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7" r:id="rId2"/>
    <p:sldId id="256" r:id="rId3"/>
    <p:sldId id="286" r:id="rId4"/>
    <p:sldId id="285" r:id="rId5"/>
    <p:sldId id="322" r:id="rId6"/>
    <p:sldId id="323" r:id="rId7"/>
    <p:sldId id="324" r:id="rId8"/>
    <p:sldId id="306" r:id="rId9"/>
    <p:sldId id="313" r:id="rId10"/>
    <p:sldId id="314" r:id="rId11"/>
    <p:sldId id="315" r:id="rId12"/>
    <p:sldId id="258" r:id="rId13"/>
    <p:sldId id="325" r:id="rId14"/>
    <p:sldId id="316" r:id="rId15"/>
    <p:sldId id="326" r:id="rId16"/>
    <p:sldId id="317" r:id="rId17"/>
    <p:sldId id="318" r:id="rId18"/>
    <p:sldId id="319" r:id="rId19"/>
    <p:sldId id="320" r:id="rId20"/>
    <p:sldId id="321" r:id="rId21"/>
    <p:sldId id="311" r:id="rId22"/>
    <p:sldId id="307" r:id="rId23"/>
    <p:sldId id="308" r:id="rId24"/>
    <p:sldId id="309" r:id="rId25"/>
    <p:sldId id="310" r:id="rId26"/>
    <p:sldId id="312" r:id="rId27"/>
    <p:sldId id="263" r:id="rId28"/>
    <p:sldId id="264" r:id="rId29"/>
    <p:sldId id="265" r:id="rId30"/>
    <p:sldId id="266" r:id="rId31"/>
    <p:sldId id="267" r:id="rId32"/>
    <p:sldId id="269" r:id="rId33"/>
    <p:sldId id="268"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77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FECB4D8-DB02-4DC6-A0A2-4F2EBAE1DC90}" styleName="Orta Stil 1 - Vurgu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94402" autoAdjust="0"/>
  </p:normalViewPr>
  <p:slideViewPr>
    <p:cSldViewPr snapToGrid="0">
      <p:cViewPr varScale="1">
        <p:scale>
          <a:sx n="80" d="100"/>
          <a:sy n="80" d="100"/>
        </p:scale>
        <p:origin x="293" y="53"/>
      </p:cViewPr>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C57BCF-B96B-41EE-83E8-A48BA049BA67}" type="datetimeFigureOut">
              <a:rPr lang="tr-TR" smtClean="0"/>
              <a:t>4.08.2026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CD67ED-E7B5-4045-9775-1F3CEB09BDE5}" type="slidenum">
              <a:rPr lang="tr-TR" smtClean="0"/>
              <a:t>‹#›</a:t>
            </a:fld>
            <a:endParaRPr lang="tr-TR"/>
          </a:p>
        </p:txBody>
      </p:sp>
    </p:spTree>
    <p:extLst>
      <p:ext uri="{BB962C8B-B14F-4D97-AF65-F5344CB8AC3E}">
        <p14:creationId xmlns:p14="http://schemas.microsoft.com/office/powerpoint/2010/main" val="1476916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8CD67ED-E7B5-4045-9775-1F3CEB09BDE5}" type="slidenum">
              <a:rPr lang="tr-TR" smtClean="0"/>
              <a:t>3</a:t>
            </a:fld>
            <a:endParaRPr lang="tr-TR"/>
          </a:p>
        </p:txBody>
      </p:sp>
    </p:spTree>
    <p:extLst>
      <p:ext uri="{BB962C8B-B14F-4D97-AF65-F5344CB8AC3E}">
        <p14:creationId xmlns:p14="http://schemas.microsoft.com/office/powerpoint/2010/main" val="868998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8CD67ED-E7B5-4045-9775-1F3CEB09BDE5}" type="slidenum">
              <a:rPr lang="tr-TR" smtClean="0"/>
              <a:t>13</a:t>
            </a:fld>
            <a:endParaRPr lang="tr-TR"/>
          </a:p>
        </p:txBody>
      </p:sp>
    </p:spTree>
    <p:extLst>
      <p:ext uri="{BB962C8B-B14F-4D97-AF65-F5344CB8AC3E}">
        <p14:creationId xmlns:p14="http://schemas.microsoft.com/office/powerpoint/2010/main" val="2711617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585FE63-3BEA-467D-92A8-F328A001FF28}" type="slidenum">
              <a:rPr lang="tr-TR" smtClean="0"/>
              <a:t>14</a:t>
            </a:fld>
            <a:endParaRPr lang="tr-TR"/>
          </a:p>
        </p:txBody>
      </p:sp>
    </p:spTree>
    <p:extLst>
      <p:ext uri="{BB962C8B-B14F-4D97-AF65-F5344CB8AC3E}">
        <p14:creationId xmlns:p14="http://schemas.microsoft.com/office/powerpoint/2010/main" val="843658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2613847-8DAB-412C-AB3C-085788402EE6}" type="slidenum">
              <a:rPr lang="tr-TR" smtClean="0"/>
              <a:t>16</a:t>
            </a:fld>
            <a:endParaRPr lang="tr-TR"/>
          </a:p>
        </p:txBody>
      </p:sp>
    </p:spTree>
    <p:extLst>
      <p:ext uri="{BB962C8B-B14F-4D97-AF65-F5344CB8AC3E}">
        <p14:creationId xmlns:p14="http://schemas.microsoft.com/office/powerpoint/2010/main" val="1881415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2613847-8DAB-412C-AB3C-085788402EE6}" type="slidenum">
              <a:rPr lang="tr-TR" smtClean="0"/>
              <a:t>17</a:t>
            </a:fld>
            <a:endParaRPr lang="tr-TR"/>
          </a:p>
        </p:txBody>
      </p:sp>
    </p:spTree>
    <p:extLst>
      <p:ext uri="{BB962C8B-B14F-4D97-AF65-F5344CB8AC3E}">
        <p14:creationId xmlns:p14="http://schemas.microsoft.com/office/powerpoint/2010/main" val="2935379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2613847-8DAB-412C-AB3C-085788402EE6}" type="slidenum">
              <a:rPr lang="tr-TR" smtClean="0"/>
              <a:t>18</a:t>
            </a:fld>
            <a:endParaRPr lang="tr-TR"/>
          </a:p>
        </p:txBody>
      </p:sp>
    </p:spTree>
    <p:extLst>
      <p:ext uri="{BB962C8B-B14F-4D97-AF65-F5344CB8AC3E}">
        <p14:creationId xmlns:p14="http://schemas.microsoft.com/office/powerpoint/2010/main" val="33877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2613847-8DAB-412C-AB3C-085788402EE6}" type="slidenum">
              <a:rPr lang="tr-TR" smtClean="0"/>
              <a:t>20</a:t>
            </a:fld>
            <a:endParaRPr lang="tr-TR"/>
          </a:p>
        </p:txBody>
      </p:sp>
    </p:spTree>
    <p:extLst>
      <p:ext uri="{BB962C8B-B14F-4D97-AF65-F5344CB8AC3E}">
        <p14:creationId xmlns:p14="http://schemas.microsoft.com/office/powerpoint/2010/main" val="3540453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tr-TR" sz="1200" b="0" i="0" u="none" strike="noStrike" cap="none" smtClean="0">
                <a:solidFill>
                  <a:schemeClr val="dk1"/>
                </a:solidFill>
                <a:latin typeface="Calibri"/>
                <a:ea typeface="Calibri"/>
                <a:cs typeface="Calibri"/>
                <a:sym typeface="Calibri"/>
              </a:rPr>
              <a:t>21</a:t>
            </a:fld>
            <a:endParaRPr lang="tr-T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21860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2" name="Google Shape;10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0271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dirty="0"/>
              <a:t>EFQM (</a:t>
            </a:r>
            <a:r>
              <a:rPr lang="tr-TR" b="1" dirty="0" err="1"/>
              <a:t>European</a:t>
            </a:r>
            <a:r>
              <a:rPr lang="tr-TR" b="1" dirty="0"/>
              <a:t> Foundation </a:t>
            </a:r>
            <a:r>
              <a:rPr lang="tr-TR" b="1" dirty="0" err="1"/>
              <a:t>for</a:t>
            </a:r>
            <a:r>
              <a:rPr lang="tr-TR" b="1" dirty="0"/>
              <a:t> </a:t>
            </a:r>
            <a:r>
              <a:rPr lang="tr-TR" b="1" dirty="0" err="1"/>
              <a:t>Quality</a:t>
            </a:r>
            <a:r>
              <a:rPr lang="tr-TR" b="1" dirty="0"/>
              <a:t> Management) Modeli</a:t>
            </a:r>
            <a:r>
              <a:rPr lang="tr-TR" dirty="0"/>
              <a:t>, kurumların </a:t>
            </a:r>
            <a:r>
              <a:rPr lang="tr-TR" b="1" dirty="0"/>
              <a:t>mükemmellik, sürdürülebilir başarı ve sürekli iyileştirme</a:t>
            </a:r>
            <a:r>
              <a:rPr lang="tr-TR" dirty="0"/>
              <a:t> yaklaşımıyla yönetilmesini sağlayan uluslararası bir yönetim modelidir. İlk olarak 1991 yılında geliştirilmiş olup bugün kamu kurumları, belediyeler, üniversiteler ve özel sektör tarafından yaygın olarak kullanılmaktadır.</a:t>
            </a:r>
          </a:p>
          <a:p>
            <a:r>
              <a:rPr lang="tr-TR" dirty="0"/>
              <a:t>Yerel yönetimler açısından EFQM, </a:t>
            </a:r>
            <a:r>
              <a:rPr lang="tr-TR" b="1" dirty="0"/>
              <a:t>"belediye ne kadar iyi yönetiliyor?"</a:t>
            </a:r>
            <a:r>
              <a:rPr lang="tr-TR" dirty="0"/>
              <a:t> sorusuna sistematik bir değerlendirme sunar.</a:t>
            </a:r>
          </a:p>
          <a:p>
            <a:endParaRPr lang="tr-TR" dirty="0"/>
          </a:p>
        </p:txBody>
      </p:sp>
      <p:sp>
        <p:nvSpPr>
          <p:cNvPr id="4" name="Slayt Numarası Yer Tutucusu 3"/>
          <p:cNvSpPr>
            <a:spLocks noGrp="1"/>
          </p:cNvSpPr>
          <p:nvPr>
            <p:ph type="sldNum" sz="quarter" idx="5"/>
          </p:nvPr>
        </p:nvSpPr>
        <p:spPr/>
        <p:txBody>
          <a:bodyPr/>
          <a:lstStyle/>
          <a:p>
            <a:fld id="{68CD67ED-E7B5-4045-9775-1F3CEB09BDE5}" type="slidenum">
              <a:rPr lang="tr-TR" smtClean="0"/>
              <a:t>30</a:t>
            </a:fld>
            <a:endParaRPr lang="tr-TR"/>
          </a:p>
        </p:txBody>
      </p:sp>
    </p:spTree>
    <p:extLst>
      <p:ext uri="{BB962C8B-B14F-4D97-AF65-F5344CB8AC3E}">
        <p14:creationId xmlns:p14="http://schemas.microsoft.com/office/powerpoint/2010/main" val="2021694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1" i="0" dirty="0">
                <a:solidFill>
                  <a:srgbClr val="333333"/>
                </a:solidFill>
                <a:effectLst/>
                <a:latin typeface="Nunito Sans" panose="020B0604020202020204" pitchFamily="2" charset="-94"/>
              </a:rPr>
              <a:t>Freiburg Sürdürülebilirlik Raporu GRI endeksli olarak yayınlamış. Ancak gönüllü izleme değerlendirme raporu da bulunmakta. </a:t>
            </a:r>
            <a:r>
              <a:rPr lang="tr-TR" b="0" i="0" dirty="0">
                <a:solidFill>
                  <a:srgbClr val="111111"/>
                </a:solidFill>
                <a:effectLst/>
                <a:latin typeface="Nunito Sans" pitchFamily="2" charset="-94"/>
              </a:rPr>
              <a:t>2020 yılının sonunda, sürdürülebilirlik raporlaması iki hedef gruba özel versiyona ayrıldı: kapsamlı bir </a:t>
            </a:r>
            <a:r>
              <a:rPr lang="tr-TR" b="1" i="0" dirty="0">
                <a:solidFill>
                  <a:srgbClr val="111111"/>
                </a:solidFill>
                <a:effectLst/>
                <a:latin typeface="Nunito Sans" pitchFamily="2" charset="-94"/>
              </a:rPr>
              <a:t>"Belediye Karar Vericileri için Sürdürülebilirlik Raporu"</a:t>
            </a:r>
            <a:r>
              <a:rPr lang="tr-TR" b="0" i="0" dirty="0">
                <a:solidFill>
                  <a:srgbClr val="111111"/>
                </a:solidFill>
                <a:effectLst/>
                <a:latin typeface="Nunito Sans" pitchFamily="2" charset="-94"/>
              </a:rPr>
              <a:t>  ve bir </a:t>
            </a:r>
            <a:r>
              <a:rPr lang="tr-TR" b="1" i="0" dirty="0">
                <a:solidFill>
                  <a:srgbClr val="111111"/>
                </a:solidFill>
                <a:effectLst/>
                <a:latin typeface="Nunito Sans" pitchFamily="2" charset="-94"/>
              </a:rPr>
              <a:t>"Vatandaşlar için Sürdürülebilirlik Raporu " .</a:t>
            </a:r>
            <a:r>
              <a:rPr lang="tr-TR" b="0" i="0" dirty="0">
                <a:solidFill>
                  <a:srgbClr val="111111"/>
                </a:solidFill>
                <a:effectLst/>
                <a:latin typeface="Nunito Sans" pitchFamily="2" charset="-94"/>
              </a:rPr>
              <a:t> İkincisi, basitleştirilmiş ve odaklanmış bir formatta, doğrudan Freiburg vatandaşlarını hedef almakta olup, Freiburg'daki sürdürülebilir kalkınmanın genel durumuna dair bir genel bakış sunmakta ve eylem önerileri ile katılım fırsatlarıyla desteklenmektedir.  </a:t>
            </a:r>
            <a:endParaRPr lang="tr-TR" b="1" i="0" dirty="0">
              <a:solidFill>
                <a:srgbClr val="333333"/>
              </a:solidFill>
              <a:effectLst/>
              <a:latin typeface="Nunito Sans" panose="020B0604020202020204" pitchFamily="2" charset="-94"/>
            </a:endParaRPr>
          </a:p>
          <a:p>
            <a:endParaRPr lang="tr-TR" dirty="0"/>
          </a:p>
          <a:p>
            <a:endParaRPr lang="tr-TR" dirty="0"/>
          </a:p>
        </p:txBody>
      </p:sp>
      <p:sp>
        <p:nvSpPr>
          <p:cNvPr id="4" name="Slayt Numarası Yer Tutucusu 3"/>
          <p:cNvSpPr>
            <a:spLocks noGrp="1"/>
          </p:cNvSpPr>
          <p:nvPr>
            <p:ph type="sldNum" sz="quarter" idx="5"/>
          </p:nvPr>
        </p:nvSpPr>
        <p:spPr/>
        <p:txBody>
          <a:bodyPr/>
          <a:lstStyle/>
          <a:p>
            <a:fld id="{68CD67ED-E7B5-4045-9775-1F3CEB09BDE5}" type="slidenum">
              <a:rPr lang="tr-TR" smtClean="0"/>
              <a:t>32</a:t>
            </a:fld>
            <a:endParaRPr lang="tr-TR"/>
          </a:p>
        </p:txBody>
      </p:sp>
    </p:spTree>
    <p:extLst>
      <p:ext uri="{BB962C8B-B14F-4D97-AF65-F5344CB8AC3E}">
        <p14:creationId xmlns:p14="http://schemas.microsoft.com/office/powerpoint/2010/main" val="3647145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8CD67ED-E7B5-4045-9775-1F3CEB09BDE5}" type="slidenum">
              <a:rPr lang="tr-TR" smtClean="0"/>
              <a:t>4</a:t>
            </a:fld>
            <a:endParaRPr lang="tr-TR"/>
          </a:p>
        </p:txBody>
      </p:sp>
    </p:spTree>
    <p:extLst>
      <p:ext uri="{BB962C8B-B14F-4D97-AF65-F5344CB8AC3E}">
        <p14:creationId xmlns:p14="http://schemas.microsoft.com/office/powerpoint/2010/main" val="2182948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585FE63-3BEA-467D-92A8-F328A001FF28}" type="slidenum">
              <a:rPr lang="tr-TR" smtClean="0"/>
              <a:t>5</a:t>
            </a:fld>
            <a:endParaRPr lang="tr-TR"/>
          </a:p>
        </p:txBody>
      </p:sp>
    </p:spTree>
    <p:extLst>
      <p:ext uri="{BB962C8B-B14F-4D97-AF65-F5344CB8AC3E}">
        <p14:creationId xmlns:p14="http://schemas.microsoft.com/office/powerpoint/2010/main" val="2987401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585FE63-3BEA-467D-92A8-F328A001FF28}" type="slidenum">
              <a:rPr lang="tr-TR" smtClean="0"/>
              <a:t>6</a:t>
            </a:fld>
            <a:endParaRPr lang="tr-TR"/>
          </a:p>
        </p:txBody>
      </p:sp>
    </p:spTree>
    <p:extLst>
      <p:ext uri="{BB962C8B-B14F-4D97-AF65-F5344CB8AC3E}">
        <p14:creationId xmlns:p14="http://schemas.microsoft.com/office/powerpoint/2010/main" val="3210498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585FE63-3BEA-467D-92A8-F328A001FF28}" type="slidenum">
              <a:rPr lang="tr-TR" smtClean="0"/>
              <a:t>7</a:t>
            </a:fld>
            <a:endParaRPr lang="tr-TR"/>
          </a:p>
        </p:txBody>
      </p:sp>
    </p:spTree>
    <p:extLst>
      <p:ext uri="{BB962C8B-B14F-4D97-AF65-F5344CB8AC3E}">
        <p14:creationId xmlns:p14="http://schemas.microsoft.com/office/powerpoint/2010/main" val="2792443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585FE63-3BEA-467D-92A8-F328A001FF28}" type="slidenum">
              <a:rPr lang="tr-TR" smtClean="0"/>
              <a:t>9</a:t>
            </a:fld>
            <a:endParaRPr lang="tr-TR"/>
          </a:p>
        </p:txBody>
      </p:sp>
    </p:spTree>
    <p:extLst>
      <p:ext uri="{BB962C8B-B14F-4D97-AF65-F5344CB8AC3E}">
        <p14:creationId xmlns:p14="http://schemas.microsoft.com/office/powerpoint/2010/main" val="4209629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l"/>
            <a:endParaRPr lang="tr-TR" dirty="0"/>
          </a:p>
        </p:txBody>
      </p:sp>
      <p:sp>
        <p:nvSpPr>
          <p:cNvPr id="4" name="Slayt Numarası Yer Tutucusu 3"/>
          <p:cNvSpPr>
            <a:spLocks noGrp="1"/>
          </p:cNvSpPr>
          <p:nvPr>
            <p:ph type="sldNum" sz="quarter" idx="5"/>
          </p:nvPr>
        </p:nvSpPr>
        <p:spPr/>
        <p:txBody>
          <a:bodyPr/>
          <a:lstStyle/>
          <a:p>
            <a:fld id="{1585FE63-3BEA-467D-92A8-F328A001FF28}" type="slidenum">
              <a:rPr lang="tr-TR" smtClean="0"/>
              <a:t>10</a:t>
            </a:fld>
            <a:endParaRPr lang="tr-TR"/>
          </a:p>
        </p:txBody>
      </p:sp>
    </p:spTree>
    <p:extLst>
      <p:ext uri="{BB962C8B-B14F-4D97-AF65-F5344CB8AC3E}">
        <p14:creationId xmlns:p14="http://schemas.microsoft.com/office/powerpoint/2010/main" val="3950302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585FE63-3BEA-467D-92A8-F328A001FF28}" type="slidenum">
              <a:rPr lang="tr-TR" smtClean="0"/>
              <a:t>11</a:t>
            </a:fld>
            <a:endParaRPr lang="tr-TR"/>
          </a:p>
        </p:txBody>
      </p:sp>
    </p:spTree>
    <p:extLst>
      <p:ext uri="{BB962C8B-B14F-4D97-AF65-F5344CB8AC3E}">
        <p14:creationId xmlns:p14="http://schemas.microsoft.com/office/powerpoint/2010/main" val="1983527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8CD67ED-E7B5-4045-9775-1F3CEB09BDE5}" type="slidenum">
              <a:rPr lang="tr-TR" smtClean="0"/>
              <a:t>12</a:t>
            </a:fld>
            <a:endParaRPr lang="tr-TR"/>
          </a:p>
        </p:txBody>
      </p:sp>
    </p:spTree>
    <p:extLst>
      <p:ext uri="{BB962C8B-B14F-4D97-AF65-F5344CB8AC3E}">
        <p14:creationId xmlns:p14="http://schemas.microsoft.com/office/powerpoint/2010/main" val="1532241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F1D6E3-B60A-4D06-86D3-DDB52F2C20B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91F76EE-83D1-4352-8677-4147C57382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F324625-38D0-4CAD-A459-1B781C3FF83E}"/>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5" name="Alt Bilgi Yer Tutucusu 4">
            <a:extLst>
              <a:ext uri="{FF2B5EF4-FFF2-40B4-BE49-F238E27FC236}">
                <a16:creationId xmlns:a16="http://schemas.microsoft.com/office/drawing/2014/main" id="{1F6C19F3-BECE-42B0-82AF-28987518C0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94C6A9A-E8BA-47A8-B5B3-03ADF30D868B}"/>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3974012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650C64-0F8C-4554-9F48-6790634E6D9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F7B0D64-42E5-4B46-B23B-A26129E9ECF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14B95A8-6756-4610-83A4-5025170A7F7C}"/>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5" name="Alt Bilgi Yer Tutucusu 4">
            <a:extLst>
              <a:ext uri="{FF2B5EF4-FFF2-40B4-BE49-F238E27FC236}">
                <a16:creationId xmlns:a16="http://schemas.microsoft.com/office/drawing/2014/main" id="{0D60A05D-C636-4395-9A52-854B74BC259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2ED5322-93BC-45FF-A4D1-5DF5A8752F31}"/>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37271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AF9E14B-46AB-4ABC-BD9E-558495F0EBD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125C75E-A9E5-43B0-B2FB-44470F98AB5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9A2982-826C-4831-9E6D-07CDA7278ED1}"/>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5" name="Alt Bilgi Yer Tutucusu 4">
            <a:extLst>
              <a:ext uri="{FF2B5EF4-FFF2-40B4-BE49-F238E27FC236}">
                <a16:creationId xmlns:a16="http://schemas.microsoft.com/office/drawing/2014/main" id="{1C9E6556-D237-41BB-8329-7AF3417833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2F574C7-191E-479C-B3DC-7A5DFBA833B2}"/>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3005476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A1ACCA-3AC7-4C52-8B75-AB12C970733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0B27526-12B2-41AD-851C-90EF917ED29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7034028-D24C-4821-B511-D1CBDD2CAB01}"/>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5" name="Alt Bilgi Yer Tutucusu 4">
            <a:extLst>
              <a:ext uri="{FF2B5EF4-FFF2-40B4-BE49-F238E27FC236}">
                <a16:creationId xmlns:a16="http://schemas.microsoft.com/office/drawing/2014/main" id="{5B986C77-A31F-4097-B473-DFC94A8399B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6BC471-6DCC-4C4E-9448-6330563B2D74}"/>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570475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BE280D-5ACE-4F32-837B-7E14E13CD54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0F5AF31-5AD2-4C0B-A9D7-8A7A14E0A2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B08EDAF-25BD-4C82-8564-3BD47EAEDC63}"/>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5" name="Alt Bilgi Yer Tutucusu 4">
            <a:extLst>
              <a:ext uri="{FF2B5EF4-FFF2-40B4-BE49-F238E27FC236}">
                <a16:creationId xmlns:a16="http://schemas.microsoft.com/office/drawing/2014/main" id="{BB668500-A3E9-4F6C-AA7D-CA55875791D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7A6EE74-0536-4765-927E-141A920D3D8A}"/>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4121309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165F65-7B61-456F-B854-CE1B98BEF65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12CFEAB-93E8-4F76-AB88-56324C8F007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834DC4D-2D68-48A8-9000-A00EB37411C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87588D0-D7F3-4869-94B7-749350C471C6}"/>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6" name="Alt Bilgi Yer Tutucusu 5">
            <a:extLst>
              <a:ext uri="{FF2B5EF4-FFF2-40B4-BE49-F238E27FC236}">
                <a16:creationId xmlns:a16="http://schemas.microsoft.com/office/drawing/2014/main" id="{1689D013-8C7A-43AF-A49A-BE5893C5792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F2BDEA-17E4-40E8-B930-3A8C91076BF1}"/>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1384092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1BD1EE-1DBA-4D3B-AB55-294D5842068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948CE41-90BF-4DF2-A750-ECC124E00B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C978BF4-EB9E-4EC0-8146-E3C5F97DBD7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85E5C23-5987-479E-802E-0673EB4BC5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73054D3-8066-4C92-A151-B3C48D2FC23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8B0BF89-043F-4DC2-B35E-7A5A413A85AA}"/>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8" name="Alt Bilgi Yer Tutucusu 7">
            <a:extLst>
              <a:ext uri="{FF2B5EF4-FFF2-40B4-BE49-F238E27FC236}">
                <a16:creationId xmlns:a16="http://schemas.microsoft.com/office/drawing/2014/main" id="{096F07EE-B209-4AEC-848E-18B8E138433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34B66E8-EB97-4640-967B-58F908C20666}"/>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342328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9A2AF1-5991-4E6E-B21F-B5F589C359D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1591168-FD79-49F5-8C44-B4BB54086373}"/>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4" name="Alt Bilgi Yer Tutucusu 3">
            <a:extLst>
              <a:ext uri="{FF2B5EF4-FFF2-40B4-BE49-F238E27FC236}">
                <a16:creationId xmlns:a16="http://schemas.microsoft.com/office/drawing/2014/main" id="{0672C12D-C91D-42CF-BED9-FB4090705D8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295ECF5-1D7E-4158-8036-A627DBDC8B6F}"/>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3904126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B583C36-5E6D-4BA6-BC34-B00EA2300C15}"/>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3" name="Alt Bilgi Yer Tutucusu 2">
            <a:extLst>
              <a:ext uri="{FF2B5EF4-FFF2-40B4-BE49-F238E27FC236}">
                <a16:creationId xmlns:a16="http://schemas.microsoft.com/office/drawing/2014/main" id="{EE9B0C50-9D93-4440-99F5-8D2EC3BE9C5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E216BAE-1344-4DC8-BF69-47595C7E2049}"/>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1178854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B3F8CD-46CE-420D-8320-903D55DB3F3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46A0558-EE36-4839-821F-E8EA068CAC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199035F-49DF-4F92-B336-EBAD2A5002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5EDA58B-AB18-4CB2-961E-62411DC5F4FC}"/>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6" name="Alt Bilgi Yer Tutucusu 5">
            <a:extLst>
              <a:ext uri="{FF2B5EF4-FFF2-40B4-BE49-F238E27FC236}">
                <a16:creationId xmlns:a16="http://schemas.microsoft.com/office/drawing/2014/main" id="{B94410FB-A1E5-4A7D-83FB-F814FAEB3F8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EB5F110-4EC8-4B1C-94F1-791F2AABC4A4}"/>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1346302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2B235D-656A-428F-80A2-3CF1B322112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31DD57-2CBC-4989-8CA0-6F063CF32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7FA98CF-FA31-4690-BCEC-179F8CD1E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54BEC28-B66F-4C4A-9813-588902A9CB4C}"/>
              </a:ext>
            </a:extLst>
          </p:cNvPr>
          <p:cNvSpPr>
            <a:spLocks noGrp="1"/>
          </p:cNvSpPr>
          <p:nvPr>
            <p:ph type="dt" sz="half" idx="10"/>
          </p:nvPr>
        </p:nvSpPr>
        <p:spPr/>
        <p:txBody>
          <a:bodyPr/>
          <a:lstStyle/>
          <a:p>
            <a:fld id="{242E45F1-0115-4455-8C38-F7D9D7B7FD0C}" type="datetimeFigureOut">
              <a:rPr lang="tr-TR" smtClean="0"/>
              <a:t>4.08.2026</a:t>
            </a:fld>
            <a:endParaRPr lang="tr-TR"/>
          </a:p>
        </p:txBody>
      </p:sp>
      <p:sp>
        <p:nvSpPr>
          <p:cNvPr id="6" name="Alt Bilgi Yer Tutucusu 5">
            <a:extLst>
              <a:ext uri="{FF2B5EF4-FFF2-40B4-BE49-F238E27FC236}">
                <a16:creationId xmlns:a16="http://schemas.microsoft.com/office/drawing/2014/main" id="{DA5BA834-A196-4C29-9B8E-91BAF07CAB9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2BC66FD-DB39-4954-9AC8-E9AAFF17BE45}"/>
              </a:ext>
            </a:extLst>
          </p:cNvPr>
          <p:cNvSpPr>
            <a:spLocks noGrp="1"/>
          </p:cNvSpPr>
          <p:nvPr>
            <p:ph type="sldNum" sz="quarter" idx="12"/>
          </p:nvPr>
        </p:nvSpPr>
        <p:spPr/>
        <p:txBody>
          <a:bodyPr/>
          <a:lstStyle/>
          <a:p>
            <a:fld id="{E053D17A-AC67-4AEE-9CA9-5EB690F98985}" type="slidenum">
              <a:rPr lang="tr-TR" smtClean="0"/>
              <a:t>‹#›</a:t>
            </a:fld>
            <a:endParaRPr lang="tr-TR"/>
          </a:p>
        </p:txBody>
      </p:sp>
    </p:spTree>
    <p:extLst>
      <p:ext uri="{BB962C8B-B14F-4D97-AF65-F5344CB8AC3E}">
        <p14:creationId xmlns:p14="http://schemas.microsoft.com/office/powerpoint/2010/main" val="2250579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3A5AECC-0D6E-4CD5-A8E9-01F197F62F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A6A8833-ADEA-4E27-9738-53CF0828BA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36B20E1-A93D-4231-AB26-28ACC0525B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2E45F1-0115-4455-8C38-F7D9D7B7FD0C}" type="datetimeFigureOut">
              <a:rPr lang="tr-TR" smtClean="0"/>
              <a:t>4.08.2026</a:t>
            </a:fld>
            <a:endParaRPr lang="tr-TR"/>
          </a:p>
        </p:txBody>
      </p:sp>
      <p:sp>
        <p:nvSpPr>
          <p:cNvPr id="5" name="Alt Bilgi Yer Tutucusu 4">
            <a:extLst>
              <a:ext uri="{FF2B5EF4-FFF2-40B4-BE49-F238E27FC236}">
                <a16:creationId xmlns:a16="http://schemas.microsoft.com/office/drawing/2014/main" id="{2AF76C5C-77C2-4D05-A06F-89490A5B08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F83FCD2-F972-4BCB-B3B2-919289247A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53D17A-AC67-4AEE-9CA9-5EB690F98985}" type="slidenum">
              <a:rPr lang="tr-TR" smtClean="0"/>
              <a:t>‹#›</a:t>
            </a:fld>
            <a:endParaRPr lang="tr-TR"/>
          </a:p>
        </p:txBody>
      </p:sp>
    </p:spTree>
    <p:extLst>
      <p:ext uri="{BB962C8B-B14F-4D97-AF65-F5344CB8AC3E}">
        <p14:creationId xmlns:p14="http://schemas.microsoft.com/office/powerpoint/2010/main" val="3927891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hyperlink" Target="https://www.freiburg.de/pb/1073066.html"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google.com/search?q=https://unhabitat.org/vlr" TargetMode="External"/><Relationship Id="rId2" Type="http://schemas.openxmlformats.org/officeDocument/2006/relationships/hyperlink" Target="https://www.google.com/search?q=https://www.pactodelosalcaldes.eu/" TargetMode="External"/><Relationship Id="rId1" Type="http://schemas.openxmlformats.org/officeDocument/2006/relationships/slideLayout" Target="../slideLayouts/slideLayout2.xml"/><Relationship Id="rId6" Type="http://schemas.openxmlformats.org/officeDocument/2006/relationships/hyperlink" Target="https://iclei.org/" TargetMode="External"/><Relationship Id="rId5" Type="http://schemas.openxmlformats.org/officeDocument/2006/relationships/hyperlink" Target="https://www.ebrdgreencities.com/" TargetMode="External"/><Relationship Id="rId4" Type="http://schemas.openxmlformats.org/officeDocument/2006/relationships/hyperlink" Target="https://www.globalreporting.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921E8C4C-F0BF-4ECF-B0DF-4F9DD3115C3C}"/>
              </a:ext>
            </a:extLst>
          </p:cNvPr>
          <p:cNvSpPr/>
          <p:nvPr/>
        </p:nvSpPr>
        <p:spPr>
          <a:xfrm>
            <a:off x="0" y="0"/>
            <a:ext cx="12192000" cy="6858000"/>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 name="Google Shape;57;p13">
            <a:extLst>
              <a:ext uri="{FF2B5EF4-FFF2-40B4-BE49-F238E27FC236}">
                <a16:creationId xmlns:a16="http://schemas.microsoft.com/office/drawing/2014/main" id="{929D5FCC-24D2-4953-9FAD-32E24912A96A}"/>
              </a:ext>
            </a:extLst>
          </p:cNvPr>
          <p:cNvPicPr preferRelativeResize="0"/>
          <p:nvPr/>
        </p:nvPicPr>
        <p:blipFill rotWithShape="1">
          <a:blip r:embed="rId2">
            <a:alphaModFix/>
          </a:blip>
          <a:srcRect/>
          <a:stretch/>
        </p:blipFill>
        <p:spPr>
          <a:xfrm>
            <a:off x="-1" y="66466"/>
            <a:ext cx="12191131" cy="833949"/>
          </a:xfrm>
          <a:prstGeom prst="rect">
            <a:avLst/>
          </a:prstGeom>
          <a:noFill/>
          <a:ln>
            <a:noFill/>
          </a:ln>
        </p:spPr>
      </p:pic>
      <p:pic>
        <p:nvPicPr>
          <p:cNvPr id="6" name="Google Shape;58;p13">
            <a:extLst>
              <a:ext uri="{FF2B5EF4-FFF2-40B4-BE49-F238E27FC236}">
                <a16:creationId xmlns:a16="http://schemas.microsoft.com/office/drawing/2014/main" id="{6BF2B869-5210-481B-BE3E-46C9EE26F7D0}"/>
              </a:ext>
            </a:extLst>
          </p:cNvPr>
          <p:cNvPicPr preferRelativeResize="0"/>
          <p:nvPr/>
        </p:nvPicPr>
        <p:blipFill rotWithShape="1">
          <a:blip r:embed="rId2">
            <a:alphaModFix/>
          </a:blip>
          <a:srcRect/>
          <a:stretch/>
        </p:blipFill>
        <p:spPr>
          <a:xfrm>
            <a:off x="134469" y="6024051"/>
            <a:ext cx="12191131" cy="833949"/>
          </a:xfrm>
          <a:prstGeom prst="rect">
            <a:avLst/>
          </a:prstGeom>
          <a:noFill/>
          <a:ln>
            <a:noFill/>
          </a:ln>
        </p:spPr>
      </p:pic>
      <p:pic>
        <p:nvPicPr>
          <p:cNvPr id="8" name="Google Shape;60;p13">
            <a:extLst>
              <a:ext uri="{FF2B5EF4-FFF2-40B4-BE49-F238E27FC236}">
                <a16:creationId xmlns:a16="http://schemas.microsoft.com/office/drawing/2014/main" id="{0DF23769-FDF8-47EB-AAAE-87CCEE6527FF}"/>
              </a:ext>
            </a:extLst>
          </p:cNvPr>
          <p:cNvPicPr preferRelativeResize="0"/>
          <p:nvPr/>
        </p:nvPicPr>
        <p:blipFill rotWithShape="1">
          <a:blip r:embed="rId2">
            <a:alphaModFix/>
          </a:blip>
          <a:srcRect/>
          <a:stretch/>
        </p:blipFill>
        <p:spPr>
          <a:xfrm>
            <a:off x="134469" y="5398601"/>
            <a:ext cx="12191131" cy="833949"/>
          </a:xfrm>
          <a:prstGeom prst="rect">
            <a:avLst/>
          </a:prstGeom>
          <a:noFill/>
          <a:ln>
            <a:noFill/>
          </a:ln>
        </p:spPr>
      </p:pic>
      <p:pic>
        <p:nvPicPr>
          <p:cNvPr id="9" name="Google Shape;57;p13">
            <a:extLst>
              <a:ext uri="{FF2B5EF4-FFF2-40B4-BE49-F238E27FC236}">
                <a16:creationId xmlns:a16="http://schemas.microsoft.com/office/drawing/2014/main" id="{2CFDF8AE-72E0-499A-A48E-8F31AA535A3D}"/>
              </a:ext>
            </a:extLst>
          </p:cNvPr>
          <p:cNvPicPr preferRelativeResize="0"/>
          <p:nvPr/>
        </p:nvPicPr>
        <p:blipFill rotWithShape="1">
          <a:blip r:embed="rId2">
            <a:alphaModFix/>
          </a:blip>
          <a:srcRect/>
          <a:stretch/>
        </p:blipFill>
        <p:spPr>
          <a:xfrm>
            <a:off x="869" y="711616"/>
            <a:ext cx="12191131" cy="833949"/>
          </a:xfrm>
          <a:prstGeom prst="rect">
            <a:avLst/>
          </a:prstGeom>
          <a:noFill/>
          <a:ln>
            <a:noFill/>
          </a:ln>
        </p:spPr>
      </p:pic>
      <p:sp>
        <p:nvSpPr>
          <p:cNvPr id="10" name="Metin kutusu 9">
            <a:extLst>
              <a:ext uri="{FF2B5EF4-FFF2-40B4-BE49-F238E27FC236}">
                <a16:creationId xmlns:a16="http://schemas.microsoft.com/office/drawing/2014/main" id="{B9118884-194F-47A2-9F54-50856F007977}"/>
              </a:ext>
            </a:extLst>
          </p:cNvPr>
          <p:cNvSpPr txBox="1"/>
          <p:nvPr/>
        </p:nvSpPr>
        <p:spPr>
          <a:xfrm>
            <a:off x="3047999" y="2474893"/>
            <a:ext cx="6096000" cy="954107"/>
          </a:xfrm>
          <a:prstGeom prst="rect">
            <a:avLst/>
          </a:prstGeom>
          <a:noFill/>
        </p:spPr>
        <p:txBody>
          <a:bodyPr wrap="square">
            <a:spAutoFit/>
          </a:bodyPr>
          <a:lstStyle/>
          <a:p>
            <a:pPr algn="ctr"/>
            <a:r>
              <a:rPr lang="tr-TR" sz="2800" b="1" dirty="0">
                <a:solidFill>
                  <a:schemeClr val="bg1">
                    <a:lumMod val="95000"/>
                  </a:schemeClr>
                </a:solidFill>
              </a:rPr>
              <a:t>Yerel Yönetimlerde Kurumsal Sürdürülebilirlik ve Uygulama Modelleri</a:t>
            </a:r>
          </a:p>
        </p:txBody>
      </p:sp>
      <p:sp>
        <p:nvSpPr>
          <p:cNvPr id="11" name="Metin kutusu 10">
            <a:extLst>
              <a:ext uri="{FF2B5EF4-FFF2-40B4-BE49-F238E27FC236}">
                <a16:creationId xmlns:a16="http://schemas.microsoft.com/office/drawing/2014/main" id="{32CF332A-4BFA-477C-A85B-40D43B766926}"/>
              </a:ext>
            </a:extLst>
          </p:cNvPr>
          <p:cNvSpPr txBox="1"/>
          <p:nvPr/>
        </p:nvSpPr>
        <p:spPr>
          <a:xfrm>
            <a:off x="4083423" y="3782706"/>
            <a:ext cx="4025153" cy="615553"/>
          </a:xfrm>
          <a:prstGeom prst="rect">
            <a:avLst/>
          </a:prstGeom>
          <a:noFill/>
        </p:spPr>
        <p:txBody>
          <a:bodyPr wrap="square" rtlCol="0">
            <a:spAutoFit/>
          </a:bodyPr>
          <a:lstStyle/>
          <a:p>
            <a:pPr algn="ctr"/>
            <a:r>
              <a:rPr lang="tr-TR" dirty="0">
                <a:solidFill>
                  <a:schemeClr val="bg1">
                    <a:lumMod val="95000"/>
                  </a:schemeClr>
                </a:solidFill>
              </a:rPr>
              <a:t>Gökçe Ayman </a:t>
            </a:r>
          </a:p>
          <a:p>
            <a:pPr algn="ctr"/>
            <a:r>
              <a:rPr lang="tr-TR" sz="1600" i="1" dirty="0">
                <a:solidFill>
                  <a:schemeClr val="bg1">
                    <a:lumMod val="95000"/>
                  </a:schemeClr>
                </a:solidFill>
              </a:rPr>
              <a:t>Sürdürülebilirlik ve Kent Stratejileri Uzmanı</a:t>
            </a:r>
          </a:p>
        </p:txBody>
      </p:sp>
      <p:sp>
        <p:nvSpPr>
          <p:cNvPr id="12" name="Freeform 4">
            <a:extLst>
              <a:ext uri="{FF2B5EF4-FFF2-40B4-BE49-F238E27FC236}">
                <a16:creationId xmlns:a16="http://schemas.microsoft.com/office/drawing/2014/main" id="{071E6453-5C22-4802-9E93-29252935A15F}"/>
              </a:ext>
            </a:extLst>
          </p:cNvPr>
          <p:cNvSpPr/>
          <p:nvPr/>
        </p:nvSpPr>
        <p:spPr>
          <a:xfrm>
            <a:off x="5149758" y="5467819"/>
            <a:ext cx="1891612" cy="1260235"/>
          </a:xfrm>
          <a:custGeom>
            <a:avLst/>
            <a:gdLst/>
            <a:ahLst/>
            <a:cxnLst/>
            <a:rect l="l" t="t" r="r" b="b"/>
            <a:pathLst>
              <a:path w="6596904" h="1327627">
                <a:moveTo>
                  <a:pt x="0" y="0"/>
                </a:moveTo>
                <a:lnTo>
                  <a:pt x="6596904" y="0"/>
                </a:lnTo>
                <a:lnTo>
                  <a:pt x="6596904" y="1327627"/>
                </a:lnTo>
                <a:lnTo>
                  <a:pt x="0" y="1327627"/>
                </a:lnTo>
                <a:lnTo>
                  <a:pt x="0" y="0"/>
                </a:lnTo>
                <a:close/>
              </a:path>
            </a:pathLst>
          </a:custGeom>
          <a:blipFill>
            <a:blip r:embed="rId3"/>
            <a:stretch>
              <a:fillRect r="-231042"/>
            </a:stretch>
          </a:blipFill>
          <a:effectLst>
            <a:outerShdw blurRad="50800" dist="38100" dir="5400000" algn="t" rotWithShape="0">
              <a:prstClr val="black">
                <a:alpha val="40000"/>
              </a:prstClr>
            </a:outerShdw>
          </a:effectLst>
        </p:spPr>
        <p:txBody>
          <a:bodyPr/>
          <a:lstStyle/>
          <a:p>
            <a:endParaRPr lang="tr-TR" dirty="0"/>
          </a:p>
        </p:txBody>
      </p:sp>
    </p:spTree>
    <p:extLst>
      <p:ext uri="{BB962C8B-B14F-4D97-AF65-F5344CB8AC3E}">
        <p14:creationId xmlns:p14="http://schemas.microsoft.com/office/powerpoint/2010/main" val="1746877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76873701-D757-44AA-AA9F-D1ABD4061290}"/>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a:extLst>
              <a:ext uri="{FF2B5EF4-FFF2-40B4-BE49-F238E27FC236}">
                <a16:creationId xmlns:a16="http://schemas.microsoft.com/office/drawing/2014/main" id="{8D193D89-C02F-4AB6-B230-AF6B6A51212A}"/>
              </a:ext>
            </a:extLst>
          </p:cNvPr>
          <p:cNvPicPr>
            <a:picLocks noChangeAspect="1"/>
          </p:cNvPicPr>
          <p:nvPr/>
        </p:nvPicPr>
        <p:blipFill>
          <a:blip r:embed="rId3">
            <a:lum bright="70000" contrast="-70000"/>
            <a:alphaModFix amt="35000"/>
            <a:extLst>
              <a:ext uri="{28A0092B-C50C-407E-A947-70E740481C1C}">
                <a14:useLocalDpi xmlns:a14="http://schemas.microsoft.com/office/drawing/2010/main" val="0"/>
              </a:ext>
            </a:extLst>
          </a:blip>
          <a:stretch>
            <a:fillRect/>
          </a:stretch>
        </p:blipFill>
        <p:spPr>
          <a:xfrm>
            <a:off x="2215243" y="1304352"/>
            <a:ext cx="7761513" cy="4249295"/>
          </a:xfrm>
          <a:prstGeom prst="rect">
            <a:avLst/>
          </a:prstGeom>
        </p:spPr>
      </p:pic>
      <p:pic>
        <p:nvPicPr>
          <p:cNvPr id="8" name="Resim 7">
            <a:extLst>
              <a:ext uri="{FF2B5EF4-FFF2-40B4-BE49-F238E27FC236}">
                <a16:creationId xmlns:a16="http://schemas.microsoft.com/office/drawing/2014/main" id="{BC203D06-0FCD-427B-A148-7F4339899300}"/>
              </a:ext>
            </a:extLst>
          </p:cNvPr>
          <p:cNvPicPr>
            <a:picLocks noChangeAspect="1"/>
          </p:cNvPicPr>
          <p:nvPr/>
        </p:nvPicPr>
        <p:blipFill>
          <a:blip r:embed="rId4"/>
          <a:stretch>
            <a:fillRect/>
          </a:stretch>
        </p:blipFill>
        <p:spPr>
          <a:xfrm>
            <a:off x="1131216" y="0"/>
            <a:ext cx="9190772" cy="6858000"/>
          </a:xfrm>
          <a:prstGeom prst="rect">
            <a:avLst/>
          </a:prstGeom>
        </p:spPr>
      </p:pic>
      <p:sp>
        <p:nvSpPr>
          <p:cNvPr id="9" name="Dikdörtgen 8">
            <a:extLst>
              <a:ext uri="{FF2B5EF4-FFF2-40B4-BE49-F238E27FC236}">
                <a16:creationId xmlns:a16="http://schemas.microsoft.com/office/drawing/2014/main" id="{38C2FC63-6175-40F3-A083-3B9B2D3D985C}"/>
              </a:ext>
            </a:extLst>
          </p:cNvPr>
          <p:cNvSpPr/>
          <p:nvPr/>
        </p:nvSpPr>
        <p:spPr>
          <a:xfrm>
            <a:off x="1131216" y="5677214"/>
            <a:ext cx="2069184" cy="810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a:extLst>
              <a:ext uri="{FF2B5EF4-FFF2-40B4-BE49-F238E27FC236}">
                <a16:creationId xmlns:a16="http://schemas.microsoft.com/office/drawing/2014/main" id="{3109DEFC-4A23-4124-BDE9-9B6FC6B599E4}"/>
              </a:ext>
            </a:extLst>
          </p:cNvPr>
          <p:cNvSpPr/>
          <p:nvPr/>
        </p:nvSpPr>
        <p:spPr>
          <a:xfrm>
            <a:off x="4917989" y="3657601"/>
            <a:ext cx="5058767" cy="3002692"/>
          </a:xfrm>
          <a:prstGeom prst="rect">
            <a:avLst/>
          </a:prstGeom>
          <a:solidFill>
            <a:srgbClr val="0E45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a:extLst>
              <a:ext uri="{FF2B5EF4-FFF2-40B4-BE49-F238E27FC236}">
                <a16:creationId xmlns:a16="http://schemas.microsoft.com/office/drawing/2014/main" id="{6B79EE76-AB46-4E58-84ED-A6E4F1FAFF03}"/>
              </a:ext>
            </a:extLst>
          </p:cNvPr>
          <p:cNvSpPr txBox="1"/>
          <p:nvPr/>
        </p:nvSpPr>
        <p:spPr>
          <a:xfrm>
            <a:off x="6095999" y="4620338"/>
            <a:ext cx="3573529" cy="1077218"/>
          </a:xfrm>
          <a:prstGeom prst="rect">
            <a:avLst/>
          </a:prstGeom>
          <a:noFill/>
        </p:spPr>
        <p:txBody>
          <a:bodyPr wrap="square" rtlCol="0">
            <a:spAutoFit/>
          </a:bodyPr>
          <a:lstStyle/>
          <a:p>
            <a:r>
              <a:rPr lang="tr-TR" sz="3200" b="1" dirty="0">
                <a:solidFill>
                  <a:schemeClr val="bg1"/>
                </a:solidFill>
                <a:latin typeface="Arial" panose="020B0604020202020204" pitchFamily="34" charset="0"/>
                <a:cs typeface="Arial" panose="020B0604020202020204" pitchFamily="34" charset="0"/>
              </a:rPr>
              <a:t>ESG KRİTERLERİ</a:t>
            </a:r>
          </a:p>
        </p:txBody>
      </p:sp>
    </p:spTree>
    <p:extLst>
      <p:ext uri="{BB962C8B-B14F-4D97-AF65-F5344CB8AC3E}">
        <p14:creationId xmlns:p14="http://schemas.microsoft.com/office/powerpoint/2010/main" val="125975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798E6D5B-420A-4834-B67E-103B34966701}"/>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a:extLst>
              <a:ext uri="{FF2B5EF4-FFF2-40B4-BE49-F238E27FC236}">
                <a16:creationId xmlns:a16="http://schemas.microsoft.com/office/drawing/2014/main" id="{46D4A3D1-EDA0-41D3-8AD5-3CAB4D3AE4D3}"/>
              </a:ext>
            </a:extLst>
          </p:cNvPr>
          <p:cNvPicPr>
            <a:picLocks noChangeAspect="1"/>
          </p:cNvPicPr>
          <p:nvPr/>
        </p:nvPicPr>
        <p:blipFill>
          <a:blip r:embed="rId3">
            <a:lum bright="70000" contrast="-70000"/>
            <a:alphaModFix amt="35000"/>
            <a:extLst>
              <a:ext uri="{28A0092B-C50C-407E-A947-70E740481C1C}">
                <a14:useLocalDpi xmlns:a14="http://schemas.microsoft.com/office/drawing/2010/main" val="0"/>
              </a:ext>
            </a:extLst>
          </a:blip>
          <a:stretch>
            <a:fillRect/>
          </a:stretch>
        </p:blipFill>
        <p:spPr>
          <a:xfrm>
            <a:off x="2215243" y="1304352"/>
            <a:ext cx="7761513" cy="4249295"/>
          </a:xfrm>
          <a:prstGeom prst="rect">
            <a:avLst/>
          </a:prstGeom>
        </p:spPr>
      </p:pic>
      <p:pic>
        <p:nvPicPr>
          <p:cNvPr id="7" name="Picture 3" descr="A group of text on a white background&#10;&#10;Description automatically generated">
            <a:extLst>
              <a:ext uri="{FF2B5EF4-FFF2-40B4-BE49-F238E27FC236}">
                <a16:creationId xmlns:a16="http://schemas.microsoft.com/office/drawing/2014/main" id="{78F17CEF-F46C-4499-8C3B-461D85D6DC1C}"/>
              </a:ext>
            </a:extLst>
          </p:cNvPr>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13653" y="1304352"/>
            <a:ext cx="7761513" cy="4605655"/>
          </a:xfrm>
          <a:prstGeom prst="rect">
            <a:avLst/>
          </a:prstGeom>
        </p:spPr>
      </p:pic>
    </p:spTree>
    <p:extLst>
      <p:ext uri="{BB962C8B-B14F-4D97-AF65-F5344CB8AC3E}">
        <p14:creationId xmlns:p14="http://schemas.microsoft.com/office/powerpoint/2010/main" val="589347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9144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 name="Picture 2" descr="View image">
            <a:extLst>
              <a:ext uri="{FF2B5EF4-FFF2-40B4-BE49-F238E27FC236}">
                <a16:creationId xmlns:a16="http://schemas.microsoft.com/office/drawing/2014/main" id="{0F9FB66F-B2E2-4A9B-B80F-C83E24F7D2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16" y="593688"/>
            <a:ext cx="5503324" cy="5670624"/>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3CB88C07-CD53-45EE-A138-9BB602EDC7F9}"/>
              </a:ext>
            </a:extLst>
          </p:cNvPr>
          <p:cNvSpPr txBox="1"/>
          <p:nvPr/>
        </p:nvSpPr>
        <p:spPr>
          <a:xfrm>
            <a:off x="5885704" y="609938"/>
            <a:ext cx="6101080" cy="1846659"/>
          </a:xfrm>
          <a:prstGeom prst="rect">
            <a:avLst/>
          </a:prstGeom>
          <a:noFill/>
        </p:spPr>
        <p:txBody>
          <a:bodyPr wrap="square">
            <a:spAutoFit/>
          </a:bodyPr>
          <a:lstStyle/>
          <a:p>
            <a:pPr algn="l"/>
            <a:r>
              <a:rPr lang="tr-TR" b="1" i="0" dirty="0">
                <a:solidFill>
                  <a:srgbClr val="027771"/>
                </a:solidFill>
                <a:effectLst/>
              </a:rPr>
              <a:t>Çevresel Sürdürülebilirlik: Gezegen (Planet)</a:t>
            </a:r>
          </a:p>
          <a:p>
            <a:pPr algn="l">
              <a:buFont typeface="Arial" panose="020B0604020202020204" pitchFamily="34" charset="0"/>
              <a:buChar char="•"/>
            </a:pPr>
            <a:r>
              <a:rPr lang="tr-TR" sz="1600" b="1" i="0" dirty="0">
                <a:solidFill>
                  <a:srgbClr val="027771"/>
                </a:solidFill>
                <a:effectLst/>
              </a:rPr>
              <a:t>Enerji Akışları:</a:t>
            </a:r>
            <a:r>
              <a:rPr lang="tr-TR" sz="1600" b="0" i="0" dirty="0">
                <a:solidFill>
                  <a:srgbClr val="027771"/>
                </a:solidFill>
                <a:effectLst/>
              </a:rPr>
              <a:t> Belediye binaları ve tesislerinde yenilenebilir enerji kaynaklarının (Güneş, Biyogaz) yaygınlaştırılması.</a:t>
            </a:r>
          </a:p>
          <a:p>
            <a:pPr algn="l">
              <a:buFont typeface="Arial" panose="020B0604020202020204" pitchFamily="34" charset="0"/>
              <a:buChar char="•"/>
            </a:pPr>
            <a:r>
              <a:rPr lang="tr-TR" sz="1600" b="1" i="0" dirty="0">
                <a:solidFill>
                  <a:srgbClr val="027771"/>
                </a:solidFill>
                <a:effectLst/>
              </a:rPr>
              <a:t>Doğayı Örnek Almak:</a:t>
            </a:r>
            <a:r>
              <a:rPr lang="tr-TR" sz="1600" b="0" i="0" dirty="0">
                <a:solidFill>
                  <a:srgbClr val="027771"/>
                </a:solidFill>
                <a:effectLst/>
              </a:rPr>
              <a:t> Doğa tabanlı çözümler ve yeşil altyapı projeleriyle iklim direncini artırmak.</a:t>
            </a:r>
          </a:p>
          <a:p>
            <a:pPr algn="l">
              <a:buFont typeface="Arial" panose="020B0604020202020204" pitchFamily="34" charset="0"/>
              <a:buChar char="•"/>
            </a:pPr>
            <a:r>
              <a:rPr lang="tr-TR" sz="1600" b="1" i="0" dirty="0">
                <a:solidFill>
                  <a:srgbClr val="027771"/>
                </a:solidFill>
                <a:effectLst/>
              </a:rPr>
              <a:t>İnsan &amp; Doğanın Uyumu:</a:t>
            </a:r>
            <a:r>
              <a:rPr lang="tr-TR" sz="1600" b="0" i="0" dirty="0">
                <a:solidFill>
                  <a:srgbClr val="027771"/>
                </a:solidFill>
                <a:effectLst/>
              </a:rPr>
              <a:t> Kent içi yeşil koridorlar ve biyolojik çeşitliliğin korunması.</a:t>
            </a:r>
          </a:p>
        </p:txBody>
      </p:sp>
      <p:sp>
        <p:nvSpPr>
          <p:cNvPr id="8" name="Metin kutusu 7">
            <a:extLst>
              <a:ext uri="{FF2B5EF4-FFF2-40B4-BE49-F238E27FC236}">
                <a16:creationId xmlns:a16="http://schemas.microsoft.com/office/drawing/2014/main" id="{E36CAA3C-31E4-4F51-A00E-A320B3EFFF7E}"/>
              </a:ext>
            </a:extLst>
          </p:cNvPr>
          <p:cNvSpPr txBox="1"/>
          <p:nvPr/>
        </p:nvSpPr>
        <p:spPr>
          <a:xfrm>
            <a:off x="5885704" y="2549285"/>
            <a:ext cx="6101080" cy="2092881"/>
          </a:xfrm>
          <a:prstGeom prst="rect">
            <a:avLst/>
          </a:prstGeom>
          <a:noFill/>
        </p:spPr>
        <p:txBody>
          <a:bodyPr wrap="square">
            <a:spAutoFit/>
          </a:bodyPr>
          <a:lstStyle/>
          <a:p>
            <a:pPr algn="l"/>
            <a:r>
              <a:rPr lang="tr-TR" b="1" i="0" dirty="0">
                <a:solidFill>
                  <a:srgbClr val="027771"/>
                </a:solidFill>
                <a:effectLst/>
              </a:rPr>
              <a:t>Ekonomik Sürdürülebilirlik: Kâr/Fayda (Profit)</a:t>
            </a:r>
            <a:br>
              <a:rPr lang="tr-TR" sz="1600" b="1" i="0" dirty="0">
                <a:solidFill>
                  <a:srgbClr val="027771"/>
                </a:solidFill>
                <a:effectLst/>
              </a:rPr>
            </a:br>
            <a:r>
              <a:rPr lang="tr-TR" sz="1600" b="1" i="0" dirty="0">
                <a:solidFill>
                  <a:srgbClr val="027771"/>
                </a:solidFill>
                <a:effectLst/>
              </a:rPr>
              <a:t>Atıkları &amp; İsrafı Önlemek: </a:t>
            </a:r>
            <a:r>
              <a:rPr lang="tr-TR" sz="1600" b="0" i="0" dirty="0">
                <a:solidFill>
                  <a:srgbClr val="027771"/>
                </a:solidFill>
                <a:effectLst/>
              </a:rPr>
              <a:t>Yerel yönetim bütçelerinde ve kaynak kullanımında döngüsel ekonomi modelini esas almak. Sıfır Atık vizyonu ile geri dönüşümden ekonomik katma değer üretmek.</a:t>
            </a:r>
          </a:p>
          <a:p>
            <a:pPr algn="l"/>
            <a:r>
              <a:rPr lang="tr-TR" sz="1600" b="1" i="0" dirty="0">
                <a:solidFill>
                  <a:srgbClr val="027771"/>
                </a:solidFill>
                <a:effectLst/>
              </a:rPr>
              <a:t>Karşılıklı Bağımlılık: </a:t>
            </a:r>
            <a:r>
              <a:rPr lang="tr-TR" sz="1600" b="0" i="0" dirty="0">
                <a:solidFill>
                  <a:srgbClr val="027771"/>
                </a:solidFill>
                <a:effectLst/>
              </a:rPr>
              <a:t>Yerel tedarik zincirleri ve kamu satın almalarında yeşil kriterler uygulamak. Kent hizmetlerinin birbiriyle olan ekonomik etkileşimini doğru yönetmek.</a:t>
            </a:r>
          </a:p>
          <a:p>
            <a:pPr algn="l"/>
            <a:endParaRPr lang="tr-TR" sz="1600" b="1" i="0" dirty="0">
              <a:solidFill>
                <a:srgbClr val="027771"/>
              </a:solidFill>
              <a:effectLst/>
            </a:endParaRPr>
          </a:p>
        </p:txBody>
      </p:sp>
      <p:sp>
        <p:nvSpPr>
          <p:cNvPr id="10" name="Metin kutusu 9">
            <a:extLst>
              <a:ext uri="{FF2B5EF4-FFF2-40B4-BE49-F238E27FC236}">
                <a16:creationId xmlns:a16="http://schemas.microsoft.com/office/drawing/2014/main" id="{E62BA389-3CC9-4980-9A96-62787B5EBA88}"/>
              </a:ext>
            </a:extLst>
          </p:cNvPr>
          <p:cNvSpPr txBox="1"/>
          <p:nvPr/>
        </p:nvSpPr>
        <p:spPr>
          <a:xfrm>
            <a:off x="5885704" y="4455059"/>
            <a:ext cx="6101080" cy="1846659"/>
          </a:xfrm>
          <a:prstGeom prst="rect">
            <a:avLst/>
          </a:prstGeom>
          <a:noFill/>
        </p:spPr>
        <p:txBody>
          <a:bodyPr wrap="square">
            <a:spAutoFit/>
          </a:bodyPr>
          <a:lstStyle/>
          <a:p>
            <a:pPr algn="l"/>
            <a:r>
              <a:rPr lang="tr-TR" b="1" i="0" dirty="0">
                <a:solidFill>
                  <a:srgbClr val="027771"/>
                </a:solidFill>
                <a:effectLst/>
                <a:latin typeface="Space Grotesk"/>
              </a:rPr>
              <a:t>Sosyal Sürdürülebilirlik: İnsan (People)</a:t>
            </a:r>
          </a:p>
          <a:p>
            <a:pPr algn="l">
              <a:buFont typeface="Arial" panose="020B0604020202020204" pitchFamily="34" charset="0"/>
              <a:buChar char="•"/>
            </a:pPr>
            <a:r>
              <a:rPr lang="tr-TR" sz="1600" b="1" i="0" dirty="0">
                <a:solidFill>
                  <a:srgbClr val="027771"/>
                </a:solidFill>
                <a:effectLst/>
                <a:latin typeface="Plus Jakarta Sans"/>
              </a:rPr>
              <a:t>Bilgiyi Paylaşmak:</a:t>
            </a:r>
            <a:r>
              <a:rPr lang="tr-TR" sz="1600" b="0" i="0" dirty="0">
                <a:solidFill>
                  <a:srgbClr val="027771"/>
                </a:solidFill>
                <a:effectLst/>
                <a:latin typeface="Plus Jakarta Sans"/>
              </a:rPr>
              <a:t> Şeffaf veri yönetimi ve halka yönelik sürdürülebilirlik farkındalık kampanyaları düzenlemek.</a:t>
            </a:r>
          </a:p>
          <a:p>
            <a:pPr algn="l">
              <a:buFont typeface="Arial" panose="020B0604020202020204" pitchFamily="34" charset="0"/>
              <a:buChar char="•"/>
            </a:pPr>
            <a:r>
              <a:rPr lang="tr-TR" sz="1600" b="1" i="0" dirty="0">
                <a:solidFill>
                  <a:srgbClr val="027771"/>
                </a:solidFill>
                <a:effectLst/>
                <a:latin typeface="Plus Jakarta Sans"/>
              </a:rPr>
              <a:t>Sorumluluk Üstlenmek:</a:t>
            </a:r>
            <a:r>
              <a:rPr lang="tr-TR" sz="1600" b="0" i="0" dirty="0">
                <a:solidFill>
                  <a:srgbClr val="027771"/>
                </a:solidFill>
                <a:effectLst/>
                <a:latin typeface="Plus Jakarta Sans"/>
              </a:rPr>
              <a:t> Yerel yöneticilerin ve personelin ekolojik ayak izi konusunda kurumsal sorumluluk alması.</a:t>
            </a:r>
          </a:p>
          <a:p>
            <a:pPr algn="l">
              <a:buFont typeface="Arial" panose="020B0604020202020204" pitchFamily="34" charset="0"/>
              <a:buChar char="•"/>
            </a:pPr>
            <a:r>
              <a:rPr lang="tr-TR" sz="1600" b="1" i="0" dirty="0">
                <a:solidFill>
                  <a:srgbClr val="027771"/>
                </a:solidFill>
                <a:effectLst/>
                <a:latin typeface="Plus Jakarta Sans"/>
              </a:rPr>
              <a:t>Yaşam Kalitesi:</a:t>
            </a:r>
            <a:r>
              <a:rPr lang="tr-TR" sz="1600" b="0" i="0" dirty="0">
                <a:solidFill>
                  <a:srgbClr val="027771"/>
                </a:solidFill>
                <a:effectLst/>
                <a:latin typeface="Plus Jakarta Sans"/>
              </a:rPr>
              <a:t> Erişilebilir, sağlıklı, güvenli ve kapsayıcı kentsel yaşam alanları oluşturmak.</a:t>
            </a:r>
          </a:p>
        </p:txBody>
      </p:sp>
    </p:spTree>
    <p:extLst>
      <p:ext uri="{BB962C8B-B14F-4D97-AF65-F5344CB8AC3E}">
        <p14:creationId xmlns:p14="http://schemas.microsoft.com/office/powerpoint/2010/main" val="3257956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 name="Picture 2">
            <a:extLst>
              <a:ext uri="{FF2B5EF4-FFF2-40B4-BE49-F238E27FC236}">
                <a16:creationId xmlns:a16="http://schemas.microsoft.com/office/drawing/2014/main" id="{BF6AF2EF-C6C7-4D00-8594-06F5EECE19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565" y="678395"/>
            <a:ext cx="8255635" cy="550121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8A2F72F4-7879-4BEA-8323-4516814E2EC4}"/>
              </a:ext>
            </a:extLst>
          </p:cNvPr>
          <p:cNvSpPr/>
          <p:nvPr/>
        </p:nvSpPr>
        <p:spPr>
          <a:xfrm>
            <a:off x="6096000" y="1127760"/>
            <a:ext cx="1706880" cy="193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a:extLst>
              <a:ext uri="{FF2B5EF4-FFF2-40B4-BE49-F238E27FC236}">
                <a16:creationId xmlns:a16="http://schemas.microsoft.com/office/drawing/2014/main" id="{4C58E1CB-4F48-4E78-A43D-0D861940F425}"/>
              </a:ext>
            </a:extLst>
          </p:cNvPr>
          <p:cNvSpPr/>
          <p:nvPr/>
        </p:nvSpPr>
        <p:spPr>
          <a:xfrm>
            <a:off x="1188720" y="1163320"/>
            <a:ext cx="1947863" cy="157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Metin kutusu 9">
            <a:extLst>
              <a:ext uri="{FF2B5EF4-FFF2-40B4-BE49-F238E27FC236}">
                <a16:creationId xmlns:a16="http://schemas.microsoft.com/office/drawing/2014/main" id="{351B06EE-D850-4300-9E60-ED65CAC3C1A8}"/>
              </a:ext>
            </a:extLst>
          </p:cNvPr>
          <p:cNvSpPr txBox="1"/>
          <p:nvPr/>
        </p:nvSpPr>
        <p:spPr>
          <a:xfrm>
            <a:off x="8201818" y="678395"/>
            <a:ext cx="4081621" cy="160043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EKONOMİ (Profit / Kâr)</a:t>
            </a:r>
            <a:endPar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Yoksulluğa Son</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2:</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Açlığa Son</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3:</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Sağlıklı ve Kaliteli Yaşam</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8:</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İnsana Yakışır İş ve Ekonomik Büyüme</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9:</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Sanayi, Yenilikçilik ve Altyapı</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12:</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Sorumlu Üretim ve Tüketim</a:t>
            </a:r>
          </a:p>
        </p:txBody>
      </p:sp>
      <p:sp>
        <p:nvSpPr>
          <p:cNvPr id="12" name="Metin kutusu 11">
            <a:extLst>
              <a:ext uri="{FF2B5EF4-FFF2-40B4-BE49-F238E27FC236}">
                <a16:creationId xmlns:a16="http://schemas.microsoft.com/office/drawing/2014/main" id="{6225C0D3-8640-4E50-89DD-BC6AFA29EE0E}"/>
              </a:ext>
            </a:extLst>
          </p:cNvPr>
          <p:cNvSpPr txBox="1"/>
          <p:nvPr/>
        </p:nvSpPr>
        <p:spPr>
          <a:xfrm>
            <a:off x="8585200" y="2475415"/>
            <a:ext cx="3495040" cy="181588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TOPLUM (People / İnsan)</a:t>
            </a:r>
            <a:endPar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4:</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Nitelikli Eğitim</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5:</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Toplumsal Cinsiyet Eşitliği</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10:</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Eşitsizliklerin Azaltılması</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11:</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Sürdürülebilir Şehirler ve Topluluklar </a:t>
            </a:r>
            <a:r>
              <a:rPr kumimoji="0" lang="tr-TR" altLang="tr-TR" sz="1400" b="0" i="1" u="none" strike="noStrike" kern="1200" cap="none" spc="0" normalizeH="0" baseline="0" noProof="0" dirty="0">
                <a:ln>
                  <a:noFill/>
                </a:ln>
                <a:solidFill>
                  <a:srgbClr val="027771"/>
                </a:solidFill>
                <a:effectLst/>
                <a:uLnTx/>
                <a:uFillTx/>
                <a:latin typeface="Arial" panose="020B0604020202020204" pitchFamily="34" charset="0"/>
                <a:ea typeface="+mn-ea"/>
                <a:cs typeface="+mn-cs"/>
              </a:rPr>
              <a:t>(Yerel yönetimlerin kilit odağı)</a:t>
            </a:r>
            <a:endPar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16:</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Barış, Adalet ve Güçlü Kurumlar</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17:</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Amaçlar İçin Ortaklıklar</a:t>
            </a:r>
          </a:p>
        </p:txBody>
      </p:sp>
      <p:sp>
        <p:nvSpPr>
          <p:cNvPr id="15" name="Metin kutusu 14">
            <a:extLst>
              <a:ext uri="{FF2B5EF4-FFF2-40B4-BE49-F238E27FC236}">
                <a16:creationId xmlns:a16="http://schemas.microsoft.com/office/drawing/2014/main" id="{36126477-5A4F-4A27-8283-B944C78DB934}"/>
              </a:ext>
            </a:extLst>
          </p:cNvPr>
          <p:cNvSpPr txBox="1"/>
          <p:nvPr/>
        </p:nvSpPr>
        <p:spPr>
          <a:xfrm>
            <a:off x="8201818" y="4487879"/>
            <a:ext cx="3685540" cy="160043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ÇEVRE (Planet / Gezegen)</a:t>
            </a:r>
            <a:endPar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6:</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Temiz Su ve Sanitasyon</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7:</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Erişilebilir ve Temiz Enerji</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12:</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Sorumlu Tüketim ve Üretim</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13:</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İklim Eylemi</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14:</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Sudaki Yaşam</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tr-TR" altLang="tr-TR" sz="1400" b="1"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SKA 15:</a:t>
            </a:r>
            <a:r>
              <a:rPr kumimoji="0" lang="tr-TR" altLang="tr-TR" sz="1400" b="0" i="0" u="none" strike="noStrike" kern="1200" cap="none" spc="0" normalizeH="0" baseline="0" noProof="0" dirty="0">
                <a:ln>
                  <a:noFill/>
                </a:ln>
                <a:solidFill>
                  <a:srgbClr val="027771"/>
                </a:solidFill>
                <a:effectLst/>
                <a:uLnTx/>
                <a:uFillTx/>
                <a:latin typeface="Arial" panose="020B0604020202020204" pitchFamily="34" charset="0"/>
                <a:ea typeface="+mn-ea"/>
                <a:cs typeface="+mn-cs"/>
              </a:rPr>
              <a:t> Karasal Yaşam</a:t>
            </a:r>
          </a:p>
        </p:txBody>
      </p:sp>
    </p:spTree>
    <p:extLst>
      <p:ext uri="{BB962C8B-B14F-4D97-AF65-F5344CB8AC3E}">
        <p14:creationId xmlns:p14="http://schemas.microsoft.com/office/powerpoint/2010/main" val="3637868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B4A534E2-3B27-4292-A5E9-5976294735DB}"/>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49433215-DD33-4C4B-B614-E601434EBC17}"/>
              </a:ext>
            </a:extLst>
          </p:cNvPr>
          <p:cNvSpPr txBox="1"/>
          <p:nvPr/>
        </p:nvSpPr>
        <p:spPr>
          <a:xfrm>
            <a:off x="1480501" y="418687"/>
            <a:ext cx="8830558" cy="584775"/>
          </a:xfrm>
          <a:prstGeom prst="rect">
            <a:avLst/>
          </a:prstGeom>
          <a:noFill/>
        </p:spPr>
        <p:txBody>
          <a:bodyPr wrap="square">
            <a:spAutoFit/>
          </a:bodyPr>
          <a:lstStyle/>
          <a:p>
            <a:r>
              <a:rPr lang="tr-TR" sz="3200" b="1" dirty="0">
                <a:solidFill>
                  <a:srgbClr val="027771"/>
                </a:solidFill>
                <a:latin typeface="Arial" panose="020B0604020202020204" pitchFamily="34" charset="0"/>
                <a:cs typeface="Arial" panose="020B0604020202020204" pitchFamily="34" charset="0"/>
              </a:rPr>
              <a:t>Neden Rapor Hazırlamalıyız?</a:t>
            </a:r>
          </a:p>
        </p:txBody>
      </p:sp>
      <p:sp>
        <p:nvSpPr>
          <p:cNvPr id="9" name="Metin kutusu 8">
            <a:extLst>
              <a:ext uri="{FF2B5EF4-FFF2-40B4-BE49-F238E27FC236}">
                <a16:creationId xmlns:a16="http://schemas.microsoft.com/office/drawing/2014/main" id="{6EF3B670-2BDB-4C34-9064-ABBA40A31ED4}"/>
              </a:ext>
            </a:extLst>
          </p:cNvPr>
          <p:cNvSpPr txBox="1"/>
          <p:nvPr/>
        </p:nvSpPr>
        <p:spPr>
          <a:xfrm>
            <a:off x="1379114" y="1541974"/>
            <a:ext cx="7898203" cy="646331"/>
          </a:xfrm>
          <a:prstGeom prst="rect">
            <a:avLst/>
          </a:prstGeom>
          <a:noFill/>
        </p:spPr>
        <p:txBody>
          <a:bodyPr wrap="square" rtlCol="0">
            <a:spAutoFit/>
          </a:bodyPr>
          <a:lstStyle/>
          <a:p>
            <a:pPr algn="just"/>
            <a:r>
              <a:rPr lang="tr-TR" sz="3600" b="1" dirty="0">
                <a:solidFill>
                  <a:srgbClr val="027771"/>
                </a:solidFill>
              </a:rPr>
              <a:t> ‘‘Ölçülebilir Olan Yönetilebilirdir.’’</a:t>
            </a:r>
          </a:p>
        </p:txBody>
      </p:sp>
      <p:sp>
        <p:nvSpPr>
          <p:cNvPr id="10" name="Metin kutusu 9">
            <a:extLst>
              <a:ext uri="{FF2B5EF4-FFF2-40B4-BE49-F238E27FC236}">
                <a16:creationId xmlns:a16="http://schemas.microsoft.com/office/drawing/2014/main" id="{A23CAD14-4F67-4F30-8FBB-D975CD460DBA}"/>
              </a:ext>
            </a:extLst>
          </p:cNvPr>
          <p:cNvSpPr txBox="1"/>
          <p:nvPr/>
        </p:nvSpPr>
        <p:spPr>
          <a:xfrm>
            <a:off x="1967345" y="2620636"/>
            <a:ext cx="3474719" cy="279384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tr-TR" sz="2400" dirty="0">
                <a:solidFill>
                  <a:srgbClr val="027771"/>
                </a:solidFill>
              </a:rPr>
              <a:t>Hesap Verebilirlik</a:t>
            </a:r>
          </a:p>
          <a:p>
            <a:pPr marL="285750" indent="-285750" algn="just">
              <a:lnSpc>
                <a:spcPct val="150000"/>
              </a:lnSpc>
              <a:buFont typeface="Wingdings" panose="05000000000000000000" pitchFamily="2" charset="2"/>
              <a:buChar char="§"/>
            </a:pPr>
            <a:r>
              <a:rPr lang="tr-TR" sz="2400" dirty="0">
                <a:solidFill>
                  <a:srgbClr val="027771"/>
                </a:solidFill>
              </a:rPr>
              <a:t>Şeffaflık</a:t>
            </a:r>
          </a:p>
          <a:p>
            <a:pPr marL="285750" indent="-285750" algn="just">
              <a:lnSpc>
                <a:spcPct val="150000"/>
              </a:lnSpc>
              <a:buFont typeface="Wingdings" panose="05000000000000000000" pitchFamily="2" charset="2"/>
              <a:buChar char="§"/>
            </a:pPr>
            <a:r>
              <a:rPr lang="tr-TR" sz="2400" dirty="0">
                <a:solidFill>
                  <a:srgbClr val="027771"/>
                </a:solidFill>
              </a:rPr>
              <a:t>Sürdürülebilirlik</a:t>
            </a:r>
          </a:p>
          <a:p>
            <a:pPr marL="285750" indent="-285750" algn="just">
              <a:lnSpc>
                <a:spcPct val="150000"/>
              </a:lnSpc>
              <a:buFont typeface="Wingdings" panose="05000000000000000000" pitchFamily="2" charset="2"/>
              <a:buChar char="§"/>
            </a:pPr>
            <a:r>
              <a:rPr lang="tr-TR" sz="2400" dirty="0">
                <a:solidFill>
                  <a:srgbClr val="027771"/>
                </a:solidFill>
              </a:rPr>
              <a:t>Etkin Yönetim</a:t>
            </a:r>
          </a:p>
          <a:p>
            <a:pPr marL="285750" indent="-285750" algn="just">
              <a:lnSpc>
                <a:spcPct val="150000"/>
              </a:lnSpc>
              <a:buFont typeface="Wingdings" panose="05000000000000000000" pitchFamily="2" charset="2"/>
              <a:buChar char="§"/>
            </a:pPr>
            <a:r>
              <a:rPr lang="tr-TR" sz="2400" dirty="0">
                <a:solidFill>
                  <a:srgbClr val="027771"/>
                </a:solidFill>
              </a:rPr>
              <a:t>İtibar</a:t>
            </a:r>
          </a:p>
        </p:txBody>
      </p:sp>
      <p:sp>
        <p:nvSpPr>
          <p:cNvPr id="2" name="Metin kutusu 1">
            <a:extLst>
              <a:ext uri="{FF2B5EF4-FFF2-40B4-BE49-F238E27FC236}">
                <a16:creationId xmlns:a16="http://schemas.microsoft.com/office/drawing/2014/main" id="{D678BD1F-96E2-47A0-A1A8-588B065B9990}"/>
              </a:ext>
            </a:extLst>
          </p:cNvPr>
          <p:cNvSpPr txBox="1"/>
          <p:nvPr/>
        </p:nvSpPr>
        <p:spPr>
          <a:xfrm>
            <a:off x="6526091" y="3189162"/>
            <a:ext cx="4798028" cy="2126864"/>
          </a:xfrm>
          <a:prstGeom prst="rect">
            <a:avLst/>
          </a:prstGeom>
          <a:noFill/>
        </p:spPr>
        <p:txBody>
          <a:bodyPr wrap="square" rtlCol="0">
            <a:spAutoFit/>
          </a:bodyPr>
          <a:lstStyle/>
          <a:p>
            <a:pPr algn="just">
              <a:lnSpc>
                <a:spcPct val="150000"/>
              </a:lnSpc>
            </a:pPr>
            <a:r>
              <a:rPr lang="tr-TR" dirty="0">
                <a:solidFill>
                  <a:srgbClr val="027771"/>
                </a:solidFill>
              </a:rPr>
              <a:t>Bir yerel yönetim, sürdürülebilirlik raporlamasında; Kapsayıcılık ve şeffaflık, hesap verebilirlik, Yerelleşmiş Stratejileri (vizyonu), İklim hedefleri (misyonu) kriterlerine uygun olarak raporlama </a:t>
            </a:r>
            <a:r>
              <a:rPr lang="tr-TR" dirty="0" err="1">
                <a:solidFill>
                  <a:srgbClr val="027771"/>
                </a:solidFill>
              </a:rPr>
              <a:t>standartını</a:t>
            </a:r>
            <a:r>
              <a:rPr lang="tr-TR" dirty="0">
                <a:solidFill>
                  <a:srgbClr val="027771"/>
                </a:solidFill>
              </a:rPr>
              <a:t> seçmelidir.</a:t>
            </a:r>
          </a:p>
        </p:txBody>
      </p:sp>
    </p:spTree>
    <p:extLst>
      <p:ext uri="{BB962C8B-B14F-4D97-AF65-F5344CB8AC3E}">
        <p14:creationId xmlns:p14="http://schemas.microsoft.com/office/powerpoint/2010/main" val="2979859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90EB9BA2-C81F-4B8D-8E0C-5A5B8C27B520}"/>
              </a:ext>
            </a:extLst>
          </p:cNvPr>
          <p:cNvPicPr>
            <a:picLocks noChangeAspect="1"/>
          </p:cNvPicPr>
          <p:nvPr/>
        </p:nvPicPr>
        <p:blipFill rotWithShape="1">
          <a:blip r:embed="rId2">
            <a:duotone>
              <a:schemeClr val="accent3">
                <a:shade val="45000"/>
                <a:satMod val="135000"/>
              </a:schemeClr>
              <a:prstClr val="white"/>
            </a:duotone>
          </a:blip>
          <a:srcRect l="3778" t="13185" b="22223"/>
          <a:stretch/>
        </p:blipFill>
        <p:spPr>
          <a:xfrm>
            <a:off x="0" y="285078"/>
            <a:ext cx="6685280" cy="6196404"/>
          </a:xfrm>
          <a:prstGeom prst="rect">
            <a:avLst/>
          </a:prstGeom>
        </p:spPr>
      </p:pic>
      <p:sp>
        <p:nvSpPr>
          <p:cNvPr id="6" name="Google Shape;54;p13">
            <a:extLst>
              <a:ext uri="{FF2B5EF4-FFF2-40B4-BE49-F238E27FC236}">
                <a16:creationId xmlns:a16="http://schemas.microsoft.com/office/drawing/2014/main" id="{D4C11A00-4E62-4451-9CD4-6BDB8E30A34F}"/>
              </a:ext>
            </a:extLst>
          </p:cNvPr>
          <p:cNvSpPr/>
          <p:nvPr/>
        </p:nvSpPr>
        <p:spPr>
          <a:xfrm>
            <a:off x="0" y="-9144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Google Shape;54;p13">
            <a:extLst>
              <a:ext uri="{FF2B5EF4-FFF2-40B4-BE49-F238E27FC236}">
                <a16:creationId xmlns:a16="http://schemas.microsoft.com/office/drawing/2014/main" id="{FDCC1169-67A1-4D93-BE3B-7B2A859BE047}"/>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Metin kutusu 7">
            <a:extLst>
              <a:ext uri="{FF2B5EF4-FFF2-40B4-BE49-F238E27FC236}">
                <a16:creationId xmlns:a16="http://schemas.microsoft.com/office/drawing/2014/main" id="{FFCE8778-E9F3-41BB-97DB-0E94D242560D}"/>
              </a:ext>
            </a:extLst>
          </p:cNvPr>
          <p:cNvSpPr txBox="1"/>
          <p:nvPr/>
        </p:nvSpPr>
        <p:spPr>
          <a:xfrm>
            <a:off x="7792720" y="3071254"/>
            <a:ext cx="3423920" cy="707886"/>
          </a:xfrm>
          <a:prstGeom prst="rect">
            <a:avLst/>
          </a:prstGeom>
          <a:noFill/>
        </p:spPr>
        <p:txBody>
          <a:bodyPr wrap="square" rtlCol="0">
            <a:spAutoFit/>
          </a:bodyPr>
          <a:lstStyle/>
          <a:p>
            <a:r>
              <a:rPr lang="tr-TR" sz="2000" dirty="0">
                <a:solidFill>
                  <a:srgbClr val="027771"/>
                </a:solidFill>
              </a:rPr>
              <a:t>4 Tip Sürdürülebilirlik Çalışmasından bahsedebiliriz.</a:t>
            </a:r>
          </a:p>
        </p:txBody>
      </p:sp>
    </p:spTree>
    <p:extLst>
      <p:ext uri="{BB962C8B-B14F-4D97-AF65-F5344CB8AC3E}">
        <p14:creationId xmlns:p14="http://schemas.microsoft.com/office/powerpoint/2010/main" val="2652349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o alt text provided for this image">
            <a:extLst>
              <a:ext uri="{FF2B5EF4-FFF2-40B4-BE49-F238E27FC236}">
                <a16:creationId xmlns:a16="http://schemas.microsoft.com/office/drawing/2014/main" id="{2449EB0D-FC4D-49B2-B24B-3D6DA6DA22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359"/>
          <a:stretch/>
        </p:blipFill>
        <p:spPr bwMode="auto">
          <a:xfrm>
            <a:off x="1127185" y="398584"/>
            <a:ext cx="10641013" cy="587326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06080375-F19C-48F5-B47F-48E311F26353}"/>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a:extLst>
              <a:ext uri="{FF2B5EF4-FFF2-40B4-BE49-F238E27FC236}">
                <a16:creationId xmlns:a16="http://schemas.microsoft.com/office/drawing/2014/main" id="{8222118E-9301-4240-A84D-D1F67D975CD0}"/>
              </a:ext>
            </a:extLst>
          </p:cNvPr>
          <p:cNvSpPr txBox="1"/>
          <p:nvPr/>
        </p:nvSpPr>
        <p:spPr>
          <a:xfrm>
            <a:off x="1957753" y="539263"/>
            <a:ext cx="1289538" cy="369332"/>
          </a:xfrm>
          <a:prstGeom prst="rect">
            <a:avLst/>
          </a:prstGeom>
          <a:noFill/>
        </p:spPr>
        <p:txBody>
          <a:bodyPr wrap="square" rtlCol="0">
            <a:spAutoFit/>
          </a:bodyPr>
          <a:lstStyle/>
          <a:p>
            <a:r>
              <a:rPr lang="tr-TR" b="1" dirty="0">
                <a:solidFill>
                  <a:srgbClr val="027771"/>
                </a:solidFill>
              </a:rPr>
              <a:t>Etkileyiciler</a:t>
            </a:r>
          </a:p>
        </p:txBody>
      </p:sp>
      <p:sp>
        <p:nvSpPr>
          <p:cNvPr id="8" name="Metin kutusu 7">
            <a:extLst>
              <a:ext uri="{FF2B5EF4-FFF2-40B4-BE49-F238E27FC236}">
                <a16:creationId xmlns:a16="http://schemas.microsoft.com/office/drawing/2014/main" id="{13ABC591-2539-46AF-B2B0-596A52614750}"/>
              </a:ext>
            </a:extLst>
          </p:cNvPr>
          <p:cNvSpPr txBox="1"/>
          <p:nvPr/>
        </p:nvSpPr>
        <p:spPr>
          <a:xfrm>
            <a:off x="4138247" y="539263"/>
            <a:ext cx="1418491" cy="369332"/>
          </a:xfrm>
          <a:prstGeom prst="rect">
            <a:avLst/>
          </a:prstGeom>
          <a:noFill/>
        </p:spPr>
        <p:txBody>
          <a:bodyPr wrap="square">
            <a:spAutoFit/>
          </a:bodyPr>
          <a:lstStyle/>
          <a:p>
            <a:r>
              <a:rPr lang="tr-TR" b="1" dirty="0">
                <a:solidFill>
                  <a:srgbClr val="027771"/>
                </a:solidFill>
              </a:rPr>
              <a:t>Çerçeveler</a:t>
            </a:r>
            <a:endParaRPr lang="tr-TR" dirty="0">
              <a:solidFill>
                <a:srgbClr val="027771"/>
              </a:solidFill>
            </a:endParaRPr>
          </a:p>
        </p:txBody>
      </p:sp>
      <p:sp>
        <p:nvSpPr>
          <p:cNvPr id="10" name="Metin kutusu 9">
            <a:extLst>
              <a:ext uri="{FF2B5EF4-FFF2-40B4-BE49-F238E27FC236}">
                <a16:creationId xmlns:a16="http://schemas.microsoft.com/office/drawing/2014/main" id="{6765413B-E737-4CDB-918D-EE64AB05004F}"/>
              </a:ext>
            </a:extLst>
          </p:cNvPr>
          <p:cNvSpPr txBox="1"/>
          <p:nvPr/>
        </p:nvSpPr>
        <p:spPr>
          <a:xfrm>
            <a:off x="6799384" y="539263"/>
            <a:ext cx="1418491" cy="369332"/>
          </a:xfrm>
          <a:prstGeom prst="rect">
            <a:avLst/>
          </a:prstGeom>
          <a:noFill/>
        </p:spPr>
        <p:txBody>
          <a:bodyPr wrap="square">
            <a:spAutoFit/>
          </a:bodyPr>
          <a:lstStyle/>
          <a:p>
            <a:r>
              <a:rPr lang="tr-TR" b="1" dirty="0">
                <a:solidFill>
                  <a:srgbClr val="027771"/>
                </a:solidFill>
              </a:rPr>
              <a:t>Raporlama</a:t>
            </a:r>
            <a:endParaRPr lang="tr-TR" dirty="0">
              <a:solidFill>
                <a:srgbClr val="027771"/>
              </a:solidFill>
            </a:endParaRPr>
          </a:p>
        </p:txBody>
      </p:sp>
      <p:sp>
        <p:nvSpPr>
          <p:cNvPr id="12" name="Metin kutusu 11">
            <a:extLst>
              <a:ext uri="{FF2B5EF4-FFF2-40B4-BE49-F238E27FC236}">
                <a16:creationId xmlns:a16="http://schemas.microsoft.com/office/drawing/2014/main" id="{E8E2F989-E46E-410D-B703-E82F2CE19735}"/>
              </a:ext>
            </a:extLst>
          </p:cNvPr>
          <p:cNvSpPr txBox="1"/>
          <p:nvPr/>
        </p:nvSpPr>
        <p:spPr>
          <a:xfrm>
            <a:off x="9460521" y="533401"/>
            <a:ext cx="1604294" cy="369332"/>
          </a:xfrm>
          <a:prstGeom prst="rect">
            <a:avLst/>
          </a:prstGeom>
          <a:noFill/>
        </p:spPr>
        <p:txBody>
          <a:bodyPr wrap="square">
            <a:spAutoFit/>
          </a:bodyPr>
          <a:lstStyle/>
          <a:p>
            <a:r>
              <a:rPr lang="tr-TR" b="1" dirty="0">
                <a:solidFill>
                  <a:srgbClr val="027771"/>
                </a:solidFill>
              </a:rPr>
              <a:t>Konsolidasyon</a:t>
            </a:r>
            <a:endParaRPr lang="tr-TR" dirty="0">
              <a:solidFill>
                <a:srgbClr val="027771"/>
              </a:solidFill>
            </a:endParaRPr>
          </a:p>
        </p:txBody>
      </p:sp>
    </p:spTree>
    <p:extLst>
      <p:ext uri="{BB962C8B-B14F-4D97-AF65-F5344CB8AC3E}">
        <p14:creationId xmlns:p14="http://schemas.microsoft.com/office/powerpoint/2010/main" val="1787442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o alt text provided for this image">
            <a:extLst>
              <a:ext uri="{FF2B5EF4-FFF2-40B4-BE49-F238E27FC236}">
                <a16:creationId xmlns:a16="http://schemas.microsoft.com/office/drawing/2014/main" id="{616EB482-E203-45DF-9528-CFBC76F985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6075" y="1114973"/>
            <a:ext cx="5685239" cy="516731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FED20ADB-11DA-42DC-8971-C45D4CE77C05}"/>
              </a:ext>
            </a:extLst>
          </p:cNvPr>
          <p:cNvSpPr txBox="1"/>
          <p:nvPr/>
        </p:nvSpPr>
        <p:spPr>
          <a:xfrm>
            <a:off x="2039814" y="1336429"/>
            <a:ext cx="2016369" cy="369332"/>
          </a:xfrm>
          <a:prstGeom prst="rect">
            <a:avLst/>
          </a:prstGeom>
          <a:solidFill>
            <a:srgbClr val="E5F3F3"/>
          </a:solidFill>
        </p:spPr>
        <p:txBody>
          <a:bodyPr wrap="square" rtlCol="0">
            <a:spAutoFit/>
          </a:bodyPr>
          <a:lstStyle/>
          <a:p>
            <a:r>
              <a:rPr lang="tr-TR" b="1" dirty="0">
                <a:solidFill>
                  <a:srgbClr val="027771"/>
                </a:solidFill>
              </a:rPr>
              <a:t>Finansal Önemlilik</a:t>
            </a:r>
          </a:p>
        </p:txBody>
      </p:sp>
      <p:sp>
        <p:nvSpPr>
          <p:cNvPr id="7" name="Metin kutusu 6">
            <a:extLst>
              <a:ext uri="{FF2B5EF4-FFF2-40B4-BE49-F238E27FC236}">
                <a16:creationId xmlns:a16="http://schemas.microsoft.com/office/drawing/2014/main" id="{39C67B36-0D18-45C1-AADF-AFCE15094055}"/>
              </a:ext>
            </a:extLst>
          </p:cNvPr>
          <p:cNvSpPr txBox="1"/>
          <p:nvPr/>
        </p:nvSpPr>
        <p:spPr>
          <a:xfrm>
            <a:off x="4659922" y="1336429"/>
            <a:ext cx="2192215" cy="369332"/>
          </a:xfrm>
          <a:prstGeom prst="rect">
            <a:avLst/>
          </a:prstGeom>
          <a:solidFill>
            <a:srgbClr val="E5F3F3"/>
          </a:solidFill>
        </p:spPr>
        <p:txBody>
          <a:bodyPr wrap="square">
            <a:spAutoFit/>
          </a:bodyPr>
          <a:lstStyle/>
          <a:p>
            <a:r>
              <a:rPr lang="tr-TR" b="1" dirty="0" err="1">
                <a:solidFill>
                  <a:srgbClr val="027771"/>
                </a:solidFill>
              </a:rPr>
              <a:t>Etkisel</a:t>
            </a:r>
            <a:r>
              <a:rPr lang="tr-TR" b="1" dirty="0">
                <a:solidFill>
                  <a:srgbClr val="027771"/>
                </a:solidFill>
              </a:rPr>
              <a:t> Önemlilik </a:t>
            </a:r>
            <a:endParaRPr lang="tr-TR" dirty="0">
              <a:solidFill>
                <a:srgbClr val="027771"/>
              </a:solidFill>
            </a:endParaRPr>
          </a:p>
        </p:txBody>
      </p:sp>
      <p:sp>
        <p:nvSpPr>
          <p:cNvPr id="9" name="Metin kutusu 8">
            <a:extLst>
              <a:ext uri="{FF2B5EF4-FFF2-40B4-BE49-F238E27FC236}">
                <a16:creationId xmlns:a16="http://schemas.microsoft.com/office/drawing/2014/main" id="{A16497AE-254D-4336-8595-3290B058D950}"/>
              </a:ext>
            </a:extLst>
          </p:cNvPr>
          <p:cNvSpPr txBox="1"/>
          <p:nvPr/>
        </p:nvSpPr>
        <p:spPr>
          <a:xfrm>
            <a:off x="3244132" y="5851773"/>
            <a:ext cx="2069123" cy="369332"/>
          </a:xfrm>
          <a:prstGeom prst="rect">
            <a:avLst/>
          </a:prstGeom>
          <a:solidFill>
            <a:srgbClr val="E5F3F3"/>
          </a:solidFill>
        </p:spPr>
        <p:txBody>
          <a:bodyPr wrap="square">
            <a:spAutoFit/>
          </a:bodyPr>
          <a:lstStyle/>
          <a:p>
            <a:r>
              <a:rPr lang="tr-TR" b="1" dirty="0">
                <a:solidFill>
                  <a:srgbClr val="027771"/>
                </a:solidFill>
              </a:rPr>
              <a:t>Çift Yönlü Önemlilik </a:t>
            </a:r>
            <a:endParaRPr lang="tr-TR" dirty="0">
              <a:solidFill>
                <a:srgbClr val="027771"/>
              </a:solidFill>
            </a:endParaRPr>
          </a:p>
        </p:txBody>
      </p:sp>
      <p:sp>
        <p:nvSpPr>
          <p:cNvPr id="10" name="Dikdörtgen 9">
            <a:extLst>
              <a:ext uri="{FF2B5EF4-FFF2-40B4-BE49-F238E27FC236}">
                <a16:creationId xmlns:a16="http://schemas.microsoft.com/office/drawing/2014/main" id="{0F8093AD-43DB-4321-A619-B71230334C3E}"/>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Metin kutusu 11">
            <a:extLst>
              <a:ext uri="{FF2B5EF4-FFF2-40B4-BE49-F238E27FC236}">
                <a16:creationId xmlns:a16="http://schemas.microsoft.com/office/drawing/2014/main" id="{B936FCDD-B6DA-489F-AEF3-C1BA16ADCB8A}"/>
              </a:ext>
            </a:extLst>
          </p:cNvPr>
          <p:cNvSpPr txBox="1"/>
          <p:nvPr/>
        </p:nvSpPr>
        <p:spPr>
          <a:xfrm>
            <a:off x="7350369" y="784329"/>
            <a:ext cx="4548554" cy="5875904"/>
          </a:xfrm>
          <a:prstGeom prst="rect">
            <a:avLst/>
          </a:prstGeom>
          <a:noFill/>
        </p:spPr>
        <p:txBody>
          <a:bodyPr wrap="square">
            <a:spAutoFit/>
          </a:bodyPr>
          <a:lstStyle/>
          <a:p>
            <a:pPr algn="just">
              <a:lnSpc>
                <a:spcPct val="150000"/>
              </a:lnSpc>
            </a:pPr>
            <a:r>
              <a:rPr lang="tr-TR" sz="1400" dirty="0">
                <a:solidFill>
                  <a:srgbClr val="027771"/>
                </a:solidFill>
              </a:rPr>
              <a:t>Sürdürülebilirlik bağlamında önemlilik, paydaşların karar vermesinde kritik bir unsurdur. </a:t>
            </a:r>
            <a:r>
              <a:rPr lang="tr-TR" sz="1400" b="1" dirty="0">
                <a:solidFill>
                  <a:srgbClr val="027771"/>
                </a:solidFill>
              </a:rPr>
              <a:t>'Çifte Önemlilik' </a:t>
            </a:r>
            <a:r>
              <a:rPr lang="tr-TR" sz="1400" dirty="0">
                <a:solidFill>
                  <a:srgbClr val="027771"/>
                </a:solidFill>
              </a:rPr>
              <a:t>çerçevesi iki farklı türü birleştirir: sürdürülebilirliğin bir şirketin mali durumunu nasıl etkilediğiyle ilgili olan finansal önemlilik ve bir şirketin toplum ve çevre üzerindeki etkisini yansıtan etki önemliliği.</a:t>
            </a:r>
          </a:p>
          <a:p>
            <a:pPr algn="just">
              <a:lnSpc>
                <a:spcPct val="150000"/>
              </a:lnSpc>
            </a:pPr>
            <a:endParaRPr lang="tr-TR" sz="1400" dirty="0">
              <a:solidFill>
                <a:srgbClr val="027771"/>
              </a:solidFill>
            </a:endParaRPr>
          </a:p>
          <a:p>
            <a:pPr algn="just">
              <a:lnSpc>
                <a:spcPct val="150000"/>
              </a:lnSpc>
            </a:pPr>
            <a:r>
              <a:rPr lang="tr-TR" sz="1400" dirty="0" err="1">
                <a:solidFill>
                  <a:srgbClr val="027771"/>
                </a:solidFill>
              </a:rPr>
              <a:t>Double</a:t>
            </a:r>
            <a:r>
              <a:rPr lang="tr-TR" sz="1400" dirty="0">
                <a:solidFill>
                  <a:srgbClr val="027771"/>
                </a:solidFill>
              </a:rPr>
              <a:t> </a:t>
            </a:r>
            <a:r>
              <a:rPr lang="tr-TR" sz="1400" dirty="0" err="1">
                <a:solidFill>
                  <a:srgbClr val="027771"/>
                </a:solidFill>
              </a:rPr>
              <a:t>Materiality</a:t>
            </a:r>
            <a:r>
              <a:rPr lang="tr-TR" sz="1400" dirty="0">
                <a:solidFill>
                  <a:srgbClr val="027771"/>
                </a:solidFill>
              </a:rPr>
              <a:t>, hem iklim değişikliği gibi sürdürülebilirlik konularının potansiyel finansal yansımalarını hem de iş operasyonlarının toplumsal ve çevresel etkilerini göz önünde bulundurarak riskler ve fırsatlara ilişkin kapsamlı bir görünüm sunar.</a:t>
            </a:r>
          </a:p>
          <a:p>
            <a:pPr algn="just">
              <a:lnSpc>
                <a:spcPct val="150000"/>
              </a:lnSpc>
            </a:pPr>
            <a:endParaRPr lang="tr-TR" sz="1400" dirty="0">
              <a:solidFill>
                <a:srgbClr val="027771"/>
              </a:solidFill>
            </a:endParaRPr>
          </a:p>
          <a:p>
            <a:pPr algn="just">
              <a:lnSpc>
                <a:spcPct val="150000"/>
              </a:lnSpc>
            </a:pPr>
            <a:r>
              <a:rPr lang="tr-TR" sz="1400" dirty="0">
                <a:solidFill>
                  <a:srgbClr val="027771"/>
                </a:solidFill>
              </a:rPr>
              <a:t>Çeşitli standartlar ve çerçeveler bu kavramlarla değişen derecelerde uyumludur. Örneğin, TCFD, SASB ve PRI finansal önemliliğe daha fazla uyum sağlarken, GRI ve CBI daha geniş etki hususlarını kapsamaktadır.</a:t>
            </a:r>
          </a:p>
          <a:p>
            <a:pPr algn="just">
              <a:lnSpc>
                <a:spcPct val="150000"/>
              </a:lnSpc>
            </a:pPr>
            <a:endParaRPr lang="tr-TR" sz="1400" dirty="0">
              <a:solidFill>
                <a:srgbClr val="027771"/>
              </a:solidFill>
            </a:endParaRPr>
          </a:p>
        </p:txBody>
      </p:sp>
      <p:sp>
        <p:nvSpPr>
          <p:cNvPr id="14" name="Metin kutusu 13">
            <a:extLst>
              <a:ext uri="{FF2B5EF4-FFF2-40B4-BE49-F238E27FC236}">
                <a16:creationId xmlns:a16="http://schemas.microsoft.com/office/drawing/2014/main" id="{0885BADA-55CF-44B4-A82E-CE37AD7E2489}"/>
              </a:ext>
            </a:extLst>
          </p:cNvPr>
          <p:cNvSpPr txBox="1"/>
          <p:nvPr/>
        </p:nvSpPr>
        <p:spPr>
          <a:xfrm>
            <a:off x="1336827" y="137365"/>
            <a:ext cx="6013542" cy="400110"/>
          </a:xfrm>
          <a:prstGeom prst="rect">
            <a:avLst/>
          </a:prstGeom>
          <a:noFill/>
        </p:spPr>
        <p:txBody>
          <a:bodyPr wrap="square">
            <a:spAutoFit/>
          </a:bodyPr>
          <a:lstStyle/>
          <a:p>
            <a:r>
              <a:rPr lang="tr-TR" sz="2000" b="1" dirty="0">
                <a:solidFill>
                  <a:srgbClr val="027771"/>
                </a:solidFill>
              </a:rPr>
              <a:t>Raporlama Standartlarının ve Çerçevelerinin Önemliliği</a:t>
            </a:r>
          </a:p>
        </p:txBody>
      </p:sp>
    </p:spTree>
    <p:extLst>
      <p:ext uri="{BB962C8B-B14F-4D97-AF65-F5344CB8AC3E}">
        <p14:creationId xmlns:p14="http://schemas.microsoft.com/office/powerpoint/2010/main" val="1524944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45FA9482-C262-431E-ADD5-620199E67038}"/>
              </a:ext>
            </a:extLst>
          </p:cNvPr>
          <p:cNvPicPr>
            <a:picLocks noChangeAspect="1"/>
          </p:cNvPicPr>
          <p:nvPr/>
        </p:nvPicPr>
        <p:blipFill>
          <a:blip r:embed="rId3">
            <a:duotone>
              <a:prstClr val="black"/>
              <a:srgbClr val="027771">
                <a:tint val="45000"/>
                <a:satMod val="400000"/>
              </a:srgbClr>
            </a:duotone>
          </a:blip>
          <a:stretch>
            <a:fillRect/>
          </a:stretch>
        </p:blipFill>
        <p:spPr>
          <a:xfrm>
            <a:off x="627184" y="1236429"/>
            <a:ext cx="10937631" cy="5427385"/>
          </a:xfrm>
          <a:prstGeom prst="rect">
            <a:avLst/>
          </a:prstGeom>
        </p:spPr>
      </p:pic>
      <p:sp>
        <p:nvSpPr>
          <p:cNvPr id="6" name="Google Shape;501;g2a4a931b7ab_1_8">
            <a:extLst>
              <a:ext uri="{FF2B5EF4-FFF2-40B4-BE49-F238E27FC236}">
                <a16:creationId xmlns:a16="http://schemas.microsoft.com/office/drawing/2014/main" id="{071CBB35-4639-4041-ADAF-C1AD8D612C39}"/>
              </a:ext>
            </a:extLst>
          </p:cNvPr>
          <p:cNvSpPr/>
          <p:nvPr/>
        </p:nvSpPr>
        <p:spPr>
          <a:xfrm>
            <a:off x="0" y="-91440"/>
            <a:ext cx="12192000" cy="1051200"/>
          </a:xfrm>
          <a:prstGeom prst="rect">
            <a:avLst/>
          </a:prstGeom>
          <a:solidFill>
            <a:srgbClr val="027771"/>
          </a:solidFill>
          <a:ln w="9525" cap="flat" cmpd="sng">
            <a:solidFill>
              <a:srgbClr val="44546A"/>
            </a:solidFill>
            <a:prstDash val="solid"/>
            <a:round/>
            <a:headEnd type="none" w="sm" len="sm"/>
            <a:tailEnd type="none" w="sm" len="sm"/>
          </a:ln>
        </p:spPr>
        <p:txBody>
          <a:bodyPr spcFirstLastPara="1" wrap="square" lIns="162525" tIns="162525" rIns="162525" bIns="162525" anchor="ctr" anchorCtr="0">
            <a:noAutofit/>
          </a:bodyPr>
          <a:lstStyle/>
          <a:p>
            <a:pPr marL="0" lvl="0" indent="0" algn="ctr" rtl="0">
              <a:spcBef>
                <a:spcPts val="0"/>
              </a:spcBef>
              <a:spcAft>
                <a:spcPts val="0"/>
              </a:spcAft>
              <a:buNone/>
            </a:pPr>
            <a:endParaRPr sz="2500">
              <a:solidFill>
                <a:srgbClr val="0E456B"/>
              </a:solidFill>
            </a:endParaRPr>
          </a:p>
        </p:txBody>
      </p:sp>
      <p:sp>
        <p:nvSpPr>
          <p:cNvPr id="7" name="Google Shape;503;g2a4a931b7ab_1_8">
            <a:extLst>
              <a:ext uri="{FF2B5EF4-FFF2-40B4-BE49-F238E27FC236}">
                <a16:creationId xmlns:a16="http://schemas.microsoft.com/office/drawing/2014/main" id="{B4AB327D-C20C-4C5F-A250-5AEACD8087DB}"/>
              </a:ext>
            </a:extLst>
          </p:cNvPr>
          <p:cNvSpPr txBox="1"/>
          <p:nvPr/>
        </p:nvSpPr>
        <p:spPr>
          <a:xfrm>
            <a:off x="161849" y="98269"/>
            <a:ext cx="11868300" cy="1022100"/>
          </a:xfrm>
          <a:prstGeom prst="rect">
            <a:avLst/>
          </a:prstGeom>
          <a:noFill/>
          <a:ln>
            <a:noFill/>
          </a:ln>
        </p:spPr>
        <p:txBody>
          <a:bodyPr spcFirstLastPara="1" wrap="square" lIns="162525" tIns="162525" rIns="162525" bIns="162525" anchor="t" anchorCtr="0">
            <a:noAutofit/>
          </a:bodyPr>
          <a:lstStyle/>
          <a:p>
            <a:pPr marL="0" marR="0" lvl="0" indent="0" algn="l" rtl="0">
              <a:lnSpc>
                <a:spcPct val="100000"/>
              </a:lnSpc>
              <a:spcBef>
                <a:spcPts val="0"/>
              </a:spcBef>
              <a:spcAft>
                <a:spcPts val="0"/>
              </a:spcAft>
              <a:buClr>
                <a:srgbClr val="000000"/>
              </a:buClr>
              <a:buSzPts val="3900"/>
              <a:buFont typeface="Arial"/>
              <a:buNone/>
            </a:pPr>
            <a:r>
              <a:rPr lang="tr-TR" sz="2900" dirty="0">
                <a:solidFill>
                  <a:srgbClr val="FFFFFF"/>
                </a:solidFill>
                <a:latin typeface="Roboto Black"/>
                <a:ea typeface="Roboto Black"/>
                <a:cs typeface="Roboto Black"/>
                <a:sym typeface="Roboto Black"/>
              </a:rPr>
              <a:t>En Yaygın Raporlama Standartlarının Yerel Yönetim Boyutu</a:t>
            </a:r>
            <a:endParaRPr sz="2900" b="0" i="0" u="none" strike="noStrike" cap="none" dirty="0">
              <a:solidFill>
                <a:srgbClr val="FFFFFF"/>
              </a:solidFill>
              <a:latin typeface="Roboto Black"/>
              <a:ea typeface="Roboto Black"/>
              <a:cs typeface="Roboto Black"/>
              <a:sym typeface="Roboto Black"/>
            </a:endParaRPr>
          </a:p>
        </p:txBody>
      </p:sp>
    </p:spTree>
    <p:extLst>
      <p:ext uri="{BB962C8B-B14F-4D97-AF65-F5344CB8AC3E}">
        <p14:creationId xmlns:p14="http://schemas.microsoft.com/office/powerpoint/2010/main" val="860222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7CCE217B-204A-494F-905A-6CB6BAB1EA87}"/>
              </a:ext>
            </a:extLst>
          </p:cNvPr>
          <p:cNvSpPr txBox="1"/>
          <p:nvPr/>
        </p:nvSpPr>
        <p:spPr>
          <a:xfrm>
            <a:off x="504092" y="1266653"/>
            <a:ext cx="11148645" cy="1711366"/>
          </a:xfrm>
          <a:prstGeom prst="rect">
            <a:avLst/>
          </a:prstGeom>
          <a:noFill/>
        </p:spPr>
        <p:txBody>
          <a:bodyPr wrap="square">
            <a:spAutoFit/>
          </a:bodyPr>
          <a:lstStyle/>
          <a:p>
            <a:pPr algn="just">
              <a:lnSpc>
                <a:spcPct val="150000"/>
              </a:lnSpc>
            </a:pPr>
            <a:r>
              <a:rPr lang="tr-TR" dirty="0">
                <a:solidFill>
                  <a:srgbClr val="027771"/>
                </a:solidFill>
              </a:rPr>
              <a:t>Dünya çapında sürdürülebilirlik raporlaması için en yaygın kullanılan standartlardan biridir. GRI, kuruluşların ekonomik, çevresel, sosyal ve yönetişim (ESG) performanslarını ölçmesine, izlemesine ve raporlamasına olanak tanıyan kapsamlı bir çerçeve sağlar. GRI Standartları, kuruluşların sürdürülebilirlik etkilerini şeffaf bir şekilde raporlamasını ve paydaşlarına hesap verebilir olmasını amaçlar.</a:t>
            </a:r>
          </a:p>
        </p:txBody>
      </p:sp>
      <p:sp>
        <p:nvSpPr>
          <p:cNvPr id="7" name="Google Shape;501;g2a4a931b7ab_1_8">
            <a:extLst>
              <a:ext uri="{FF2B5EF4-FFF2-40B4-BE49-F238E27FC236}">
                <a16:creationId xmlns:a16="http://schemas.microsoft.com/office/drawing/2014/main" id="{29F1722B-A099-48BA-BB56-3260ABBE5A5F}"/>
              </a:ext>
            </a:extLst>
          </p:cNvPr>
          <p:cNvSpPr/>
          <p:nvPr/>
        </p:nvSpPr>
        <p:spPr>
          <a:xfrm>
            <a:off x="0" y="-30480"/>
            <a:ext cx="12192000" cy="1051200"/>
          </a:xfrm>
          <a:prstGeom prst="rect">
            <a:avLst/>
          </a:prstGeom>
          <a:solidFill>
            <a:srgbClr val="027771"/>
          </a:solidFill>
          <a:ln w="9525" cap="flat" cmpd="sng">
            <a:solidFill>
              <a:srgbClr val="44546A"/>
            </a:solidFill>
            <a:prstDash val="solid"/>
            <a:round/>
            <a:headEnd type="none" w="sm" len="sm"/>
            <a:tailEnd type="none" w="sm" len="sm"/>
          </a:ln>
        </p:spPr>
        <p:txBody>
          <a:bodyPr spcFirstLastPara="1" wrap="square" lIns="162525" tIns="162525" rIns="162525" bIns="162525" anchor="ctr" anchorCtr="0">
            <a:noAutofit/>
          </a:bodyPr>
          <a:lstStyle/>
          <a:p>
            <a:pPr marL="0" lvl="0" indent="0" algn="ctr" rtl="0">
              <a:spcBef>
                <a:spcPts val="0"/>
              </a:spcBef>
              <a:spcAft>
                <a:spcPts val="0"/>
              </a:spcAft>
              <a:buNone/>
            </a:pPr>
            <a:endParaRPr sz="2500">
              <a:solidFill>
                <a:srgbClr val="0E456B"/>
              </a:solidFill>
            </a:endParaRPr>
          </a:p>
        </p:txBody>
      </p:sp>
      <p:sp>
        <p:nvSpPr>
          <p:cNvPr id="8" name="Google Shape;503;g2a4a931b7ab_1_8">
            <a:extLst>
              <a:ext uri="{FF2B5EF4-FFF2-40B4-BE49-F238E27FC236}">
                <a16:creationId xmlns:a16="http://schemas.microsoft.com/office/drawing/2014/main" id="{861DBAFB-C98B-41C3-AD3B-99AFAB5D4951}"/>
              </a:ext>
            </a:extLst>
          </p:cNvPr>
          <p:cNvSpPr txBox="1"/>
          <p:nvPr/>
        </p:nvSpPr>
        <p:spPr>
          <a:xfrm>
            <a:off x="161850" y="29100"/>
            <a:ext cx="11868300" cy="1022100"/>
          </a:xfrm>
          <a:prstGeom prst="rect">
            <a:avLst/>
          </a:prstGeom>
          <a:noFill/>
          <a:ln>
            <a:noFill/>
          </a:ln>
        </p:spPr>
        <p:txBody>
          <a:bodyPr spcFirstLastPara="1" wrap="square" lIns="162525" tIns="162525" rIns="162525" bIns="162525" anchor="t" anchorCtr="0">
            <a:noAutofit/>
          </a:bodyPr>
          <a:lstStyle/>
          <a:p>
            <a:pPr marL="0" marR="0" lvl="0" indent="0" algn="l" rtl="0">
              <a:lnSpc>
                <a:spcPct val="100000"/>
              </a:lnSpc>
              <a:spcBef>
                <a:spcPts val="0"/>
              </a:spcBef>
              <a:spcAft>
                <a:spcPts val="0"/>
              </a:spcAft>
              <a:buClr>
                <a:srgbClr val="000000"/>
              </a:buClr>
              <a:buSzPts val="3900"/>
              <a:buFont typeface="Arial"/>
              <a:buNone/>
            </a:pPr>
            <a:r>
              <a:rPr lang="tr-TR" sz="2900" dirty="0">
                <a:solidFill>
                  <a:srgbClr val="FFFFFF"/>
                </a:solidFill>
                <a:latin typeface="Roboto Black"/>
                <a:ea typeface="Roboto Black"/>
                <a:cs typeface="Roboto Black"/>
                <a:sym typeface="Roboto Black"/>
              </a:rPr>
              <a:t>Global </a:t>
            </a:r>
            <a:r>
              <a:rPr lang="tr-TR" sz="2900" dirty="0" err="1">
                <a:solidFill>
                  <a:srgbClr val="FFFFFF"/>
                </a:solidFill>
                <a:latin typeface="Roboto Black"/>
                <a:ea typeface="Roboto Black"/>
                <a:cs typeface="Roboto Black"/>
                <a:sym typeface="Roboto Black"/>
              </a:rPr>
              <a:t>Reporting</a:t>
            </a:r>
            <a:r>
              <a:rPr lang="tr-TR" sz="2900" dirty="0">
                <a:solidFill>
                  <a:srgbClr val="FFFFFF"/>
                </a:solidFill>
                <a:latin typeface="Roboto Black"/>
                <a:ea typeface="Roboto Black"/>
                <a:cs typeface="Roboto Black"/>
                <a:sym typeface="Roboto Black"/>
              </a:rPr>
              <a:t> </a:t>
            </a:r>
            <a:r>
              <a:rPr lang="tr-TR" sz="2900" dirty="0" err="1">
                <a:solidFill>
                  <a:srgbClr val="FFFFFF"/>
                </a:solidFill>
                <a:latin typeface="Roboto Black"/>
                <a:ea typeface="Roboto Black"/>
                <a:cs typeface="Roboto Black"/>
                <a:sym typeface="Roboto Black"/>
              </a:rPr>
              <a:t>Initiative</a:t>
            </a:r>
            <a:r>
              <a:rPr lang="tr-TR" sz="2900" dirty="0">
                <a:solidFill>
                  <a:srgbClr val="FFFFFF"/>
                </a:solidFill>
                <a:latin typeface="Roboto Black"/>
                <a:ea typeface="Roboto Black"/>
                <a:cs typeface="Roboto Black"/>
                <a:sym typeface="Roboto Black"/>
              </a:rPr>
              <a:t> (GRI) </a:t>
            </a:r>
            <a:endParaRPr sz="2900" b="0" i="0" u="none" strike="noStrike" cap="none" dirty="0">
              <a:solidFill>
                <a:srgbClr val="FFFFFF"/>
              </a:solidFill>
              <a:latin typeface="Roboto Black"/>
              <a:ea typeface="Roboto Black"/>
              <a:cs typeface="Roboto Black"/>
              <a:sym typeface="Roboto Black"/>
            </a:endParaRPr>
          </a:p>
        </p:txBody>
      </p:sp>
      <p:pic>
        <p:nvPicPr>
          <p:cNvPr id="10" name="Resim 9">
            <a:extLst>
              <a:ext uri="{FF2B5EF4-FFF2-40B4-BE49-F238E27FC236}">
                <a16:creationId xmlns:a16="http://schemas.microsoft.com/office/drawing/2014/main" id="{2CE60902-EA1B-4914-B5C4-683E35722751}"/>
              </a:ext>
            </a:extLst>
          </p:cNvPr>
          <p:cNvPicPr>
            <a:picLocks noChangeAspect="1"/>
          </p:cNvPicPr>
          <p:nvPr/>
        </p:nvPicPr>
        <p:blipFill>
          <a:blip r:embed="rId2"/>
          <a:stretch>
            <a:fillRect/>
          </a:stretch>
        </p:blipFill>
        <p:spPr>
          <a:xfrm>
            <a:off x="11007806" y="5773020"/>
            <a:ext cx="828791" cy="933580"/>
          </a:xfrm>
          <a:prstGeom prst="rect">
            <a:avLst/>
          </a:prstGeom>
        </p:spPr>
      </p:pic>
      <p:sp>
        <p:nvSpPr>
          <p:cNvPr id="13" name="Metin kutusu 12">
            <a:extLst>
              <a:ext uri="{FF2B5EF4-FFF2-40B4-BE49-F238E27FC236}">
                <a16:creationId xmlns:a16="http://schemas.microsoft.com/office/drawing/2014/main" id="{A0510D7E-BDCA-416A-BB7E-4BEBB3026740}"/>
              </a:ext>
            </a:extLst>
          </p:cNvPr>
          <p:cNvSpPr txBox="1"/>
          <p:nvPr/>
        </p:nvSpPr>
        <p:spPr>
          <a:xfrm>
            <a:off x="504092" y="3170597"/>
            <a:ext cx="7901354" cy="369332"/>
          </a:xfrm>
          <a:prstGeom prst="rect">
            <a:avLst/>
          </a:prstGeom>
          <a:noFill/>
        </p:spPr>
        <p:txBody>
          <a:bodyPr wrap="square">
            <a:spAutoFit/>
          </a:bodyPr>
          <a:lstStyle/>
          <a:p>
            <a:r>
              <a:rPr lang="tr-TR" dirty="0">
                <a:solidFill>
                  <a:srgbClr val="027771"/>
                </a:solidFill>
              </a:rPr>
              <a:t>GRI Standartları, </a:t>
            </a:r>
            <a:r>
              <a:rPr lang="tr-TR" b="1" dirty="0">
                <a:solidFill>
                  <a:srgbClr val="027771"/>
                </a:solidFill>
              </a:rPr>
              <a:t>üç ana kategoride gruplanmış 36 modüler standart içerir.</a:t>
            </a:r>
          </a:p>
        </p:txBody>
      </p:sp>
      <p:sp>
        <p:nvSpPr>
          <p:cNvPr id="15" name="Metin kutusu 14">
            <a:extLst>
              <a:ext uri="{FF2B5EF4-FFF2-40B4-BE49-F238E27FC236}">
                <a16:creationId xmlns:a16="http://schemas.microsoft.com/office/drawing/2014/main" id="{8653FE41-6C4F-481F-8B68-50672F7BADCF}"/>
              </a:ext>
            </a:extLst>
          </p:cNvPr>
          <p:cNvSpPr txBox="1"/>
          <p:nvPr/>
        </p:nvSpPr>
        <p:spPr>
          <a:xfrm>
            <a:off x="1351083" y="3826647"/>
            <a:ext cx="10219592" cy="2031325"/>
          </a:xfrm>
          <a:prstGeom prst="rect">
            <a:avLst/>
          </a:prstGeom>
          <a:noFill/>
        </p:spPr>
        <p:txBody>
          <a:bodyPr wrap="square">
            <a:spAutoFit/>
          </a:bodyPr>
          <a:lstStyle/>
          <a:p>
            <a:pPr>
              <a:buFont typeface="+mj-lt"/>
              <a:buAutoNum type="arabicPeriod"/>
            </a:pPr>
            <a:r>
              <a:rPr lang="tr-TR" b="1" dirty="0">
                <a:solidFill>
                  <a:srgbClr val="027771"/>
                </a:solidFill>
              </a:rPr>
              <a:t>Evrensel Standartlar (GRI 1, GRI 2, GRI 3)</a:t>
            </a:r>
            <a:r>
              <a:rPr lang="tr-TR" dirty="0">
                <a:solidFill>
                  <a:srgbClr val="027771"/>
                </a:solidFill>
              </a:rPr>
              <a:t> ile başlayarak kurumun genel çerçevesi belirlenmelidir.</a:t>
            </a:r>
          </a:p>
          <a:p>
            <a:pPr>
              <a:buFont typeface="+mj-lt"/>
              <a:buAutoNum type="arabicPeriod"/>
            </a:pPr>
            <a:r>
              <a:rPr lang="tr-TR" b="1" dirty="0">
                <a:solidFill>
                  <a:srgbClr val="027771"/>
                </a:solidFill>
              </a:rPr>
              <a:t>Konu Standartları (GRI 200, 300, 400 Serileri):</a:t>
            </a:r>
            <a:endParaRPr lang="tr-TR" dirty="0">
              <a:solidFill>
                <a:srgbClr val="027771"/>
              </a:solidFill>
            </a:endParaRPr>
          </a:p>
          <a:p>
            <a:pPr marL="742950" lvl="1" indent="-285750">
              <a:buFont typeface="+mj-lt"/>
              <a:buAutoNum type="arabicPeriod"/>
            </a:pPr>
            <a:r>
              <a:rPr lang="tr-TR" dirty="0">
                <a:solidFill>
                  <a:srgbClr val="027771"/>
                </a:solidFill>
              </a:rPr>
              <a:t>Kurumun faaliyet alanına uygun olan 4-5 konu başlığı seçilmelidir.</a:t>
            </a:r>
          </a:p>
          <a:p>
            <a:pPr marL="742950" lvl="1" indent="-285750">
              <a:buFont typeface="+mj-lt"/>
              <a:buAutoNum type="arabicPeriod"/>
            </a:pPr>
            <a:r>
              <a:rPr lang="tr-TR" dirty="0">
                <a:solidFill>
                  <a:srgbClr val="027771"/>
                </a:solidFill>
              </a:rPr>
              <a:t>Örneğin, çevresel odaklı bir kurum için GRI 302 (Enerji), GRI 305 (Emisyonlar) ve GRI 306 (Atık Yönetimi) kritik olabilir.</a:t>
            </a:r>
          </a:p>
          <a:p>
            <a:pPr>
              <a:buFont typeface="+mj-lt"/>
              <a:buAutoNum type="arabicPeriod"/>
            </a:pPr>
            <a:r>
              <a:rPr lang="tr-TR" b="1" dirty="0">
                <a:solidFill>
                  <a:srgbClr val="027771"/>
                </a:solidFill>
              </a:rPr>
              <a:t>Sektör Standartları:</a:t>
            </a:r>
            <a:r>
              <a:rPr lang="tr-TR" dirty="0">
                <a:solidFill>
                  <a:srgbClr val="027771"/>
                </a:solidFill>
              </a:rPr>
              <a:t> Eğer sektörünüz için bir GRI Sektör Standardı mevcutsa, bu rehberi kullanarak raporu daha detaylı hale getirilmelidir.</a:t>
            </a:r>
          </a:p>
        </p:txBody>
      </p:sp>
    </p:spTree>
    <p:extLst>
      <p:ext uri="{BB962C8B-B14F-4D97-AF65-F5344CB8AC3E}">
        <p14:creationId xmlns:p14="http://schemas.microsoft.com/office/powerpoint/2010/main" val="384608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Google Shape;54;p13">
            <a:extLst>
              <a:ext uri="{FF2B5EF4-FFF2-40B4-BE49-F238E27FC236}">
                <a16:creationId xmlns:a16="http://schemas.microsoft.com/office/drawing/2014/main" id="{E30208EA-2B21-4B4F-A504-23B36298E8F3}"/>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 name="Google Shape;54;p13">
            <a:extLst>
              <a:ext uri="{FF2B5EF4-FFF2-40B4-BE49-F238E27FC236}">
                <a16:creationId xmlns:a16="http://schemas.microsoft.com/office/drawing/2014/main" id="{DDFAB5F2-F065-4ED4-8173-F2BC3F69FEC7}"/>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3" name="Picture 2" descr="A table of text and colors&#10;&#10;Description automatically generated with medium confidence">
            <a:extLst>
              <a:ext uri="{FF2B5EF4-FFF2-40B4-BE49-F238E27FC236}">
                <a16:creationId xmlns:a16="http://schemas.microsoft.com/office/drawing/2014/main" id="{18E4E3DF-71F2-49B8-8B68-E1B9A0C218E9}"/>
              </a:ext>
            </a:extLst>
          </p:cNvPr>
          <p:cNvPicPr/>
          <p:nvPr/>
        </p:nvPicPr>
        <p:blipFill>
          <a:blip r:embed="rId2">
            <a:extLst>
              <a:ext uri="{28A0092B-C50C-407E-A947-70E740481C1C}">
                <a14:useLocalDpi xmlns:a14="http://schemas.microsoft.com/office/drawing/2010/main" val="0"/>
              </a:ext>
            </a:extLst>
          </a:blip>
          <a:stretch>
            <a:fillRect/>
          </a:stretch>
        </p:blipFill>
        <p:spPr>
          <a:xfrm>
            <a:off x="2906172" y="1181666"/>
            <a:ext cx="6379656" cy="5160125"/>
          </a:xfrm>
          <a:prstGeom prst="rect">
            <a:avLst/>
          </a:prstGeom>
        </p:spPr>
      </p:pic>
      <p:sp>
        <p:nvSpPr>
          <p:cNvPr id="24" name="Metin kutusu 23">
            <a:extLst>
              <a:ext uri="{FF2B5EF4-FFF2-40B4-BE49-F238E27FC236}">
                <a16:creationId xmlns:a16="http://schemas.microsoft.com/office/drawing/2014/main" id="{29CCBBF6-2E7A-440D-B309-3B402069177A}"/>
              </a:ext>
            </a:extLst>
          </p:cNvPr>
          <p:cNvSpPr txBox="1"/>
          <p:nvPr/>
        </p:nvSpPr>
        <p:spPr>
          <a:xfrm>
            <a:off x="135795" y="376518"/>
            <a:ext cx="8830558" cy="584775"/>
          </a:xfrm>
          <a:prstGeom prst="rect">
            <a:avLst/>
          </a:prstGeom>
          <a:noFill/>
        </p:spPr>
        <p:txBody>
          <a:bodyPr wrap="square">
            <a:spAutoFit/>
          </a:bodyPr>
          <a:lstStyle/>
          <a:p>
            <a:r>
              <a:rPr lang="tr-TR" sz="3200" b="1" dirty="0">
                <a:solidFill>
                  <a:srgbClr val="027771"/>
                </a:solidFill>
                <a:latin typeface="Arial" panose="020B0604020202020204" pitchFamily="34" charset="0"/>
                <a:cs typeface="Arial" panose="020B0604020202020204" pitchFamily="34" charset="0"/>
              </a:rPr>
              <a:t>Neden Sürdürülebilirlik Konuşmalıyız?</a:t>
            </a:r>
          </a:p>
        </p:txBody>
      </p:sp>
    </p:spTree>
    <p:extLst>
      <p:ext uri="{BB962C8B-B14F-4D97-AF65-F5344CB8AC3E}">
        <p14:creationId xmlns:p14="http://schemas.microsoft.com/office/powerpoint/2010/main" val="475840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B1F1E1EA-A5B9-47C2-A72C-856A879D0E0D}"/>
              </a:ext>
            </a:extLst>
          </p:cNvPr>
          <p:cNvSpPr txBox="1"/>
          <p:nvPr/>
        </p:nvSpPr>
        <p:spPr>
          <a:xfrm>
            <a:off x="1254370" y="210026"/>
            <a:ext cx="10832121" cy="6647974"/>
          </a:xfrm>
          <a:prstGeom prst="rect">
            <a:avLst/>
          </a:prstGeom>
          <a:noFill/>
        </p:spPr>
        <p:txBody>
          <a:bodyPr wrap="square">
            <a:spAutoFit/>
          </a:bodyPr>
          <a:lstStyle/>
          <a:p>
            <a:pPr marL="457200" indent="-457200" algn="just">
              <a:buAutoNum type="arabicPeriod"/>
            </a:pPr>
            <a:r>
              <a:rPr lang="tr-TR" sz="2000" b="1" dirty="0">
                <a:solidFill>
                  <a:srgbClr val="027771"/>
                </a:solidFill>
              </a:rPr>
              <a:t>GRI Universal </a:t>
            </a:r>
            <a:r>
              <a:rPr lang="tr-TR" sz="2000" b="1" dirty="0" err="1">
                <a:solidFill>
                  <a:srgbClr val="027771"/>
                </a:solidFill>
              </a:rPr>
              <a:t>Standards</a:t>
            </a:r>
            <a:r>
              <a:rPr lang="tr-TR" sz="2000" b="1" dirty="0">
                <a:solidFill>
                  <a:srgbClr val="027771"/>
                </a:solidFill>
              </a:rPr>
              <a:t> (Evrensel Standartlar):</a:t>
            </a:r>
          </a:p>
          <a:p>
            <a:pPr algn="just"/>
            <a:endParaRPr lang="tr-TR" sz="2000" b="1" dirty="0">
              <a:solidFill>
                <a:srgbClr val="027771"/>
              </a:solidFill>
            </a:endParaRPr>
          </a:p>
          <a:p>
            <a:pPr algn="just">
              <a:buFont typeface="Arial" panose="020B0604020202020204" pitchFamily="34" charset="0"/>
              <a:buChar char="•"/>
            </a:pPr>
            <a:r>
              <a:rPr lang="tr-TR" b="1" dirty="0">
                <a:solidFill>
                  <a:srgbClr val="027771"/>
                </a:solidFill>
              </a:rPr>
              <a:t>GRI 1: Foundation 2021</a:t>
            </a:r>
            <a:r>
              <a:rPr lang="tr-TR" dirty="0">
                <a:solidFill>
                  <a:srgbClr val="027771"/>
                </a:solidFill>
              </a:rPr>
              <a:t>: GRI raporlamasının temel ilkelerini ve gerekliliklerini açıklar.</a:t>
            </a:r>
          </a:p>
          <a:p>
            <a:pPr algn="just">
              <a:buFont typeface="Arial" panose="020B0604020202020204" pitchFamily="34" charset="0"/>
              <a:buChar char="•"/>
            </a:pPr>
            <a:r>
              <a:rPr lang="tr-TR" b="1" dirty="0">
                <a:solidFill>
                  <a:srgbClr val="027771"/>
                </a:solidFill>
              </a:rPr>
              <a:t>GRI 2: General </a:t>
            </a:r>
            <a:r>
              <a:rPr lang="tr-TR" b="1" dirty="0" err="1">
                <a:solidFill>
                  <a:srgbClr val="027771"/>
                </a:solidFill>
              </a:rPr>
              <a:t>Disclosures</a:t>
            </a:r>
            <a:r>
              <a:rPr lang="tr-TR" b="1" dirty="0">
                <a:solidFill>
                  <a:srgbClr val="027771"/>
                </a:solidFill>
              </a:rPr>
              <a:t> 2021</a:t>
            </a:r>
            <a:r>
              <a:rPr lang="tr-TR" dirty="0">
                <a:solidFill>
                  <a:srgbClr val="027771"/>
                </a:solidFill>
              </a:rPr>
              <a:t>: Kuruluşun yapısı, yönetişim uygulamaları ve etik değerleri hakkında bilgi sağlar.</a:t>
            </a:r>
          </a:p>
          <a:p>
            <a:pPr algn="just">
              <a:buFont typeface="Arial" panose="020B0604020202020204" pitchFamily="34" charset="0"/>
              <a:buChar char="•"/>
            </a:pPr>
            <a:r>
              <a:rPr lang="tr-TR" b="1" dirty="0">
                <a:solidFill>
                  <a:srgbClr val="027771"/>
                </a:solidFill>
              </a:rPr>
              <a:t>GRI 3: </a:t>
            </a:r>
            <a:r>
              <a:rPr lang="tr-TR" b="1" dirty="0" err="1">
                <a:solidFill>
                  <a:srgbClr val="027771"/>
                </a:solidFill>
              </a:rPr>
              <a:t>Material</a:t>
            </a:r>
            <a:r>
              <a:rPr lang="tr-TR" b="1" dirty="0">
                <a:solidFill>
                  <a:srgbClr val="027771"/>
                </a:solidFill>
              </a:rPr>
              <a:t> </a:t>
            </a:r>
            <a:r>
              <a:rPr lang="tr-TR" b="1" dirty="0" err="1">
                <a:solidFill>
                  <a:srgbClr val="027771"/>
                </a:solidFill>
              </a:rPr>
              <a:t>Topics</a:t>
            </a:r>
            <a:r>
              <a:rPr lang="tr-TR" b="1" dirty="0">
                <a:solidFill>
                  <a:srgbClr val="027771"/>
                </a:solidFill>
              </a:rPr>
              <a:t> 2021</a:t>
            </a:r>
            <a:r>
              <a:rPr lang="tr-TR" dirty="0">
                <a:solidFill>
                  <a:srgbClr val="027771"/>
                </a:solidFill>
              </a:rPr>
              <a:t>: Önemli (maddi) konuların belirlenmesi ve </a:t>
            </a:r>
            <a:r>
              <a:rPr lang="tr-TR" dirty="0" err="1">
                <a:solidFill>
                  <a:srgbClr val="027771"/>
                </a:solidFill>
              </a:rPr>
              <a:t>önceliklendirilmesine</a:t>
            </a:r>
            <a:r>
              <a:rPr lang="tr-TR" dirty="0">
                <a:solidFill>
                  <a:srgbClr val="027771"/>
                </a:solidFill>
              </a:rPr>
              <a:t> rehberlik eder.</a:t>
            </a:r>
          </a:p>
          <a:p>
            <a:pPr algn="just"/>
            <a:endParaRPr lang="tr-TR" dirty="0">
              <a:solidFill>
                <a:srgbClr val="027771"/>
              </a:solidFill>
            </a:endParaRPr>
          </a:p>
          <a:p>
            <a:pPr algn="just"/>
            <a:r>
              <a:rPr lang="tr-TR" sz="2000" b="1" dirty="0">
                <a:solidFill>
                  <a:srgbClr val="027771"/>
                </a:solidFill>
              </a:rPr>
              <a:t>2. GRI </a:t>
            </a:r>
            <a:r>
              <a:rPr lang="tr-TR" sz="2000" b="1" dirty="0" err="1">
                <a:solidFill>
                  <a:srgbClr val="027771"/>
                </a:solidFill>
              </a:rPr>
              <a:t>Sector</a:t>
            </a:r>
            <a:r>
              <a:rPr lang="tr-TR" sz="2000" b="1" dirty="0">
                <a:solidFill>
                  <a:srgbClr val="027771"/>
                </a:solidFill>
              </a:rPr>
              <a:t> </a:t>
            </a:r>
            <a:r>
              <a:rPr lang="tr-TR" sz="2000" b="1" dirty="0" err="1">
                <a:solidFill>
                  <a:srgbClr val="027771"/>
                </a:solidFill>
              </a:rPr>
              <a:t>Standards</a:t>
            </a:r>
            <a:r>
              <a:rPr lang="tr-TR" sz="2000" b="1" dirty="0">
                <a:solidFill>
                  <a:srgbClr val="027771"/>
                </a:solidFill>
              </a:rPr>
              <a:t> (Sektör Standartları):</a:t>
            </a:r>
          </a:p>
          <a:p>
            <a:pPr algn="just"/>
            <a:endParaRPr lang="tr-TR" sz="2000" b="1" dirty="0">
              <a:solidFill>
                <a:srgbClr val="027771"/>
              </a:solidFill>
            </a:endParaRPr>
          </a:p>
          <a:p>
            <a:pPr algn="just">
              <a:buFont typeface="Arial" panose="020B0604020202020204" pitchFamily="34" charset="0"/>
              <a:buChar char="•"/>
            </a:pPr>
            <a:r>
              <a:rPr lang="tr-TR" dirty="0">
                <a:solidFill>
                  <a:srgbClr val="027771"/>
                </a:solidFill>
              </a:rPr>
              <a:t>Belirli sektörlere özgü sürdürülebilirlik etkilerini kapsar.</a:t>
            </a:r>
          </a:p>
          <a:p>
            <a:pPr algn="just">
              <a:buFont typeface="Arial" panose="020B0604020202020204" pitchFamily="34" charset="0"/>
              <a:buChar char="•"/>
            </a:pPr>
            <a:r>
              <a:rPr lang="tr-TR" dirty="0">
                <a:solidFill>
                  <a:srgbClr val="027771"/>
                </a:solidFill>
              </a:rPr>
              <a:t>Örneğin: </a:t>
            </a:r>
            <a:r>
              <a:rPr lang="tr-TR" b="1" dirty="0">
                <a:solidFill>
                  <a:srgbClr val="027771"/>
                </a:solidFill>
              </a:rPr>
              <a:t>GRI </a:t>
            </a:r>
            <a:r>
              <a:rPr lang="tr-TR" b="1" dirty="0" err="1">
                <a:solidFill>
                  <a:srgbClr val="027771"/>
                </a:solidFill>
              </a:rPr>
              <a:t>for</a:t>
            </a:r>
            <a:r>
              <a:rPr lang="tr-TR" b="1" dirty="0">
                <a:solidFill>
                  <a:srgbClr val="027771"/>
                </a:solidFill>
              </a:rPr>
              <a:t> </a:t>
            </a:r>
            <a:r>
              <a:rPr lang="tr-TR" b="1" dirty="0" err="1">
                <a:solidFill>
                  <a:srgbClr val="027771"/>
                </a:solidFill>
              </a:rPr>
              <a:t>Agriculture</a:t>
            </a:r>
            <a:r>
              <a:rPr lang="tr-TR" b="1" dirty="0">
                <a:solidFill>
                  <a:srgbClr val="027771"/>
                </a:solidFill>
              </a:rPr>
              <a:t>, </a:t>
            </a:r>
            <a:r>
              <a:rPr lang="tr-TR" b="1" dirty="0" err="1">
                <a:solidFill>
                  <a:srgbClr val="027771"/>
                </a:solidFill>
              </a:rPr>
              <a:t>Mining</a:t>
            </a:r>
            <a:r>
              <a:rPr lang="tr-TR" b="1" dirty="0">
                <a:solidFill>
                  <a:srgbClr val="027771"/>
                </a:solidFill>
              </a:rPr>
              <a:t>, </a:t>
            </a:r>
            <a:r>
              <a:rPr lang="tr-TR" b="1" dirty="0" err="1">
                <a:solidFill>
                  <a:srgbClr val="027771"/>
                </a:solidFill>
              </a:rPr>
              <a:t>Oil</a:t>
            </a:r>
            <a:r>
              <a:rPr lang="tr-TR" b="1" dirty="0">
                <a:solidFill>
                  <a:srgbClr val="027771"/>
                </a:solidFill>
              </a:rPr>
              <a:t> &amp; </a:t>
            </a:r>
            <a:r>
              <a:rPr lang="tr-TR" b="1" dirty="0" err="1">
                <a:solidFill>
                  <a:srgbClr val="027771"/>
                </a:solidFill>
              </a:rPr>
              <a:t>Gas</a:t>
            </a:r>
            <a:r>
              <a:rPr lang="tr-TR" dirty="0">
                <a:solidFill>
                  <a:srgbClr val="027771"/>
                </a:solidFill>
              </a:rPr>
              <a:t> vb.</a:t>
            </a:r>
          </a:p>
          <a:p>
            <a:pPr algn="just">
              <a:buFont typeface="Arial" panose="020B0604020202020204" pitchFamily="34" charset="0"/>
              <a:buChar char="•"/>
            </a:pPr>
            <a:r>
              <a:rPr lang="tr-TR" dirty="0">
                <a:solidFill>
                  <a:srgbClr val="027771"/>
                </a:solidFill>
              </a:rPr>
              <a:t>Şu anda </a:t>
            </a:r>
            <a:r>
              <a:rPr lang="tr-TR" b="1" dirty="0">
                <a:solidFill>
                  <a:srgbClr val="027771"/>
                </a:solidFill>
              </a:rPr>
              <a:t>40'tan fazla sektör için tasarlanmaktadır</a:t>
            </a:r>
            <a:r>
              <a:rPr lang="tr-TR" dirty="0">
                <a:solidFill>
                  <a:srgbClr val="027771"/>
                </a:solidFill>
              </a:rPr>
              <a:t> ve sürekli olarak güncellenmektedir.</a:t>
            </a:r>
          </a:p>
          <a:p>
            <a:pPr algn="just">
              <a:buFont typeface="Arial" panose="020B0604020202020204" pitchFamily="34" charset="0"/>
              <a:buChar char="•"/>
            </a:pPr>
            <a:endParaRPr lang="tr-TR" dirty="0">
              <a:solidFill>
                <a:srgbClr val="027771"/>
              </a:solidFill>
            </a:endParaRPr>
          </a:p>
          <a:p>
            <a:pPr algn="just"/>
            <a:r>
              <a:rPr lang="tr-TR" sz="2000" b="1" dirty="0">
                <a:solidFill>
                  <a:srgbClr val="027771"/>
                </a:solidFill>
              </a:rPr>
              <a:t>3. GRI </a:t>
            </a:r>
            <a:r>
              <a:rPr lang="tr-TR" sz="2000" b="1" dirty="0" err="1">
                <a:solidFill>
                  <a:srgbClr val="027771"/>
                </a:solidFill>
              </a:rPr>
              <a:t>Topic</a:t>
            </a:r>
            <a:r>
              <a:rPr lang="tr-TR" sz="2000" b="1" dirty="0">
                <a:solidFill>
                  <a:srgbClr val="027771"/>
                </a:solidFill>
              </a:rPr>
              <a:t> </a:t>
            </a:r>
            <a:r>
              <a:rPr lang="tr-TR" sz="2000" b="1" dirty="0" err="1">
                <a:solidFill>
                  <a:srgbClr val="027771"/>
                </a:solidFill>
              </a:rPr>
              <a:t>Standards</a:t>
            </a:r>
            <a:r>
              <a:rPr lang="tr-TR" sz="2000" b="1" dirty="0">
                <a:solidFill>
                  <a:srgbClr val="027771"/>
                </a:solidFill>
              </a:rPr>
              <a:t> (Konu Standartları):</a:t>
            </a:r>
          </a:p>
          <a:p>
            <a:pPr algn="just"/>
            <a:endParaRPr lang="tr-TR" sz="2000" b="1" dirty="0">
              <a:solidFill>
                <a:srgbClr val="027771"/>
              </a:solidFill>
            </a:endParaRPr>
          </a:p>
          <a:p>
            <a:pPr algn="just">
              <a:buFont typeface="Arial" panose="020B0604020202020204" pitchFamily="34" charset="0"/>
              <a:buChar char="•"/>
            </a:pPr>
            <a:r>
              <a:rPr lang="tr-TR" dirty="0">
                <a:solidFill>
                  <a:srgbClr val="027771"/>
                </a:solidFill>
              </a:rPr>
              <a:t>Belirli ekonomik, çevresel ve sosyal konulara odaklanır. (Örneğin: enerji, atık yönetimi, insan hakları, iş sağlığı ve güvenliği vb.)</a:t>
            </a:r>
          </a:p>
          <a:p>
            <a:pPr algn="just">
              <a:buFont typeface="Arial" panose="020B0604020202020204" pitchFamily="34" charset="0"/>
              <a:buChar char="•"/>
            </a:pPr>
            <a:r>
              <a:rPr lang="tr-TR" dirty="0">
                <a:solidFill>
                  <a:srgbClr val="027771"/>
                </a:solidFill>
              </a:rPr>
              <a:t>Bu standartlar </a:t>
            </a:r>
            <a:r>
              <a:rPr lang="tr-TR" b="1" dirty="0">
                <a:solidFill>
                  <a:srgbClr val="027771"/>
                </a:solidFill>
              </a:rPr>
              <a:t>33 ana başlık</a:t>
            </a:r>
            <a:r>
              <a:rPr lang="tr-TR" dirty="0">
                <a:solidFill>
                  <a:srgbClr val="027771"/>
                </a:solidFill>
              </a:rPr>
              <a:t> altında toplanmıştır:</a:t>
            </a:r>
          </a:p>
          <a:p>
            <a:pPr marL="742950" lvl="1" indent="-285750" algn="just">
              <a:buFont typeface="Arial" panose="020B0604020202020204" pitchFamily="34" charset="0"/>
              <a:buChar char="•"/>
            </a:pPr>
            <a:r>
              <a:rPr lang="tr-TR" b="1" dirty="0">
                <a:solidFill>
                  <a:srgbClr val="027771"/>
                </a:solidFill>
              </a:rPr>
              <a:t>GRI 201</a:t>
            </a:r>
            <a:r>
              <a:rPr lang="tr-TR" dirty="0">
                <a:solidFill>
                  <a:srgbClr val="027771"/>
                </a:solidFill>
              </a:rPr>
              <a:t>: Ekonomik Performans</a:t>
            </a:r>
          </a:p>
          <a:p>
            <a:pPr marL="742950" lvl="1" indent="-285750" algn="just">
              <a:buFont typeface="Arial" panose="020B0604020202020204" pitchFamily="34" charset="0"/>
              <a:buChar char="•"/>
            </a:pPr>
            <a:r>
              <a:rPr lang="tr-TR" b="1" dirty="0">
                <a:solidFill>
                  <a:srgbClr val="027771"/>
                </a:solidFill>
              </a:rPr>
              <a:t>GRI 302</a:t>
            </a:r>
            <a:r>
              <a:rPr lang="tr-TR" dirty="0">
                <a:solidFill>
                  <a:srgbClr val="027771"/>
                </a:solidFill>
              </a:rPr>
              <a:t>: Enerji</a:t>
            </a:r>
          </a:p>
          <a:p>
            <a:pPr marL="742950" lvl="1" indent="-285750" algn="just">
              <a:buFont typeface="Arial" panose="020B0604020202020204" pitchFamily="34" charset="0"/>
              <a:buChar char="•"/>
            </a:pPr>
            <a:r>
              <a:rPr lang="tr-TR" b="1" dirty="0">
                <a:solidFill>
                  <a:srgbClr val="027771"/>
                </a:solidFill>
              </a:rPr>
              <a:t>GRI 305</a:t>
            </a:r>
            <a:r>
              <a:rPr lang="tr-TR" dirty="0">
                <a:solidFill>
                  <a:srgbClr val="027771"/>
                </a:solidFill>
              </a:rPr>
              <a:t>: Emisyonlar</a:t>
            </a:r>
          </a:p>
          <a:p>
            <a:pPr marL="742950" lvl="1" indent="-285750" algn="just">
              <a:buFont typeface="Arial" panose="020B0604020202020204" pitchFamily="34" charset="0"/>
              <a:buChar char="•"/>
            </a:pPr>
            <a:r>
              <a:rPr lang="tr-TR" b="1" dirty="0">
                <a:solidFill>
                  <a:srgbClr val="027771"/>
                </a:solidFill>
              </a:rPr>
              <a:t>GRI 403</a:t>
            </a:r>
            <a:r>
              <a:rPr lang="tr-TR" dirty="0">
                <a:solidFill>
                  <a:srgbClr val="027771"/>
                </a:solidFill>
              </a:rPr>
              <a:t>: İş Sağlığı ve Güvenliği</a:t>
            </a:r>
          </a:p>
          <a:p>
            <a:pPr marL="742950" lvl="1" indent="-285750" algn="just">
              <a:buFont typeface="Arial" panose="020B0604020202020204" pitchFamily="34" charset="0"/>
              <a:buChar char="•"/>
            </a:pPr>
            <a:r>
              <a:rPr lang="tr-TR" b="1" dirty="0">
                <a:solidFill>
                  <a:srgbClr val="027771"/>
                </a:solidFill>
              </a:rPr>
              <a:t>GRI 408</a:t>
            </a:r>
            <a:r>
              <a:rPr lang="tr-TR" dirty="0">
                <a:solidFill>
                  <a:srgbClr val="027771"/>
                </a:solidFill>
              </a:rPr>
              <a:t>: Çocuk İşçiliği</a:t>
            </a:r>
          </a:p>
          <a:p>
            <a:pPr marL="742950" lvl="1" indent="-285750" algn="just">
              <a:buFont typeface="Arial" panose="020B0604020202020204" pitchFamily="34" charset="0"/>
              <a:buChar char="•"/>
            </a:pPr>
            <a:r>
              <a:rPr lang="tr-TR" b="1" dirty="0">
                <a:solidFill>
                  <a:srgbClr val="027771"/>
                </a:solidFill>
              </a:rPr>
              <a:t>GRI 413</a:t>
            </a:r>
            <a:r>
              <a:rPr lang="tr-TR" dirty="0">
                <a:solidFill>
                  <a:srgbClr val="027771"/>
                </a:solidFill>
              </a:rPr>
              <a:t>: Yerel Topluluklar vb.</a:t>
            </a:r>
          </a:p>
        </p:txBody>
      </p:sp>
      <p:sp>
        <p:nvSpPr>
          <p:cNvPr id="8" name="Dikdörtgen 7">
            <a:extLst>
              <a:ext uri="{FF2B5EF4-FFF2-40B4-BE49-F238E27FC236}">
                <a16:creationId xmlns:a16="http://schemas.microsoft.com/office/drawing/2014/main" id="{A633D627-F0B3-48B7-B140-49996AFCC88E}"/>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8371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7001F14D-8877-4DBF-86AA-9708AACC52D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tr-TR" smtClean="0"/>
              <a:t>21</a:t>
            </a:fld>
            <a:endParaRPr lang="tr-TR"/>
          </a:p>
        </p:txBody>
      </p:sp>
      <p:sp>
        <p:nvSpPr>
          <p:cNvPr id="5" name="Google Shape;94;p1">
            <a:extLst>
              <a:ext uri="{FF2B5EF4-FFF2-40B4-BE49-F238E27FC236}">
                <a16:creationId xmlns:a16="http://schemas.microsoft.com/office/drawing/2014/main" id="{C381D6B3-A971-4C6C-B721-7CECB177713C}"/>
              </a:ext>
            </a:extLst>
          </p:cNvPr>
          <p:cNvSpPr txBox="1">
            <a:spLocks/>
          </p:cNvSpPr>
          <p:nvPr/>
        </p:nvSpPr>
        <p:spPr>
          <a:xfrm rot="-5400000">
            <a:off x="11189124" y="5824644"/>
            <a:ext cx="1315721" cy="4868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2400" b="1" i="0" u="none" strike="noStrike" cap="none">
                <a:solidFill>
                  <a:schemeClr val="dk2"/>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2400" b="1" i="0" u="none" strike="noStrike" cap="none">
                <a:solidFill>
                  <a:schemeClr val="dk2"/>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2400" b="1" i="0" u="none" strike="noStrike" cap="none">
                <a:solidFill>
                  <a:schemeClr val="dk2"/>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2400" b="1" i="0" u="none" strike="noStrike" cap="none">
                <a:solidFill>
                  <a:schemeClr val="dk2"/>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2400" b="1" i="0" u="none" strike="noStrike" cap="none">
                <a:solidFill>
                  <a:schemeClr val="dk2"/>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2400" b="1" i="0" u="none" strike="noStrike" cap="none">
                <a:solidFill>
                  <a:schemeClr val="dk2"/>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2400" b="1" i="0" u="none" strike="noStrike" cap="none">
                <a:solidFill>
                  <a:schemeClr val="dk2"/>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2400" b="1" i="0" u="none" strike="noStrike" cap="none">
                <a:solidFill>
                  <a:schemeClr val="dk2"/>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2400" b="1" i="0" u="none" strike="noStrike" cap="none">
                <a:solidFill>
                  <a:schemeClr val="dk2"/>
                </a:solidFill>
                <a:latin typeface="Arial"/>
                <a:ea typeface="Arial"/>
                <a:cs typeface="Arial"/>
                <a:sym typeface="Arial"/>
              </a:defRPr>
            </a:lvl9pPr>
          </a:lstStyle>
          <a:p>
            <a:fld id="{00000000-1234-1234-1234-123412341234}" type="slidenum">
              <a:rPr lang="tr-TR" smtClean="0">
                <a:solidFill>
                  <a:srgbClr val="D1282E"/>
                </a:solidFill>
              </a:rPr>
              <a:pPr/>
              <a:t>21</a:t>
            </a:fld>
            <a:endParaRPr lang="tr-TR" dirty="0">
              <a:solidFill>
                <a:srgbClr val="D1282E"/>
              </a:solidFill>
            </a:endParaRPr>
          </a:p>
        </p:txBody>
      </p:sp>
      <p:pic>
        <p:nvPicPr>
          <p:cNvPr id="6" name="Google Shape;97;p1">
            <a:extLst>
              <a:ext uri="{FF2B5EF4-FFF2-40B4-BE49-F238E27FC236}">
                <a16:creationId xmlns:a16="http://schemas.microsoft.com/office/drawing/2014/main" id="{9FD82735-C7E7-4BF8-894C-4D009535C365}"/>
              </a:ext>
            </a:extLst>
          </p:cNvPr>
          <p:cNvPicPr preferRelativeResize="0"/>
          <p:nvPr/>
        </p:nvPicPr>
        <p:blipFill rotWithShape="1">
          <a:blip r:embed="rId3">
            <a:clrChange>
              <a:clrFrom>
                <a:srgbClr val="FFFFFF"/>
              </a:clrFrom>
              <a:clrTo>
                <a:srgbClr val="FFFFFF">
                  <a:alpha val="0"/>
                </a:srgbClr>
              </a:clrTo>
            </a:clrChange>
            <a:alphaModFix/>
          </a:blip>
          <a:srcRect/>
          <a:stretch/>
        </p:blipFill>
        <p:spPr>
          <a:xfrm>
            <a:off x="254417" y="5225693"/>
            <a:ext cx="2793583" cy="1410582"/>
          </a:xfrm>
          <a:prstGeom prst="rect">
            <a:avLst/>
          </a:prstGeom>
          <a:noFill/>
          <a:ln>
            <a:noFill/>
          </a:ln>
        </p:spPr>
      </p:pic>
      <p:cxnSp>
        <p:nvCxnSpPr>
          <p:cNvPr id="7" name="Google Shape;98;p1">
            <a:extLst>
              <a:ext uri="{FF2B5EF4-FFF2-40B4-BE49-F238E27FC236}">
                <a16:creationId xmlns:a16="http://schemas.microsoft.com/office/drawing/2014/main" id="{0C674D56-B4A1-4988-BBAF-7507E4A38DE4}"/>
              </a:ext>
            </a:extLst>
          </p:cNvPr>
          <p:cNvCxnSpPr>
            <a:cxnSpLocks/>
          </p:cNvCxnSpPr>
          <p:nvPr/>
        </p:nvCxnSpPr>
        <p:spPr>
          <a:xfrm>
            <a:off x="645459" y="-52746"/>
            <a:ext cx="0" cy="5332227"/>
          </a:xfrm>
          <a:prstGeom prst="straightConnector1">
            <a:avLst/>
          </a:prstGeom>
          <a:noFill/>
          <a:ln w="28575" cap="flat" cmpd="sng">
            <a:solidFill>
              <a:schemeClr val="dk1"/>
            </a:solidFill>
            <a:prstDash val="solid"/>
            <a:round/>
            <a:headEnd type="none" w="sm" len="sm"/>
            <a:tailEnd type="none" w="sm" len="sm"/>
          </a:ln>
        </p:spPr>
      </p:cxnSp>
      <p:cxnSp>
        <p:nvCxnSpPr>
          <p:cNvPr id="8" name="Google Shape;99;p1">
            <a:extLst>
              <a:ext uri="{FF2B5EF4-FFF2-40B4-BE49-F238E27FC236}">
                <a16:creationId xmlns:a16="http://schemas.microsoft.com/office/drawing/2014/main" id="{1682E50D-E87B-4789-A9A8-301FE57769BB}"/>
              </a:ext>
            </a:extLst>
          </p:cNvPr>
          <p:cNvCxnSpPr/>
          <p:nvPr/>
        </p:nvCxnSpPr>
        <p:spPr>
          <a:xfrm rot="10800000">
            <a:off x="1272988" y="6553200"/>
            <a:ext cx="10390094" cy="0"/>
          </a:xfrm>
          <a:prstGeom prst="straightConnector1">
            <a:avLst/>
          </a:prstGeom>
          <a:noFill/>
          <a:ln w="28575" cap="flat" cmpd="sng">
            <a:solidFill>
              <a:schemeClr val="dk1"/>
            </a:solidFill>
            <a:prstDash val="solid"/>
            <a:round/>
            <a:headEnd type="none" w="sm" len="sm"/>
            <a:tailEnd type="none" w="sm" len="sm"/>
          </a:ln>
        </p:spPr>
      </p:cxnSp>
      <p:sp>
        <p:nvSpPr>
          <p:cNvPr id="10" name="Başlık 9">
            <a:extLst>
              <a:ext uri="{FF2B5EF4-FFF2-40B4-BE49-F238E27FC236}">
                <a16:creationId xmlns:a16="http://schemas.microsoft.com/office/drawing/2014/main" id="{925A3FDF-3C6A-4696-A7F5-FEE9DFE3A9B6}"/>
              </a:ext>
            </a:extLst>
          </p:cNvPr>
          <p:cNvSpPr>
            <a:spLocks noGrp="1"/>
          </p:cNvSpPr>
          <p:nvPr>
            <p:ph type="title"/>
          </p:nvPr>
        </p:nvSpPr>
        <p:spPr/>
        <p:txBody>
          <a:bodyPr/>
          <a:lstStyle/>
          <a:p>
            <a:endParaRPr lang="tr-TR" dirty="0"/>
          </a:p>
        </p:txBody>
      </p:sp>
      <p:pic>
        <p:nvPicPr>
          <p:cNvPr id="12" name="Google Shape;659;p94">
            <a:extLst>
              <a:ext uri="{FF2B5EF4-FFF2-40B4-BE49-F238E27FC236}">
                <a16:creationId xmlns:a16="http://schemas.microsoft.com/office/drawing/2014/main" id="{C9E00645-5EDE-484A-A284-9264889C8D4D}"/>
              </a:ext>
            </a:extLst>
          </p:cNvPr>
          <p:cNvPicPr preferRelativeResize="0"/>
          <p:nvPr/>
        </p:nvPicPr>
        <p:blipFill rotWithShape="1">
          <a:blip r:embed="rId4">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2095797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k: Şeritli Sağ 8">
            <a:extLst>
              <a:ext uri="{FF2B5EF4-FFF2-40B4-BE49-F238E27FC236}">
                <a16:creationId xmlns:a16="http://schemas.microsoft.com/office/drawing/2014/main" id="{689443F1-2620-49C2-A770-F3F234735D4E}"/>
              </a:ext>
            </a:extLst>
          </p:cNvPr>
          <p:cNvSpPr/>
          <p:nvPr/>
        </p:nvSpPr>
        <p:spPr>
          <a:xfrm>
            <a:off x="6690082" y="2996311"/>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027771"/>
              </a:solidFill>
            </a:endParaRPr>
          </a:p>
        </p:txBody>
      </p:sp>
      <p:sp>
        <p:nvSpPr>
          <p:cNvPr id="10" name="Ok: Şeritli Sağ 9">
            <a:extLst>
              <a:ext uri="{FF2B5EF4-FFF2-40B4-BE49-F238E27FC236}">
                <a16:creationId xmlns:a16="http://schemas.microsoft.com/office/drawing/2014/main" id="{FA209D6B-822A-4C88-B0EB-ABC205C77037}"/>
              </a:ext>
            </a:extLst>
          </p:cNvPr>
          <p:cNvSpPr/>
          <p:nvPr/>
        </p:nvSpPr>
        <p:spPr>
          <a:xfrm>
            <a:off x="6358388" y="2996311"/>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027771"/>
              </a:solidFill>
            </a:endParaRPr>
          </a:p>
        </p:txBody>
      </p:sp>
      <p:sp>
        <p:nvSpPr>
          <p:cNvPr id="11" name="Ok: Şeritli Sağ 10">
            <a:extLst>
              <a:ext uri="{FF2B5EF4-FFF2-40B4-BE49-F238E27FC236}">
                <a16:creationId xmlns:a16="http://schemas.microsoft.com/office/drawing/2014/main" id="{52C02A44-CB25-4EBA-8A7E-8C4BB2DB05CB}"/>
              </a:ext>
            </a:extLst>
          </p:cNvPr>
          <p:cNvSpPr/>
          <p:nvPr/>
        </p:nvSpPr>
        <p:spPr>
          <a:xfrm>
            <a:off x="6017729" y="2996311"/>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027771"/>
              </a:solidFill>
            </a:endParaRPr>
          </a:p>
        </p:txBody>
      </p:sp>
      <p:sp>
        <p:nvSpPr>
          <p:cNvPr id="5" name="Metin kutusu 4">
            <a:extLst>
              <a:ext uri="{FF2B5EF4-FFF2-40B4-BE49-F238E27FC236}">
                <a16:creationId xmlns:a16="http://schemas.microsoft.com/office/drawing/2014/main" id="{8B77F188-5BD7-4B60-A621-C91F50B256CF}"/>
              </a:ext>
            </a:extLst>
          </p:cNvPr>
          <p:cNvSpPr txBox="1"/>
          <p:nvPr/>
        </p:nvSpPr>
        <p:spPr>
          <a:xfrm>
            <a:off x="860611" y="1297684"/>
            <a:ext cx="6096000" cy="2862322"/>
          </a:xfrm>
          <a:prstGeom prst="rect">
            <a:avLst/>
          </a:prstGeom>
          <a:noFill/>
        </p:spPr>
        <p:txBody>
          <a:bodyPr wrap="square">
            <a:spAutoFit/>
          </a:bodyPr>
          <a:lstStyle/>
          <a:p>
            <a:r>
              <a:rPr lang="tr-TR" b="1" dirty="0">
                <a:solidFill>
                  <a:srgbClr val="027771"/>
                </a:solidFill>
              </a:rPr>
              <a:t>Liderlik ve Kültürel Entegrasyon </a:t>
            </a:r>
          </a:p>
          <a:p>
            <a:pPr marL="342900" indent="-342900">
              <a:buFont typeface="+mj-lt"/>
              <a:buAutoNum type="arabicPeriod"/>
            </a:pPr>
            <a:r>
              <a:rPr lang="tr-TR" dirty="0">
                <a:solidFill>
                  <a:srgbClr val="027771"/>
                </a:solidFill>
              </a:rPr>
              <a:t>Bir liderlik ekibinin varlığını ve etkinliğini sağlayın.</a:t>
            </a:r>
          </a:p>
          <a:p>
            <a:pPr marL="342900" indent="-342900">
              <a:buFont typeface="+mj-lt"/>
              <a:buAutoNum type="arabicPeriod"/>
            </a:pPr>
            <a:r>
              <a:rPr lang="tr-TR" dirty="0">
                <a:solidFill>
                  <a:srgbClr val="027771"/>
                </a:solidFill>
              </a:rPr>
              <a:t>Kalite ve sürdürülebilirlik rollerinin tanımlandığını ve anlaşıldığını doğrulayın.</a:t>
            </a:r>
          </a:p>
          <a:p>
            <a:pPr marL="342900" indent="-342900">
              <a:buFont typeface="+mj-lt"/>
              <a:buAutoNum type="arabicPeriod"/>
            </a:pPr>
            <a:r>
              <a:rPr lang="tr-TR" dirty="0">
                <a:solidFill>
                  <a:srgbClr val="027771"/>
                </a:solidFill>
              </a:rPr>
              <a:t>Liderlerin kalite ve sürdürülebilirlik uygulamalarına olan bağlılıklarını değerlendirin.</a:t>
            </a:r>
          </a:p>
          <a:p>
            <a:pPr marL="342900" indent="-342900">
              <a:buFont typeface="+mj-lt"/>
              <a:buAutoNum type="arabicPeriod"/>
            </a:pPr>
            <a:r>
              <a:rPr lang="tr-TR" dirty="0">
                <a:solidFill>
                  <a:srgbClr val="027771"/>
                </a:solidFill>
              </a:rPr>
              <a:t>Kalite ve sürdürülebilirlik fonksiyonu veya ekibinin kurulup kurulmadığını kontrol edin.</a:t>
            </a:r>
          </a:p>
          <a:p>
            <a:pPr marL="342900" indent="-342900">
              <a:buFont typeface="+mj-lt"/>
              <a:buAutoNum type="arabicPeriod"/>
            </a:pPr>
            <a:r>
              <a:rPr lang="tr-TR" dirty="0">
                <a:solidFill>
                  <a:srgbClr val="027771"/>
                </a:solidFill>
              </a:rPr>
              <a:t>Kalite yönergelerinin ve etik standartların entegrasyonunu değerlendirin.</a:t>
            </a:r>
          </a:p>
        </p:txBody>
      </p:sp>
      <p:sp>
        <p:nvSpPr>
          <p:cNvPr id="6" name="Metin kutusu 5">
            <a:extLst>
              <a:ext uri="{FF2B5EF4-FFF2-40B4-BE49-F238E27FC236}">
                <a16:creationId xmlns:a16="http://schemas.microsoft.com/office/drawing/2014/main" id="{91A30276-AFF1-4F23-952F-AE99D0761B88}"/>
              </a:ext>
            </a:extLst>
          </p:cNvPr>
          <p:cNvSpPr txBox="1"/>
          <p:nvPr/>
        </p:nvSpPr>
        <p:spPr>
          <a:xfrm>
            <a:off x="224714" y="46916"/>
            <a:ext cx="6774927" cy="523220"/>
          </a:xfrm>
          <a:prstGeom prst="rect">
            <a:avLst/>
          </a:prstGeom>
          <a:noFill/>
        </p:spPr>
        <p:txBody>
          <a:bodyPr wrap="square" rtlCol="0">
            <a:spAutoFit/>
          </a:bodyPr>
          <a:lstStyle/>
          <a:p>
            <a:r>
              <a:rPr lang="tr-TR" sz="2800" b="1" dirty="0">
                <a:solidFill>
                  <a:srgbClr val="027771"/>
                </a:solidFill>
              </a:rPr>
              <a:t>Kurum Kültürü Geliştirme ve Yaygınlaştırma</a:t>
            </a:r>
          </a:p>
        </p:txBody>
      </p:sp>
      <p:sp>
        <p:nvSpPr>
          <p:cNvPr id="8" name="Metin kutusu 7">
            <a:extLst>
              <a:ext uri="{FF2B5EF4-FFF2-40B4-BE49-F238E27FC236}">
                <a16:creationId xmlns:a16="http://schemas.microsoft.com/office/drawing/2014/main" id="{2BCE9CA9-F318-4A19-BEC3-6298155166A7}"/>
              </a:ext>
            </a:extLst>
          </p:cNvPr>
          <p:cNvSpPr txBox="1"/>
          <p:nvPr/>
        </p:nvSpPr>
        <p:spPr>
          <a:xfrm>
            <a:off x="1004047" y="4524071"/>
            <a:ext cx="6096000" cy="2308324"/>
          </a:xfrm>
          <a:prstGeom prst="rect">
            <a:avLst/>
          </a:prstGeom>
          <a:noFill/>
        </p:spPr>
        <p:txBody>
          <a:bodyPr wrap="square">
            <a:spAutoFit/>
          </a:bodyPr>
          <a:lstStyle/>
          <a:p>
            <a:r>
              <a:rPr lang="tr-TR" b="1" dirty="0">
                <a:solidFill>
                  <a:srgbClr val="027771"/>
                </a:solidFill>
              </a:rPr>
              <a:t>Kaynak yönetimi</a:t>
            </a:r>
          </a:p>
          <a:p>
            <a:pPr marL="342900" indent="-342900">
              <a:buFont typeface="+mj-lt"/>
              <a:buAutoNum type="arabicPeriod"/>
            </a:pPr>
            <a:r>
              <a:rPr lang="tr-TR" dirty="0">
                <a:solidFill>
                  <a:srgbClr val="027771"/>
                </a:solidFill>
              </a:rPr>
              <a:t>Bir kaynak yönetimi çerçevesinin varlığını sağlayın.</a:t>
            </a:r>
          </a:p>
          <a:p>
            <a:pPr marL="342900" indent="-342900">
              <a:buFont typeface="+mj-lt"/>
              <a:buAutoNum type="arabicPeriod"/>
            </a:pPr>
            <a:r>
              <a:rPr lang="tr-TR" dirty="0">
                <a:solidFill>
                  <a:srgbClr val="027771"/>
                </a:solidFill>
              </a:rPr>
              <a:t>Kaynak tahsisi ve kullanımına ilişkin belgeleri onaylayın.</a:t>
            </a:r>
          </a:p>
          <a:p>
            <a:pPr marL="342900" indent="-342900">
              <a:buFont typeface="+mj-lt"/>
              <a:buAutoNum type="arabicPeriod"/>
            </a:pPr>
            <a:r>
              <a:rPr lang="tr-TR" dirty="0">
                <a:solidFill>
                  <a:srgbClr val="027771"/>
                </a:solidFill>
              </a:rPr>
              <a:t>Kaynak yönetimi uygulamalarının şeffaflığını ve doğruluğunu değerlendirin.</a:t>
            </a:r>
          </a:p>
          <a:p>
            <a:pPr marL="342900" indent="-342900">
              <a:buFont typeface="+mj-lt"/>
              <a:buAutoNum type="arabicPeriod"/>
            </a:pPr>
            <a:r>
              <a:rPr lang="tr-TR" dirty="0">
                <a:solidFill>
                  <a:srgbClr val="027771"/>
                </a:solidFill>
              </a:rPr>
              <a:t>Kaynak ve bütçe kurallarına uygunluğu kontrol edin.</a:t>
            </a:r>
          </a:p>
          <a:p>
            <a:pPr marL="342900" indent="-342900">
              <a:buFont typeface="+mj-lt"/>
              <a:buAutoNum type="arabicPeriod"/>
            </a:pPr>
            <a:r>
              <a:rPr lang="tr-TR" dirty="0">
                <a:solidFill>
                  <a:srgbClr val="027771"/>
                </a:solidFill>
              </a:rPr>
              <a:t>Kaynak kullanımı ve tasarrufunun takibini ve raporlanmasını değerlendirin.</a:t>
            </a:r>
          </a:p>
        </p:txBody>
      </p:sp>
      <p:sp>
        <p:nvSpPr>
          <p:cNvPr id="12" name="Metin kutusu 11">
            <a:extLst>
              <a:ext uri="{FF2B5EF4-FFF2-40B4-BE49-F238E27FC236}">
                <a16:creationId xmlns:a16="http://schemas.microsoft.com/office/drawing/2014/main" id="{3787B81A-BB3D-4316-80E4-FF35558D387B}"/>
              </a:ext>
            </a:extLst>
          </p:cNvPr>
          <p:cNvSpPr txBox="1"/>
          <p:nvPr/>
        </p:nvSpPr>
        <p:spPr>
          <a:xfrm>
            <a:off x="9218130" y="3429000"/>
            <a:ext cx="1380565" cy="646331"/>
          </a:xfrm>
          <a:prstGeom prst="rect">
            <a:avLst/>
          </a:prstGeom>
          <a:noFill/>
        </p:spPr>
        <p:txBody>
          <a:bodyPr wrap="square" rtlCol="0">
            <a:spAutoFit/>
          </a:bodyPr>
          <a:lstStyle/>
          <a:p>
            <a:r>
              <a:rPr lang="tr-TR" sz="3600" b="1" dirty="0">
                <a:solidFill>
                  <a:srgbClr val="027771"/>
                </a:solidFill>
              </a:rPr>
              <a:t>İÇSEL</a:t>
            </a:r>
          </a:p>
        </p:txBody>
      </p:sp>
      <p:sp>
        <p:nvSpPr>
          <p:cNvPr id="13" name="Metin kutusu 12">
            <a:extLst>
              <a:ext uri="{FF2B5EF4-FFF2-40B4-BE49-F238E27FC236}">
                <a16:creationId xmlns:a16="http://schemas.microsoft.com/office/drawing/2014/main" id="{EA43FFAE-843D-4C44-AC1B-F4E428B2DE11}"/>
              </a:ext>
            </a:extLst>
          </p:cNvPr>
          <p:cNvSpPr txBox="1"/>
          <p:nvPr/>
        </p:nvSpPr>
        <p:spPr>
          <a:xfrm>
            <a:off x="797858" y="863948"/>
            <a:ext cx="6096000" cy="400110"/>
          </a:xfrm>
          <a:prstGeom prst="rect">
            <a:avLst/>
          </a:prstGeom>
          <a:noFill/>
        </p:spPr>
        <p:txBody>
          <a:bodyPr wrap="square">
            <a:spAutoFit/>
          </a:bodyPr>
          <a:lstStyle/>
          <a:p>
            <a:pPr marL="285750" indent="-285750">
              <a:buFont typeface="Arial" panose="020B0604020202020204" pitchFamily="34" charset="0"/>
              <a:buChar char="•"/>
            </a:pPr>
            <a:r>
              <a:rPr lang="tr-TR" sz="2000" u="sng" dirty="0">
                <a:solidFill>
                  <a:srgbClr val="027771"/>
                </a:solidFill>
              </a:rPr>
              <a:t>Kurumsal Sürdürülebilirlik</a:t>
            </a:r>
          </a:p>
        </p:txBody>
      </p:sp>
      <p:sp>
        <p:nvSpPr>
          <p:cNvPr id="15" name="Dikdörtgen 14">
            <a:extLst>
              <a:ext uri="{FF2B5EF4-FFF2-40B4-BE49-F238E27FC236}">
                <a16:creationId xmlns:a16="http://schemas.microsoft.com/office/drawing/2014/main" id="{AB74193D-614D-4902-A2E6-BC3CD099E113}"/>
              </a:ext>
            </a:extLst>
          </p:cNvPr>
          <p:cNvSpPr/>
          <p:nvPr/>
        </p:nvSpPr>
        <p:spPr>
          <a:xfrm>
            <a:off x="11208296" y="0"/>
            <a:ext cx="983708"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59954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825A2B8B-7F79-44EF-972A-F0F5FFC8E821}"/>
              </a:ext>
            </a:extLst>
          </p:cNvPr>
          <p:cNvSpPr txBox="1"/>
          <p:nvPr/>
        </p:nvSpPr>
        <p:spPr>
          <a:xfrm>
            <a:off x="779929" y="994192"/>
            <a:ext cx="6096000" cy="400110"/>
          </a:xfrm>
          <a:prstGeom prst="rect">
            <a:avLst/>
          </a:prstGeom>
          <a:noFill/>
        </p:spPr>
        <p:txBody>
          <a:bodyPr wrap="square">
            <a:spAutoFit/>
          </a:bodyPr>
          <a:lstStyle/>
          <a:p>
            <a:pPr marL="285750" indent="-285750">
              <a:buFont typeface="Arial" panose="020B0604020202020204" pitchFamily="34" charset="0"/>
              <a:buChar char="•"/>
            </a:pPr>
            <a:r>
              <a:rPr lang="tr-TR" sz="2000" u="sng" dirty="0">
                <a:solidFill>
                  <a:srgbClr val="027771"/>
                </a:solidFill>
              </a:rPr>
              <a:t>Kamu Hizmeti Sunumu ve Paydaş Yönetimi</a:t>
            </a:r>
          </a:p>
        </p:txBody>
      </p:sp>
      <p:sp>
        <p:nvSpPr>
          <p:cNvPr id="8" name="Metin kutusu 7">
            <a:extLst>
              <a:ext uri="{FF2B5EF4-FFF2-40B4-BE49-F238E27FC236}">
                <a16:creationId xmlns:a16="http://schemas.microsoft.com/office/drawing/2014/main" id="{4EE2C6A1-AB31-4F43-9E75-50712D232C56}"/>
              </a:ext>
            </a:extLst>
          </p:cNvPr>
          <p:cNvSpPr txBox="1"/>
          <p:nvPr/>
        </p:nvSpPr>
        <p:spPr>
          <a:xfrm>
            <a:off x="779929" y="1472044"/>
            <a:ext cx="6096000" cy="3970318"/>
          </a:xfrm>
          <a:prstGeom prst="rect">
            <a:avLst/>
          </a:prstGeom>
          <a:noFill/>
        </p:spPr>
        <p:txBody>
          <a:bodyPr wrap="square">
            <a:spAutoFit/>
          </a:bodyPr>
          <a:lstStyle/>
          <a:p>
            <a:r>
              <a:rPr lang="tr-TR" b="1" dirty="0">
                <a:solidFill>
                  <a:srgbClr val="027771"/>
                </a:solidFill>
              </a:rPr>
              <a:t>Kamusal Hizmet Sunumu ve Vatandaş Memnuniyeti</a:t>
            </a:r>
          </a:p>
          <a:p>
            <a:pPr marL="342900" indent="-342900">
              <a:buFont typeface="+mj-lt"/>
              <a:buAutoNum type="arabicPeriod"/>
            </a:pPr>
            <a:r>
              <a:rPr lang="tr-TR" dirty="0">
                <a:solidFill>
                  <a:srgbClr val="027771"/>
                </a:solidFill>
              </a:rPr>
              <a:t>Hizmet sunumu ve vatandaş memnuniyetine ilişkin prosedürleri doğrulayın.</a:t>
            </a:r>
          </a:p>
          <a:p>
            <a:pPr marL="342900" indent="-342900">
              <a:buFont typeface="+mj-lt"/>
              <a:buAutoNum type="arabicPeriod"/>
            </a:pPr>
            <a:r>
              <a:rPr lang="tr-TR" dirty="0">
                <a:solidFill>
                  <a:srgbClr val="027771"/>
                </a:solidFill>
              </a:rPr>
              <a:t>Hizmet düzeyi anlaşmalarını ve bunların uyumluluğunu doğrulayın.</a:t>
            </a:r>
          </a:p>
          <a:p>
            <a:pPr marL="342900" indent="-342900">
              <a:buFont typeface="+mj-lt"/>
              <a:buAutoNum type="arabicPeriod"/>
            </a:pPr>
            <a:r>
              <a:rPr lang="tr-TR" dirty="0">
                <a:solidFill>
                  <a:srgbClr val="027771"/>
                </a:solidFill>
              </a:rPr>
              <a:t>Hizmet sağlama süreçlerinin dokümantasyonunu değerlendirin.</a:t>
            </a:r>
          </a:p>
          <a:p>
            <a:pPr marL="342900" indent="-342900">
              <a:buFont typeface="+mj-lt"/>
              <a:buAutoNum type="arabicPeriod"/>
            </a:pPr>
            <a:r>
              <a:rPr lang="tr-TR" dirty="0">
                <a:solidFill>
                  <a:srgbClr val="027771"/>
                </a:solidFill>
              </a:rPr>
              <a:t>Hizmet sunumu standartlarına ve politikalarına uygunluğu kontrol edin.</a:t>
            </a:r>
          </a:p>
          <a:p>
            <a:pPr marL="342900" indent="-342900">
              <a:buFont typeface="+mj-lt"/>
              <a:buAutoNum type="arabicPeriod"/>
            </a:pPr>
            <a:r>
              <a:rPr lang="tr-TR" dirty="0">
                <a:solidFill>
                  <a:srgbClr val="027771"/>
                </a:solidFill>
              </a:rPr>
              <a:t>Hizmet sunumu sorunlarını ele alma ve düzeltme sürecini değerlendirin.</a:t>
            </a:r>
          </a:p>
          <a:p>
            <a:pPr marL="342900" indent="-342900">
              <a:buFont typeface="+mj-lt"/>
              <a:buAutoNum type="arabicPeriod"/>
            </a:pPr>
            <a:r>
              <a:rPr lang="tr-TR" dirty="0">
                <a:solidFill>
                  <a:srgbClr val="027771"/>
                </a:solidFill>
              </a:rPr>
              <a:t> Kamusal hizmet tasarımlarını şekillendirecek ve de geliştirecek/çeşitlendirecek veri oluşturun.</a:t>
            </a:r>
          </a:p>
          <a:p>
            <a:endParaRPr lang="tr-TR" dirty="0">
              <a:solidFill>
                <a:srgbClr val="027771"/>
              </a:solidFill>
            </a:endParaRPr>
          </a:p>
        </p:txBody>
      </p:sp>
      <p:sp>
        <p:nvSpPr>
          <p:cNvPr id="12" name="Metin kutusu 11">
            <a:extLst>
              <a:ext uri="{FF2B5EF4-FFF2-40B4-BE49-F238E27FC236}">
                <a16:creationId xmlns:a16="http://schemas.microsoft.com/office/drawing/2014/main" id="{75ECFA8A-B997-408B-B867-97F6630F5060}"/>
              </a:ext>
            </a:extLst>
          </p:cNvPr>
          <p:cNvSpPr txBox="1"/>
          <p:nvPr/>
        </p:nvSpPr>
        <p:spPr>
          <a:xfrm>
            <a:off x="9350190" y="2898287"/>
            <a:ext cx="1532963" cy="1754326"/>
          </a:xfrm>
          <a:prstGeom prst="rect">
            <a:avLst/>
          </a:prstGeom>
          <a:noFill/>
        </p:spPr>
        <p:txBody>
          <a:bodyPr wrap="square" rtlCol="0">
            <a:spAutoFit/>
          </a:bodyPr>
          <a:lstStyle/>
          <a:p>
            <a:pPr algn="ctr"/>
            <a:r>
              <a:rPr lang="tr-TR" sz="3600" b="1" dirty="0">
                <a:solidFill>
                  <a:srgbClr val="027771"/>
                </a:solidFill>
              </a:rPr>
              <a:t>İÇSEL ve DIŞSAL</a:t>
            </a:r>
          </a:p>
        </p:txBody>
      </p:sp>
      <p:sp>
        <p:nvSpPr>
          <p:cNvPr id="13" name="Dikdörtgen 12">
            <a:extLst>
              <a:ext uri="{FF2B5EF4-FFF2-40B4-BE49-F238E27FC236}">
                <a16:creationId xmlns:a16="http://schemas.microsoft.com/office/drawing/2014/main" id="{61146E92-12F1-4649-AF2F-2CE1AB486A21}"/>
              </a:ext>
            </a:extLst>
          </p:cNvPr>
          <p:cNvSpPr/>
          <p:nvPr/>
        </p:nvSpPr>
        <p:spPr>
          <a:xfrm>
            <a:off x="11208296" y="0"/>
            <a:ext cx="983708"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Metin kutusu 13">
            <a:extLst>
              <a:ext uri="{FF2B5EF4-FFF2-40B4-BE49-F238E27FC236}">
                <a16:creationId xmlns:a16="http://schemas.microsoft.com/office/drawing/2014/main" id="{6C622CA4-FA25-4855-AE45-46DE10AECA62}"/>
              </a:ext>
            </a:extLst>
          </p:cNvPr>
          <p:cNvSpPr txBox="1"/>
          <p:nvPr/>
        </p:nvSpPr>
        <p:spPr>
          <a:xfrm>
            <a:off x="224714" y="46916"/>
            <a:ext cx="6774927" cy="523220"/>
          </a:xfrm>
          <a:prstGeom prst="rect">
            <a:avLst/>
          </a:prstGeom>
          <a:noFill/>
        </p:spPr>
        <p:txBody>
          <a:bodyPr wrap="square" rtlCol="0">
            <a:spAutoFit/>
          </a:bodyPr>
          <a:lstStyle/>
          <a:p>
            <a:r>
              <a:rPr lang="tr-TR" sz="2800" b="1" dirty="0">
                <a:solidFill>
                  <a:srgbClr val="027771"/>
                </a:solidFill>
              </a:rPr>
              <a:t>Kurum Kültürü Geliştirme ve Yaygınlaştırma</a:t>
            </a:r>
          </a:p>
        </p:txBody>
      </p:sp>
      <p:sp>
        <p:nvSpPr>
          <p:cNvPr id="18" name="Ok: Şeritli Sağ 17">
            <a:extLst>
              <a:ext uri="{FF2B5EF4-FFF2-40B4-BE49-F238E27FC236}">
                <a16:creationId xmlns:a16="http://schemas.microsoft.com/office/drawing/2014/main" id="{B3164595-50FE-4E82-A524-13A8A6ACA481}"/>
              </a:ext>
            </a:extLst>
          </p:cNvPr>
          <p:cNvSpPr/>
          <p:nvPr/>
        </p:nvSpPr>
        <p:spPr>
          <a:xfrm>
            <a:off x="6850241" y="3023544"/>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027771"/>
              </a:solidFill>
            </a:endParaRPr>
          </a:p>
        </p:txBody>
      </p:sp>
      <p:sp>
        <p:nvSpPr>
          <p:cNvPr id="19" name="Ok: Şeritli Sağ 18">
            <a:extLst>
              <a:ext uri="{FF2B5EF4-FFF2-40B4-BE49-F238E27FC236}">
                <a16:creationId xmlns:a16="http://schemas.microsoft.com/office/drawing/2014/main" id="{0BAA90D5-DCBC-4D47-9BE5-8DEC49B3DF83}"/>
              </a:ext>
            </a:extLst>
          </p:cNvPr>
          <p:cNvSpPr/>
          <p:nvPr/>
        </p:nvSpPr>
        <p:spPr>
          <a:xfrm>
            <a:off x="6518547" y="3023544"/>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027771"/>
              </a:solidFill>
            </a:endParaRPr>
          </a:p>
        </p:txBody>
      </p:sp>
      <p:sp>
        <p:nvSpPr>
          <p:cNvPr id="20" name="Ok: Şeritli Sağ 19">
            <a:extLst>
              <a:ext uri="{FF2B5EF4-FFF2-40B4-BE49-F238E27FC236}">
                <a16:creationId xmlns:a16="http://schemas.microsoft.com/office/drawing/2014/main" id="{359B018D-55AC-458C-A390-2DE9D03AE81F}"/>
              </a:ext>
            </a:extLst>
          </p:cNvPr>
          <p:cNvSpPr/>
          <p:nvPr/>
        </p:nvSpPr>
        <p:spPr>
          <a:xfrm>
            <a:off x="6177888" y="3023544"/>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027771"/>
              </a:solidFill>
            </a:endParaRPr>
          </a:p>
        </p:txBody>
      </p:sp>
    </p:spTree>
    <p:extLst>
      <p:ext uri="{BB962C8B-B14F-4D97-AF65-F5344CB8AC3E}">
        <p14:creationId xmlns:p14="http://schemas.microsoft.com/office/powerpoint/2010/main" val="905813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5B953124-6431-4560-92CA-E2CAFBB2005D}"/>
              </a:ext>
            </a:extLst>
          </p:cNvPr>
          <p:cNvSpPr txBox="1"/>
          <p:nvPr/>
        </p:nvSpPr>
        <p:spPr>
          <a:xfrm>
            <a:off x="779929" y="994192"/>
            <a:ext cx="6096000" cy="400110"/>
          </a:xfrm>
          <a:prstGeom prst="rect">
            <a:avLst/>
          </a:prstGeom>
          <a:noFill/>
        </p:spPr>
        <p:txBody>
          <a:bodyPr wrap="square">
            <a:spAutoFit/>
          </a:bodyPr>
          <a:lstStyle/>
          <a:p>
            <a:pPr marL="285750" indent="-285750">
              <a:buFont typeface="Arial" panose="020B0604020202020204" pitchFamily="34" charset="0"/>
              <a:buChar char="•"/>
            </a:pPr>
            <a:r>
              <a:rPr lang="tr-TR" sz="2000" u="sng" dirty="0">
                <a:solidFill>
                  <a:srgbClr val="027771"/>
                </a:solidFill>
              </a:rPr>
              <a:t>Kamu Hizmeti Sunumu ve Paydaş Yönetimi</a:t>
            </a:r>
          </a:p>
        </p:txBody>
      </p:sp>
      <p:sp>
        <p:nvSpPr>
          <p:cNvPr id="7" name="Metin kutusu 6">
            <a:extLst>
              <a:ext uri="{FF2B5EF4-FFF2-40B4-BE49-F238E27FC236}">
                <a16:creationId xmlns:a16="http://schemas.microsoft.com/office/drawing/2014/main" id="{E05E1E57-293A-4EB7-8908-01A65E9FD02D}"/>
              </a:ext>
            </a:extLst>
          </p:cNvPr>
          <p:cNvSpPr txBox="1"/>
          <p:nvPr/>
        </p:nvSpPr>
        <p:spPr>
          <a:xfrm>
            <a:off x="779929" y="1674674"/>
            <a:ext cx="6096000" cy="2308324"/>
          </a:xfrm>
          <a:prstGeom prst="rect">
            <a:avLst/>
          </a:prstGeom>
          <a:noFill/>
        </p:spPr>
        <p:txBody>
          <a:bodyPr wrap="square">
            <a:spAutoFit/>
          </a:bodyPr>
          <a:lstStyle/>
          <a:p>
            <a:r>
              <a:rPr lang="tr-TR" b="1" dirty="0">
                <a:solidFill>
                  <a:srgbClr val="027771"/>
                </a:solidFill>
              </a:rPr>
              <a:t>Paydaş Yönetimi ve Vatandaş Katılımı</a:t>
            </a:r>
          </a:p>
          <a:p>
            <a:pPr marL="342900" indent="-342900">
              <a:buFont typeface="+mj-lt"/>
              <a:buAutoNum type="arabicPeriod"/>
            </a:pPr>
            <a:r>
              <a:rPr lang="tr-TR" dirty="0">
                <a:solidFill>
                  <a:srgbClr val="027771"/>
                </a:solidFill>
              </a:rPr>
              <a:t>Paydaş yönetimi çerçevesinin varlığını doğrulayın.</a:t>
            </a:r>
          </a:p>
          <a:p>
            <a:pPr marL="342900" indent="-342900">
              <a:buFont typeface="+mj-lt"/>
              <a:buAutoNum type="arabicPeriod"/>
            </a:pPr>
            <a:r>
              <a:rPr lang="tr-TR" dirty="0">
                <a:solidFill>
                  <a:srgbClr val="027771"/>
                </a:solidFill>
              </a:rPr>
              <a:t>Paydaş ilişkilerini yönetmek için kilit paydaşların ve onların çıkarlarının belgelerini onaylayın.</a:t>
            </a:r>
          </a:p>
          <a:p>
            <a:pPr marL="342900" indent="-342900">
              <a:buFont typeface="+mj-lt"/>
              <a:buAutoNum type="arabicPeriod"/>
            </a:pPr>
            <a:r>
              <a:rPr lang="tr-TR" dirty="0">
                <a:solidFill>
                  <a:srgbClr val="027771"/>
                </a:solidFill>
              </a:rPr>
              <a:t>Paydaşlarla etkili iletişim içerisinde olun ve kurumu herkes için erişilebilir kılın.</a:t>
            </a:r>
          </a:p>
          <a:p>
            <a:pPr marL="342900" indent="-342900">
              <a:buFont typeface="+mj-lt"/>
              <a:buAutoNum type="arabicPeriod"/>
            </a:pPr>
            <a:r>
              <a:rPr lang="tr-TR" dirty="0">
                <a:solidFill>
                  <a:srgbClr val="027771"/>
                </a:solidFill>
              </a:rPr>
              <a:t>Paydaş katılımının ve memnuniyetinin takibini ve raporlanmasını yapın.</a:t>
            </a:r>
          </a:p>
        </p:txBody>
      </p:sp>
      <p:sp>
        <p:nvSpPr>
          <p:cNvPr id="11" name="Metin kutusu 10">
            <a:extLst>
              <a:ext uri="{FF2B5EF4-FFF2-40B4-BE49-F238E27FC236}">
                <a16:creationId xmlns:a16="http://schemas.microsoft.com/office/drawing/2014/main" id="{5E27ABC1-F4E7-44FA-A671-91F0D43D71C3}"/>
              </a:ext>
            </a:extLst>
          </p:cNvPr>
          <p:cNvSpPr txBox="1"/>
          <p:nvPr/>
        </p:nvSpPr>
        <p:spPr>
          <a:xfrm>
            <a:off x="9117108" y="3454098"/>
            <a:ext cx="1604680" cy="646331"/>
          </a:xfrm>
          <a:prstGeom prst="rect">
            <a:avLst/>
          </a:prstGeom>
          <a:noFill/>
        </p:spPr>
        <p:txBody>
          <a:bodyPr wrap="square" rtlCol="0">
            <a:spAutoFit/>
          </a:bodyPr>
          <a:lstStyle/>
          <a:p>
            <a:r>
              <a:rPr lang="tr-TR" sz="3600" b="1" dirty="0">
                <a:solidFill>
                  <a:srgbClr val="027771"/>
                </a:solidFill>
              </a:rPr>
              <a:t>DIŞSAL</a:t>
            </a:r>
          </a:p>
        </p:txBody>
      </p:sp>
      <p:sp>
        <p:nvSpPr>
          <p:cNvPr id="12" name="Dikdörtgen 11">
            <a:extLst>
              <a:ext uri="{FF2B5EF4-FFF2-40B4-BE49-F238E27FC236}">
                <a16:creationId xmlns:a16="http://schemas.microsoft.com/office/drawing/2014/main" id="{A3EEA1A8-2D96-4C59-9582-8A02143D8419}"/>
              </a:ext>
            </a:extLst>
          </p:cNvPr>
          <p:cNvSpPr/>
          <p:nvPr/>
        </p:nvSpPr>
        <p:spPr>
          <a:xfrm>
            <a:off x="11208296" y="0"/>
            <a:ext cx="983708"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Metin kutusu 12">
            <a:extLst>
              <a:ext uri="{FF2B5EF4-FFF2-40B4-BE49-F238E27FC236}">
                <a16:creationId xmlns:a16="http://schemas.microsoft.com/office/drawing/2014/main" id="{1826994C-CBC5-4357-923A-578D8E7167C1}"/>
              </a:ext>
            </a:extLst>
          </p:cNvPr>
          <p:cNvSpPr txBox="1"/>
          <p:nvPr/>
        </p:nvSpPr>
        <p:spPr>
          <a:xfrm>
            <a:off x="224714" y="46916"/>
            <a:ext cx="6774927" cy="523220"/>
          </a:xfrm>
          <a:prstGeom prst="rect">
            <a:avLst/>
          </a:prstGeom>
          <a:noFill/>
        </p:spPr>
        <p:txBody>
          <a:bodyPr wrap="square" rtlCol="0">
            <a:spAutoFit/>
          </a:bodyPr>
          <a:lstStyle/>
          <a:p>
            <a:r>
              <a:rPr lang="tr-TR" sz="2800" b="1" dirty="0">
                <a:solidFill>
                  <a:srgbClr val="027771"/>
                </a:solidFill>
              </a:rPr>
              <a:t>Kurum Kültürü Geliştirme ve Yaygınlaştırma</a:t>
            </a:r>
          </a:p>
        </p:txBody>
      </p:sp>
      <p:sp>
        <p:nvSpPr>
          <p:cNvPr id="14" name="Ok: Şeritli Sağ 13">
            <a:extLst>
              <a:ext uri="{FF2B5EF4-FFF2-40B4-BE49-F238E27FC236}">
                <a16:creationId xmlns:a16="http://schemas.microsoft.com/office/drawing/2014/main" id="{88EEE3EF-24CC-49B2-B541-8A0EB64319DC}"/>
              </a:ext>
            </a:extLst>
          </p:cNvPr>
          <p:cNvSpPr/>
          <p:nvPr/>
        </p:nvSpPr>
        <p:spPr>
          <a:xfrm>
            <a:off x="6407970" y="3023544"/>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027771"/>
              </a:solidFill>
            </a:endParaRPr>
          </a:p>
        </p:txBody>
      </p:sp>
      <p:sp>
        <p:nvSpPr>
          <p:cNvPr id="15" name="Ok: Şeritli Sağ 14">
            <a:extLst>
              <a:ext uri="{FF2B5EF4-FFF2-40B4-BE49-F238E27FC236}">
                <a16:creationId xmlns:a16="http://schemas.microsoft.com/office/drawing/2014/main" id="{ADC71B83-3A5C-45FF-B287-9FEAAE7A5A48}"/>
              </a:ext>
            </a:extLst>
          </p:cNvPr>
          <p:cNvSpPr/>
          <p:nvPr/>
        </p:nvSpPr>
        <p:spPr>
          <a:xfrm>
            <a:off x="6076276" y="3023544"/>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027771"/>
              </a:solidFill>
            </a:endParaRPr>
          </a:p>
        </p:txBody>
      </p:sp>
      <p:sp>
        <p:nvSpPr>
          <p:cNvPr id="16" name="Ok: Şeritli Sağ 15">
            <a:extLst>
              <a:ext uri="{FF2B5EF4-FFF2-40B4-BE49-F238E27FC236}">
                <a16:creationId xmlns:a16="http://schemas.microsoft.com/office/drawing/2014/main" id="{549B6B9D-CDD4-444E-BFE0-32DA5609FB70}"/>
              </a:ext>
            </a:extLst>
          </p:cNvPr>
          <p:cNvSpPr/>
          <p:nvPr/>
        </p:nvSpPr>
        <p:spPr>
          <a:xfrm>
            <a:off x="5735617" y="3023544"/>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027771"/>
              </a:solidFill>
            </a:endParaRPr>
          </a:p>
        </p:txBody>
      </p:sp>
    </p:spTree>
    <p:extLst>
      <p:ext uri="{BB962C8B-B14F-4D97-AF65-F5344CB8AC3E}">
        <p14:creationId xmlns:p14="http://schemas.microsoft.com/office/powerpoint/2010/main" val="6307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168A061D-A062-4DAD-89E2-89BE55682CAB}"/>
              </a:ext>
            </a:extLst>
          </p:cNvPr>
          <p:cNvSpPr txBox="1"/>
          <p:nvPr/>
        </p:nvSpPr>
        <p:spPr>
          <a:xfrm>
            <a:off x="779929" y="994192"/>
            <a:ext cx="6096000" cy="400110"/>
          </a:xfrm>
          <a:prstGeom prst="rect">
            <a:avLst/>
          </a:prstGeom>
          <a:noFill/>
        </p:spPr>
        <p:txBody>
          <a:bodyPr wrap="square">
            <a:spAutoFit/>
          </a:bodyPr>
          <a:lstStyle/>
          <a:p>
            <a:pPr marL="285750" indent="-285750">
              <a:buFont typeface="Arial" panose="020B0604020202020204" pitchFamily="34" charset="0"/>
              <a:buChar char="•"/>
            </a:pPr>
            <a:r>
              <a:rPr lang="tr-TR" sz="2000" u="sng" dirty="0">
                <a:solidFill>
                  <a:srgbClr val="027771"/>
                </a:solidFill>
              </a:rPr>
              <a:t>Süreç İyileştirme</a:t>
            </a:r>
          </a:p>
        </p:txBody>
      </p:sp>
      <p:sp>
        <p:nvSpPr>
          <p:cNvPr id="7" name="Metin kutusu 6">
            <a:extLst>
              <a:ext uri="{FF2B5EF4-FFF2-40B4-BE49-F238E27FC236}">
                <a16:creationId xmlns:a16="http://schemas.microsoft.com/office/drawing/2014/main" id="{2D9E43D4-82E9-4575-9D37-A111D463E0F3}"/>
              </a:ext>
            </a:extLst>
          </p:cNvPr>
          <p:cNvSpPr txBox="1"/>
          <p:nvPr/>
        </p:nvSpPr>
        <p:spPr>
          <a:xfrm>
            <a:off x="779929" y="1363524"/>
            <a:ext cx="6096000" cy="3693319"/>
          </a:xfrm>
          <a:prstGeom prst="rect">
            <a:avLst/>
          </a:prstGeom>
          <a:noFill/>
        </p:spPr>
        <p:txBody>
          <a:bodyPr wrap="square">
            <a:spAutoFit/>
          </a:bodyPr>
          <a:lstStyle/>
          <a:p>
            <a:r>
              <a:rPr lang="tr-TR" b="1" dirty="0">
                <a:solidFill>
                  <a:srgbClr val="027771"/>
                </a:solidFill>
              </a:rPr>
              <a:t>ESG Kriterlerini Uygulamak</a:t>
            </a:r>
          </a:p>
          <a:p>
            <a:pPr marL="342900" indent="-342900">
              <a:buFont typeface="+mj-lt"/>
              <a:buAutoNum type="arabicPeriod"/>
            </a:pPr>
            <a:r>
              <a:rPr lang="tr-TR" dirty="0">
                <a:solidFill>
                  <a:srgbClr val="027771"/>
                </a:solidFill>
              </a:rPr>
              <a:t>Kalite ve süreç iyileştirmelerinin uygulanmasını doğrulayın.</a:t>
            </a:r>
          </a:p>
          <a:p>
            <a:pPr marL="342900" indent="-342900">
              <a:buFont typeface="+mj-lt"/>
              <a:buAutoNum type="arabicPeriod"/>
            </a:pPr>
            <a:r>
              <a:rPr lang="tr-TR" dirty="0">
                <a:solidFill>
                  <a:srgbClr val="027771"/>
                </a:solidFill>
              </a:rPr>
              <a:t>Çevre yönetimi uygulamalarının entegrasyonunu onaylayın.</a:t>
            </a:r>
          </a:p>
          <a:p>
            <a:pPr marL="342900" indent="-342900">
              <a:buFont typeface="+mj-lt"/>
              <a:buAutoNum type="arabicPeriod"/>
            </a:pPr>
            <a:r>
              <a:rPr lang="tr-TR" dirty="0">
                <a:solidFill>
                  <a:srgbClr val="027771"/>
                </a:solidFill>
              </a:rPr>
              <a:t>Kurumun sürdürülebilirlik performanslarını ölçmek için ölçeklendirme yapın.</a:t>
            </a:r>
          </a:p>
          <a:p>
            <a:pPr marL="342900" indent="-342900">
              <a:buFont typeface="+mj-lt"/>
              <a:buAutoNum type="arabicPeriod"/>
            </a:pPr>
            <a:r>
              <a:rPr lang="tr-TR" dirty="0">
                <a:solidFill>
                  <a:srgbClr val="027771"/>
                </a:solidFill>
              </a:rPr>
              <a:t>En iyi uygulama kılavuzları için akran değerlendirmelerinin kullanımını değerlendirin(sadece ölçmek yetmez ulusal ve uluslararası düzeyde kıyaslanabilir olmak gerek).</a:t>
            </a:r>
          </a:p>
          <a:p>
            <a:pPr marL="342900" indent="-342900">
              <a:buFont typeface="+mj-lt"/>
              <a:buAutoNum type="arabicPeriod"/>
            </a:pPr>
            <a:r>
              <a:rPr lang="tr-TR" dirty="0">
                <a:solidFill>
                  <a:srgbClr val="027771"/>
                </a:solidFill>
              </a:rPr>
              <a:t>Süreç sorunlarını ele almak ve düzeltmek için prosedürleri kontrol edin.</a:t>
            </a:r>
          </a:p>
          <a:p>
            <a:pPr marL="342900" indent="-342900">
              <a:buFont typeface="+mj-lt"/>
              <a:buAutoNum type="arabicPeriod"/>
            </a:pPr>
            <a:r>
              <a:rPr lang="tr-TR" dirty="0">
                <a:solidFill>
                  <a:srgbClr val="027771"/>
                </a:solidFill>
              </a:rPr>
              <a:t>Projeler genelinde kalite ve sürdürülebilirlik standartlarının tutarlılığını değerlendirin.</a:t>
            </a:r>
          </a:p>
          <a:p>
            <a:pPr marL="342900" indent="-342900">
              <a:buFont typeface="+mj-lt"/>
              <a:buAutoNum type="arabicPeriod"/>
            </a:pPr>
            <a:r>
              <a:rPr lang="tr-TR" dirty="0" err="1">
                <a:solidFill>
                  <a:srgbClr val="027771"/>
                </a:solidFill>
              </a:rPr>
              <a:t>Tasaaruf</a:t>
            </a:r>
            <a:r>
              <a:rPr lang="tr-TR" dirty="0">
                <a:solidFill>
                  <a:srgbClr val="027771"/>
                </a:solidFill>
              </a:rPr>
              <a:t> politikalarının etkinliğini değerlendirin.</a:t>
            </a:r>
          </a:p>
        </p:txBody>
      </p:sp>
      <p:sp>
        <p:nvSpPr>
          <p:cNvPr id="8" name="Metin kutusu 7">
            <a:extLst>
              <a:ext uri="{FF2B5EF4-FFF2-40B4-BE49-F238E27FC236}">
                <a16:creationId xmlns:a16="http://schemas.microsoft.com/office/drawing/2014/main" id="{3A10B5B9-DA23-4915-B582-C14A55609013}"/>
              </a:ext>
            </a:extLst>
          </p:cNvPr>
          <p:cNvSpPr txBox="1"/>
          <p:nvPr/>
        </p:nvSpPr>
        <p:spPr>
          <a:xfrm>
            <a:off x="860613" y="5495365"/>
            <a:ext cx="10542494" cy="923330"/>
          </a:xfrm>
          <a:prstGeom prst="rect">
            <a:avLst/>
          </a:prstGeom>
          <a:noFill/>
        </p:spPr>
        <p:txBody>
          <a:bodyPr wrap="square" rtlCol="0">
            <a:spAutoFit/>
          </a:bodyPr>
          <a:lstStyle/>
          <a:p>
            <a:r>
              <a:rPr lang="tr-TR" dirty="0">
                <a:solidFill>
                  <a:srgbClr val="027771"/>
                </a:solidFill>
              </a:rPr>
              <a:t>Böylece her adımda etkiye dayalı bir yönetişim sistemi kurulmuş olacak. Yerel yönetimlerde sürdürülebilir bir sistem yaklaşımı kurgulamak istiyorsanız misyon ve vizyonununuz ne olursa olsun, yaptığınız her işe uygun bir çarpan etkisi sağlayacak araç geliştirmelisiniz. </a:t>
            </a:r>
          </a:p>
        </p:txBody>
      </p:sp>
      <p:sp>
        <p:nvSpPr>
          <p:cNvPr id="6" name="Dikdörtgen 5">
            <a:extLst>
              <a:ext uri="{FF2B5EF4-FFF2-40B4-BE49-F238E27FC236}">
                <a16:creationId xmlns:a16="http://schemas.microsoft.com/office/drawing/2014/main" id="{3DDF03D0-6989-4A83-8B06-326A0FB002BE}"/>
              </a:ext>
            </a:extLst>
          </p:cNvPr>
          <p:cNvSpPr/>
          <p:nvPr/>
        </p:nvSpPr>
        <p:spPr>
          <a:xfrm>
            <a:off x="11208296" y="0"/>
            <a:ext cx="983708"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Metin kutusu 8">
            <a:extLst>
              <a:ext uri="{FF2B5EF4-FFF2-40B4-BE49-F238E27FC236}">
                <a16:creationId xmlns:a16="http://schemas.microsoft.com/office/drawing/2014/main" id="{069AB4E3-53D6-4F1C-881C-0E7DA323C9C7}"/>
              </a:ext>
            </a:extLst>
          </p:cNvPr>
          <p:cNvSpPr txBox="1"/>
          <p:nvPr/>
        </p:nvSpPr>
        <p:spPr>
          <a:xfrm>
            <a:off x="224714" y="46916"/>
            <a:ext cx="6774927" cy="523220"/>
          </a:xfrm>
          <a:prstGeom prst="rect">
            <a:avLst/>
          </a:prstGeom>
          <a:noFill/>
        </p:spPr>
        <p:txBody>
          <a:bodyPr wrap="square" rtlCol="0">
            <a:spAutoFit/>
          </a:bodyPr>
          <a:lstStyle/>
          <a:p>
            <a:r>
              <a:rPr lang="tr-TR" sz="2800" b="1" dirty="0">
                <a:solidFill>
                  <a:srgbClr val="027771"/>
                </a:solidFill>
              </a:rPr>
              <a:t>Kurum Kültürü Geliştirme ve Yaygınlaştırma</a:t>
            </a:r>
          </a:p>
        </p:txBody>
      </p:sp>
    </p:spTree>
    <p:extLst>
      <p:ext uri="{BB962C8B-B14F-4D97-AF65-F5344CB8AC3E}">
        <p14:creationId xmlns:p14="http://schemas.microsoft.com/office/powerpoint/2010/main" val="3329529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5" name="Resim 4">
            <a:extLst>
              <a:ext uri="{FF2B5EF4-FFF2-40B4-BE49-F238E27FC236}">
                <a16:creationId xmlns:a16="http://schemas.microsoft.com/office/drawing/2014/main" id="{11E1830E-1D61-44BC-9342-A81771556B17}"/>
              </a:ext>
            </a:extLst>
          </p:cNvPr>
          <p:cNvPicPr>
            <a:picLocks noChangeAspect="1"/>
          </p:cNvPicPr>
          <p:nvPr/>
        </p:nvPicPr>
        <p:blipFill>
          <a:blip r:embed="rId3"/>
          <a:stretch>
            <a:fillRect/>
          </a:stretch>
        </p:blipFill>
        <p:spPr>
          <a:xfrm>
            <a:off x="1757888" y="0"/>
            <a:ext cx="8676223" cy="6542012"/>
          </a:xfrm>
          <a:prstGeom prst="rect">
            <a:avLst/>
          </a:prstGeom>
        </p:spPr>
      </p:pic>
    </p:spTree>
    <p:extLst>
      <p:ext uri="{BB962C8B-B14F-4D97-AF65-F5344CB8AC3E}">
        <p14:creationId xmlns:p14="http://schemas.microsoft.com/office/powerpoint/2010/main" val="162149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Metin kutusu 6">
            <a:extLst>
              <a:ext uri="{FF2B5EF4-FFF2-40B4-BE49-F238E27FC236}">
                <a16:creationId xmlns:a16="http://schemas.microsoft.com/office/drawing/2014/main" id="{035E00ED-86A6-4AC6-8A49-951803082275}"/>
              </a:ext>
            </a:extLst>
          </p:cNvPr>
          <p:cNvSpPr txBox="1"/>
          <p:nvPr/>
        </p:nvSpPr>
        <p:spPr>
          <a:xfrm>
            <a:off x="134620" y="1063849"/>
            <a:ext cx="7861300" cy="1702967"/>
          </a:xfrm>
          <a:prstGeom prst="rect">
            <a:avLst/>
          </a:prstGeom>
          <a:noFill/>
        </p:spPr>
        <p:txBody>
          <a:bodyPr wrap="square">
            <a:spAutoFit/>
          </a:bodyPr>
          <a:lstStyle/>
          <a:p>
            <a:pPr marL="0" marR="0" lvl="0" indent="0" algn="l" defTabSz="914400" rtl="0" eaLnBrk="0" fontAlgn="base" latinLnBrk="0" hangingPunct="0">
              <a:lnSpc>
                <a:spcPct val="150000"/>
              </a:lnSpc>
              <a:spcBef>
                <a:spcPct val="0"/>
              </a:spcBef>
              <a:spcAft>
                <a:spcPct val="0"/>
              </a:spcAft>
              <a:buClrTx/>
              <a:buSzTx/>
              <a:tabLst/>
              <a:defRPr/>
            </a:pPr>
            <a:r>
              <a:rPr kumimoji="0" lang="tr-TR" altLang="tr-TR" sz="1800" b="0" i="0" u="none" strike="noStrike" kern="1200" cap="none" spc="0" normalizeH="0" baseline="0" noProof="0" dirty="0">
                <a:ln>
                  <a:noFill/>
                </a:ln>
                <a:solidFill>
                  <a:srgbClr val="027771"/>
                </a:solidFill>
                <a:effectLst/>
                <a:uLnTx/>
                <a:uFillTx/>
                <a:ea typeface="+mn-ea"/>
                <a:cs typeface="+mn-cs"/>
              </a:rPr>
              <a:t>🌿 </a:t>
            </a:r>
            <a:r>
              <a:rPr kumimoji="0" lang="tr-TR" altLang="tr-TR" sz="1800" b="1" i="0" u="none" strike="noStrike" kern="1200" cap="none" spc="0" normalizeH="0" baseline="0" noProof="0" dirty="0">
                <a:ln>
                  <a:noFill/>
                </a:ln>
                <a:solidFill>
                  <a:srgbClr val="027771"/>
                </a:solidFill>
                <a:effectLst/>
                <a:uLnTx/>
                <a:uFillTx/>
                <a:ea typeface="+mn-ea"/>
                <a:cs typeface="+mn-cs"/>
              </a:rPr>
              <a:t>Çevresel Yönetim</a:t>
            </a:r>
            <a:r>
              <a:rPr kumimoji="0" lang="tr-TR" altLang="tr-TR" sz="1800" b="0" i="0" u="none" strike="noStrike" kern="1200" cap="none" spc="0" normalizeH="0" baseline="0" noProof="0" dirty="0">
                <a:ln>
                  <a:noFill/>
                </a:ln>
                <a:solidFill>
                  <a:srgbClr val="027771"/>
                </a:solidFill>
                <a:effectLst/>
                <a:uLnTx/>
                <a:uFillTx/>
                <a:ea typeface="+mn-ea"/>
                <a:cs typeface="+mn-cs"/>
              </a:rPr>
              <a:t> (ISO 14001, 14040, 14067, 50001) </a:t>
            </a:r>
          </a:p>
          <a:p>
            <a:pPr marL="0" marR="0" lvl="0" indent="0" algn="l" defTabSz="914400" rtl="0" eaLnBrk="0" fontAlgn="base" latinLnBrk="0" hangingPunct="0">
              <a:lnSpc>
                <a:spcPct val="150000"/>
              </a:lnSpc>
              <a:spcBef>
                <a:spcPct val="0"/>
              </a:spcBef>
              <a:spcAft>
                <a:spcPct val="0"/>
              </a:spcAft>
              <a:buClrTx/>
              <a:buSzTx/>
              <a:tabLst/>
              <a:defRPr/>
            </a:pPr>
            <a:r>
              <a:rPr kumimoji="0" lang="tr-TR" altLang="tr-TR" sz="1800" b="0" i="0" u="none" strike="noStrike" kern="1200" cap="none" spc="0" normalizeH="0" baseline="0" noProof="0" dirty="0">
                <a:ln>
                  <a:noFill/>
                </a:ln>
                <a:solidFill>
                  <a:srgbClr val="027771"/>
                </a:solidFill>
                <a:effectLst/>
                <a:uLnTx/>
                <a:uFillTx/>
                <a:ea typeface="+mn-ea"/>
                <a:cs typeface="+mn-cs"/>
              </a:rPr>
              <a:t>🤝 </a:t>
            </a:r>
            <a:r>
              <a:rPr kumimoji="0" lang="tr-TR" altLang="tr-TR" sz="1800" b="1" i="0" u="none" strike="noStrike" kern="1200" cap="none" spc="0" normalizeH="0" baseline="0" noProof="0" dirty="0">
                <a:ln>
                  <a:noFill/>
                </a:ln>
                <a:solidFill>
                  <a:srgbClr val="027771"/>
                </a:solidFill>
                <a:effectLst/>
                <a:uLnTx/>
                <a:uFillTx/>
                <a:ea typeface="+mn-ea"/>
                <a:cs typeface="+mn-cs"/>
              </a:rPr>
              <a:t>Sosyal Sürdürülebilirlik</a:t>
            </a:r>
            <a:r>
              <a:rPr kumimoji="0" lang="tr-TR" altLang="tr-TR" sz="1800" b="0" i="0" u="none" strike="noStrike" kern="1200" cap="none" spc="0" normalizeH="0" baseline="0" noProof="0" dirty="0">
                <a:ln>
                  <a:noFill/>
                </a:ln>
                <a:solidFill>
                  <a:srgbClr val="027771"/>
                </a:solidFill>
                <a:effectLst/>
                <a:uLnTx/>
                <a:uFillTx/>
                <a:ea typeface="+mn-ea"/>
                <a:cs typeface="+mn-cs"/>
              </a:rPr>
              <a:t> (ISO 26000, 45001, 30414, 10002) </a:t>
            </a:r>
          </a:p>
          <a:p>
            <a:pPr marL="0" marR="0" lvl="0" indent="0" algn="l" defTabSz="914400" rtl="0" eaLnBrk="0" fontAlgn="base" latinLnBrk="0" hangingPunct="0">
              <a:lnSpc>
                <a:spcPct val="150000"/>
              </a:lnSpc>
              <a:spcBef>
                <a:spcPct val="0"/>
              </a:spcBef>
              <a:spcAft>
                <a:spcPct val="0"/>
              </a:spcAft>
              <a:buClrTx/>
              <a:buSzTx/>
              <a:tabLst/>
              <a:defRPr/>
            </a:pPr>
            <a:r>
              <a:rPr kumimoji="0" lang="tr-TR" altLang="tr-TR" sz="1800" b="0" i="0" u="none" strike="noStrike" kern="1200" cap="none" spc="0" normalizeH="0" baseline="0" noProof="0" dirty="0">
                <a:ln>
                  <a:noFill/>
                </a:ln>
                <a:solidFill>
                  <a:srgbClr val="027771"/>
                </a:solidFill>
                <a:effectLst/>
                <a:uLnTx/>
                <a:uFillTx/>
                <a:ea typeface="+mn-ea"/>
                <a:cs typeface="+mn-cs"/>
              </a:rPr>
              <a:t>🏛️ </a:t>
            </a:r>
            <a:r>
              <a:rPr kumimoji="0" lang="tr-TR" altLang="tr-TR" sz="1800" b="1" i="0" u="none" strike="noStrike" kern="1200" cap="none" spc="0" normalizeH="0" baseline="0" noProof="0" dirty="0">
                <a:ln>
                  <a:noFill/>
                </a:ln>
                <a:solidFill>
                  <a:srgbClr val="027771"/>
                </a:solidFill>
                <a:effectLst/>
                <a:uLnTx/>
                <a:uFillTx/>
                <a:ea typeface="+mn-ea"/>
                <a:cs typeface="+mn-cs"/>
              </a:rPr>
              <a:t>Kurumsal Yönetişim</a:t>
            </a:r>
            <a:r>
              <a:rPr kumimoji="0" lang="tr-TR" altLang="tr-TR" sz="1800" b="0" i="0" u="none" strike="noStrike" kern="1200" cap="none" spc="0" normalizeH="0" baseline="0" noProof="0" dirty="0">
                <a:ln>
                  <a:noFill/>
                </a:ln>
                <a:solidFill>
                  <a:srgbClr val="027771"/>
                </a:solidFill>
                <a:effectLst/>
                <a:uLnTx/>
                <a:uFillTx/>
                <a:ea typeface="+mn-ea"/>
                <a:cs typeface="+mn-cs"/>
              </a:rPr>
              <a:t> (ISO 9001, 37001, 31000, 37301, 27001) </a:t>
            </a:r>
          </a:p>
          <a:p>
            <a:pPr marL="0" marR="0" lvl="0" indent="0" algn="l" defTabSz="914400" rtl="0" eaLnBrk="0" fontAlgn="base" latinLnBrk="0" hangingPunct="0">
              <a:lnSpc>
                <a:spcPct val="150000"/>
              </a:lnSpc>
              <a:spcBef>
                <a:spcPct val="0"/>
              </a:spcBef>
              <a:spcAft>
                <a:spcPct val="0"/>
              </a:spcAft>
              <a:buClrTx/>
              <a:buSzTx/>
              <a:tabLst/>
              <a:defRPr/>
            </a:pPr>
            <a:r>
              <a:rPr kumimoji="0" lang="tr-TR" altLang="tr-TR" sz="1800" b="0" i="0" u="none" strike="noStrike" kern="1200" cap="none" spc="0" normalizeH="0" baseline="0" noProof="0" dirty="0">
                <a:ln>
                  <a:noFill/>
                </a:ln>
                <a:solidFill>
                  <a:srgbClr val="027771"/>
                </a:solidFill>
                <a:effectLst/>
                <a:uLnTx/>
                <a:uFillTx/>
                <a:ea typeface="+mn-ea"/>
                <a:cs typeface="+mn-cs"/>
              </a:rPr>
              <a:t>🏙️ </a:t>
            </a:r>
            <a:r>
              <a:rPr kumimoji="0" lang="tr-TR" altLang="tr-TR" sz="1800" b="1" i="0" u="none" strike="noStrike" kern="1200" cap="none" spc="0" normalizeH="0" baseline="0" noProof="0" dirty="0">
                <a:ln>
                  <a:noFill/>
                </a:ln>
                <a:solidFill>
                  <a:srgbClr val="027771"/>
                </a:solidFill>
                <a:effectLst/>
                <a:uLnTx/>
                <a:uFillTx/>
                <a:ea typeface="+mn-ea"/>
                <a:cs typeface="+mn-cs"/>
              </a:rPr>
              <a:t>Sürdürülebilir ve Akıllı Şehir Yönetimi</a:t>
            </a:r>
            <a:r>
              <a:rPr kumimoji="0" lang="tr-TR" altLang="tr-TR" sz="1800" b="0" i="0" u="none" strike="noStrike" kern="1200" cap="none" spc="0" normalizeH="0" baseline="0" noProof="0" dirty="0">
                <a:ln>
                  <a:noFill/>
                </a:ln>
                <a:solidFill>
                  <a:srgbClr val="027771"/>
                </a:solidFill>
                <a:effectLst/>
                <a:uLnTx/>
                <a:uFillTx/>
                <a:ea typeface="+mn-ea"/>
                <a:cs typeface="+mn-cs"/>
              </a:rPr>
              <a:t> (ISO 37120, 37122, 37123) </a:t>
            </a:r>
          </a:p>
        </p:txBody>
      </p:sp>
      <p:sp>
        <p:nvSpPr>
          <p:cNvPr id="9" name="Metin kutusu 8">
            <a:extLst>
              <a:ext uri="{FF2B5EF4-FFF2-40B4-BE49-F238E27FC236}">
                <a16:creationId xmlns:a16="http://schemas.microsoft.com/office/drawing/2014/main" id="{10A1A10B-6DB8-42BC-9320-5507384C8DC6}"/>
              </a:ext>
            </a:extLst>
          </p:cNvPr>
          <p:cNvSpPr txBox="1"/>
          <p:nvPr/>
        </p:nvSpPr>
        <p:spPr>
          <a:xfrm>
            <a:off x="134620" y="412077"/>
            <a:ext cx="6101080" cy="461665"/>
          </a:xfrm>
          <a:prstGeom prst="rect">
            <a:avLst/>
          </a:prstGeom>
          <a:noFill/>
        </p:spPr>
        <p:txBody>
          <a:bodyPr wrap="square">
            <a:spAutoFit/>
          </a:bodyPr>
          <a:lstStyle/>
          <a:p>
            <a:r>
              <a:rPr lang="tr-TR" sz="2400" b="1" dirty="0">
                <a:solidFill>
                  <a:srgbClr val="027771"/>
                </a:solidFill>
              </a:rPr>
              <a:t>ESG Kapsamında ISO Standartları</a:t>
            </a:r>
          </a:p>
        </p:txBody>
      </p:sp>
      <p:sp>
        <p:nvSpPr>
          <p:cNvPr id="11" name="Metin kutusu 10">
            <a:extLst>
              <a:ext uri="{FF2B5EF4-FFF2-40B4-BE49-F238E27FC236}">
                <a16:creationId xmlns:a16="http://schemas.microsoft.com/office/drawing/2014/main" id="{552DCA86-61E8-4426-8434-58C49D408405}"/>
              </a:ext>
            </a:extLst>
          </p:cNvPr>
          <p:cNvSpPr txBox="1"/>
          <p:nvPr/>
        </p:nvSpPr>
        <p:spPr>
          <a:xfrm>
            <a:off x="233680" y="2972415"/>
            <a:ext cx="11511280" cy="1754326"/>
          </a:xfrm>
          <a:prstGeom prst="rect">
            <a:avLst/>
          </a:prstGeom>
          <a:noFill/>
        </p:spPr>
        <p:txBody>
          <a:bodyPr wrap="square">
            <a:spAutoFit/>
          </a:bodyPr>
          <a:lstStyle/>
          <a:p>
            <a:r>
              <a:rPr lang="tr-TR" dirty="0">
                <a:solidFill>
                  <a:srgbClr val="027771"/>
                </a:solidFill>
              </a:rPr>
              <a:t>Sürdürülebilirlik yalnızca çevre politikası değil; uluslararası standartlarla desteklenen bütüncül bir kurumsal yönetim anlayışıdır.</a:t>
            </a:r>
          </a:p>
          <a:p>
            <a:endParaRPr lang="tr-TR" dirty="0">
              <a:solidFill>
                <a:srgbClr val="027771"/>
              </a:solidFill>
            </a:endParaRPr>
          </a:p>
          <a:p>
            <a:r>
              <a:rPr lang="tr-TR" dirty="0">
                <a:solidFill>
                  <a:srgbClr val="027771"/>
                </a:solidFill>
              </a:rPr>
              <a:t>ESG hedeflerinin başarılı şekilde uygulanabilmesi, uluslararası kabul görmüş ISO standartlarıyla desteklenen yönetim sistemleri sayesinde mümkün olmaktadır. Bu standartlar; çevresel performansın iyileştirilmesi, sosyal faydanın artırılması ve şeffaf, hesap verebilir kurumsal yönetişimin güçlendirilmesine katkı sağlar.</a:t>
            </a:r>
          </a:p>
        </p:txBody>
      </p:sp>
    </p:spTree>
    <p:extLst>
      <p:ext uri="{BB962C8B-B14F-4D97-AF65-F5344CB8AC3E}">
        <p14:creationId xmlns:p14="http://schemas.microsoft.com/office/powerpoint/2010/main" val="2782985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aphicFrame>
        <p:nvGraphicFramePr>
          <p:cNvPr id="2" name="Tablo 1">
            <a:extLst>
              <a:ext uri="{FF2B5EF4-FFF2-40B4-BE49-F238E27FC236}">
                <a16:creationId xmlns:a16="http://schemas.microsoft.com/office/drawing/2014/main" id="{60979EC3-EF38-482F-98B4-CC25746549A3}"/>
              </a:ext>
            </a:extLst>
          </p:cNvPr>
          <p:cNvGraphicFramePr>
            <a:graphicFrameLocks noGrp="1"/>
          </p:cNvGraphicFramePr>
          <p:nvPr>
            <p:extLst>
              <p:ext uri="{D42A27DB-BD31-4B8C-83A1-F6EECF244321}">
                <p14:modId xmlns:p14="http://schemas.microsoft.com/office/powerpoint/2010/main" val="1307133793"/>
              </p:ext>
            </p:extLst>
          </p:nvPr>
        </p:nvGraphicFramePr>
        <p:xfrm>
          <a:off x="452120" y="1095534"/>
          <a:ext cx="5532120" cy="4846320"/>
        </p:xfrm>
        <a:graphic>
          <a:graphicData uri="http://schemas.openxmlformats.org/drawingml/2006/table">
            <a:tbl>
              <a:tblPr>
                <a:tableStyleId>{073A0DAA-6AF3-43AB-8588-CEC1D06C72B9}</a:tableStyleId>
              </a:tblPr>
              <a:tblGrid>
                <a:gridCol w="2766060">
                  <a:extLst>
                    <a:ext uri="{9D8B030D-6E8A-4147-A177-3AD203B41FA5}">
                      <a16:colId xmlns:a16="http://schemas.microsoft.com/office/drawing/2014/main" val="1709072748"/>
                    </a:ext>
                  </a:extLst>
                </a:gridCol>
                <a:gridCol w="2766060">
                  <a:extLst>
                    <a:ext uri="{9D8B030D-6E8A-4147-A177-3AD203B41FA5}">
                      <a16:colId xmlns:a16="http://schemas.microsoft.com/office/drawing/2014/main" val="4045769453"/>
                    </a:ext>
                  </a:extLst>
                </a:gridCol>
              </a:tblGrid>
              <a:tr h="0">
                <a:tc>
                  <a:txBody>
                    <a:bodyPr/>
                    <a:lstStyle/>
                    <a:p>
                      <a:r>
                        <a:rPr lang="tr-TR" dirty="0">
                          <a:ln>
                            <a:solidFill>
                              <a:srgbClr val="027771"/>
                            </a:solidFill>
                          </a:ln>
                          <a:solidFill>
                            <a:srgbClr val="027771"/>
                          </a:solidFill>
                        </a:rPr>
                        <a:t>ISO Standardı</a:t>
                      </a:r>
                    </a:p>
                  </a:txBody>
                  <a:tcPr anchor="ctr"/>
                </a:tc>
                <a:tc>
                  <a:txBody>
                    <a:bodyPr/>
                    <a:lstStyle/>
                    <a:p>
                      <a:r>
                        <a:rPr lang="tr-TR" dirty="0">
                          <a:ln>
                            <a:solidFill>
                              <a:srgbClr val="027771"/>
                            </a:solidFill>
                          </a:ln>
                          <a:solidFill>
                            <a:srgbClr val="027771"/>
                          </a:solidFill>
                        </a:rPr>
                        <a:t>Kısa Açıklama</a:t>
                      </a:r>
                    </a:p>
                  </a:txBody>
                  <a:tcPr anchor="ctr"/>
                </a:tc>
                <a:extLst>
                  <a:ext uri="{0D108BD9-81ED-4DB2-BD59-A6C34878D82A}">
                    <a16:rowId xmlns:a16="http://schemas.microsoft.com/office/drawing/2014/main" val="2812159393"/>
                  </a:ext>
                </a:extLst>
              </a:tr>
              <a:tr h="0">
                <a:tc>
                  <a:txBody>
                    <a:bodyPr/>
                    <a:lstStyle/>
                    <a:p>
                      <a:r>
                        <a:rPr lang="tr-TR" b="1">
                          <a:solidFill>
                            <a:srgbClr val="027771"/>
                          </a:solidFill>
                        </a:rPr>
                        <a:t>ISO 14001 – Çevre Yönetim Sistemi</a:t>
                      </a:r>
                      <a:endParaRPr lang="tr-TR">
                        <a:solidFill>
                          <a:srgbClr val="027771"/>
                        </a:solidFill>
                      </a:endParaRPr>
                    </a:p>
                  </a:txBody>
                  <a:tcPr anchor="ctr"/>
                </a:tc>
                <a:tc>
                  <a:txBody>
                    <a:bodyPr/>
                    <a:lstStyle/>
                    <a:p>
                      <a:r>
                        <a:rPr lang="tr-TR" dirty="0">
                          <a:solidFill>
                            <a:srgbClr val="027771"/>
                          </a:solidFill>
                        </a:rPr>
                        <a:t>Belediyelerin çevresel etkilerini sistematik olarak yönetmesini ve sürekli iyileştirmesini sağlar.</a:t>
                      </a:r>
                    </a:p>
                  </a:txBody>
                  <a:tcPr anchor="ctr"/>
                </a:tc>
                <a:extLst>
                  <a:ext uri="{0D108BD9-81ED-4DB2-BD59-A6C34878D82A}">
                    <a16:rowId xmlns:a16="http://schemas.microsoft.com/office/drawing/2014/main" val="1809967162"/>
                  </a:ext>
                </a:extLst>
              </a:tr>
              <a:tr h="0">
                <a:tc>
                  <a:txBody>
                    <a:bodyPr/>
                    <a:lstStyle/>
                    <a:p>
                      <a:r>
                        <a:rPr lang="tr-TR" b="1">
                          <a:solidFill>
                            <a:srgbClr val="027771"/>
                          </a:solidFill>
                        </a:rPr>
                        <a:t>ISO 14040 – Yaşam Döngüsü Değerlendirmesi</a:t>
                      </a:r>
                      <a:endParaRPr lang="tr-TR">
                        <a:solidFill>
                          <a:srgbClr val="027771"/>
                        </a:solidFill>
                      </a:endParaRPr>
                    </a:p>
                  </a:txBody>
                  <a:tcPr anchor="ctr"/>
                </a:tc>
                <a:tc>
                  <a:txBody>
                    <a:bodyPr/>
                    <a:lstStyle/>
                    <a:p>
                      <a:r>
                        <a:rPr lang="tr-TR" dirty="0">
                          <a:solidFill>
                            <a:srgbClr val="027771"/>
                          </a:solidFill>
                        </a:rPr>
                        <a:t>Ürün, hizmet ve yatırımların çevresel etkilerini yaşam döngüsü boyunca analiz eder.</a:t>
                      </a:r>
                    </a:p>
                  </a:txBody>
                  <a:tcPr anchor="ctr"/>
                </a:tc>
                <a:extLst>
                  <a:ext uri="{0D108BD9-81ED-4DB2-BD59-A6C34878D82A}">
                    <a16:rowId xmlns:a16="http://schemas.microsoft.com/office/drawing/2014/main" val="3298570081"/>
                  </a:ext>
                </a:extLst>
              </a:tr>
              <a:tr h="0">
                <a:tc>
                  <a:txBody>
                    <a:bodyPr/>
                    <a:lstStyle/>
                    <a:p>
                      <a:r>
                        <a:rPr lang="fr-FR" b="1">
                          <a:solidFill>
                            <a:srgbClr val="027771"/>
                          </a:solidFill>
                        </a:rPr>
                        <a:t>ISO 14067 – Karbon Ayak İzi</a:t>
                      </a:r>
                      <a:endParaRPr lang="fr-FR">
                        <a:solidFill>
                          <a:srgbClr val="027771"/>
                        </a:solidFill>
                      </a:endParaRPr>
                    </a:p>
                  </a:txBody>
                  <a:tcPr anchor="ctr"/>
                </a:tc>
                <a:tc>
                  <a:txBody>
                    <a:bodyPr/>
                    <a:lstStyle/>
                    <a:p>
                      <a:r>
                        <a:rPr lang="tr-TR" dirty="0">
                          <a:solidFill>
                            <a:srgbClr val="027771"/>
                          </a:solidFill>
                        </a:rPr>
                        <a:t>Kurumsal sera gazı emisyonlarının hesaplanması ve raporlanmasını sağlar.</a:t>
                      </a:r>
                    </a:p>
                  </a:txBody>
                  <a:tcPr anchor="ctr"/>
                </a:tc>
                <a:extLst>
                  <a:ext uri="{0D108BD9-81ED-4DB2-BD59-A6C34878D82A}">
                    <a16:rowId xmlns:a16="http://schemas.microsoft.com/office/drawing/2014/main" val="3881125277"/>
                  </a:ext>
                </a:extLst>
              </a:tr>
              <a:tr h="0">
                <a:tc>
                  <a:txBody>
                    <a:bodyPr/>
                    <a:lstStyle/>
                    <a:p>
                      <a:r>
                        <a:rPr lang="fi-FI" b="1" dirty="0">
                          <a:solidFill>
                            <a:srgbClr val="027771"/>
                          </a:solidFill>
                        </a:rPr>
                        <a:t>ISO 50001 – Enerji Yönetim Sistemi</a:t>
                      </a:r>
                      <a:endParaRPr lang="fi-FI" dirty="0">
                        <a:solidFill>
                          <a:srgbClr val="027771"/>
                        </a:solidFill>
                      </a:endParaRPr>
                    </a:p>
                  </a:txBody>
                  <a:tcPr anchor="ctr"/>
                </a:tc>
                <a:tc>
                  <a:txBody>
                    <a:bodyPr/>
                    <a:lstStyle/>
                    <a:p>
                      <a:r>
                        <a:rPr lang="tr-TR" dirty="0">
                          <a:solidFill>
                            <a:srgbClr val="027771"/>
                          </a:solidFill>
                        </a:rPr>
                        <a:t>Belediye binalarında ve altyapıda enerji verimliliğini artırır.</a:t>
                      </a:r>
                    </a:p>
                  </a:txBody>
                  <a:tcPr anchor="ctr"/>
                </a:tc>
                <a:extLst>
                  <a:ext uri="{0D108BD9-81ED-4DB2-BD59-A6C34878D82A}">
                    <a16:rowId xmlns:a16="http://schemas.microsoft.com/office/drawing/2014/main" val="2019426112"/>
                  </a:ext>
                </a:extLst>
              </a:tr>
            </a:tbl>
          </a:graphicData>
        </a:graphic>
      </p:graphicFrame>
      <p:sp>
        <p:nvSpPr>
          <p:cNvPr id="3" name="Rectangle 1">
            <a:extLst>
              <a:ext uri="{FF2B5EF4-FFF2-40B4-BE49-F238E27FC236}">
                <a16:creationId xmlns:a16="http://schemas.microsoft.com/office/drawing/2014/main" id="{C89C7C57-C675-49E9-B2B0-7FBCF8D78E82}"/>
              </a:ext>
            </a:extLst>
          </p:cNvPr>
          <p:cNvSpPr>
            <a:spLocks noChangeArrowheads="1"/>
          </p:cNvSpPr>
          <p:nvPr/>
        </p:nvSpPr>
        <p:spPr bwMode="auto">
          <a:xfrm>
            <a:off x="218440" y="451328"/>
            <a:ext cx="400812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a:ln>
                  <a:noFill/>
                </a:ln>
                <a:solidFill>
                  <a:srgbClr val="027771"/>
                </a:solidFill>
                <a:effectLst/>
              </a:rPr>
              <a:t>🌿 Çevresel (Environment - 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3200" b="0" i="0" u="none" strike="noStrike" cap="none" normalizeH="0" baseline="0" dirty="0">
              <a:ln>
                <a:noFill/>
              </a:ln>
              <a:solidFill>
                <a:srgbClr val="027771"/>
              </a:solidFill>
              <a:effectLst/>
            </a:endParaRPr>
          </a:p>
        </p:txBody>
      </p:sp>
      <p:graphicFrame>
        <p:nvGraphicFramePr>
          <p:cNvPr id="6" name="Tablo 5">
            <a:extLst>
              <a:ext uri="{FF2B5EF4-FFF2-40B4-BE49-F238E27FC236}">
                <a16:creationId xmlns:a16="http://schemas.microsoft.com/office/drawing/2014/main" id="{C554CB7D-B23F-4531-9A50-727025456DDB}"/>
              </a:ext>
            </a:extLst>
          </p:cNvPr>
          <p:cNvGraphicFramePr>
            <a:graphicFrameLocks noGrp="1"/>
          </p:cNvGraphicFramePr>
          <p:nvPr>
            <p:extLst>
              <p:ext uri="{D42A27DB-BD31-4B8C-83A1-F6EECF244321}">
                <p14:modId xmlns:p14="http://schemas.microsoft.com/office/powerpoint/2010/main" val="4019390374"/>
              </p:ext>
            </p:extLst>
          </p:nvPr>
        </p:nvGraphicFramePr>
        <p:xfrm>
          <a:off x="6217920" y="1114108"/>
          <a:ext cx="5521960" cy="4827746"/>
        </p:xfrm>
        <a:graphic>
          <a:graphicData uri="http://schemas.openxmlformats.org/drawingml/2006/table">
            <a:tbl>
              <a:tblPr>
                <a:tableStyleId>{073A0DAA-6AF3-43AB-8588-CEC1D06C72B9}</a:tableStyleId>
              </a:tblPr>
              <a:tblGrid>
                <a:gridCol w="2760980">
                  <a:extLst>
                    <a:ext uri="{9D8B030D-6E8A-4147-A177-3AD203B41FA5}">
                      <a16:colId xmlns:a16="http://schemas.microsoft.com/office/drawing/2014/main" val="844403738"/>
                    </a:ext>
                  </a:extLst>
                </a:gridCol>
                <a:gridCol w="2760980">
                  <a:extLst>
                    <a:ext uri="{9D8B030D-6E8A-4147-A177-3AD203B41FA5}">
                      <a16:colId xmlns:a16="http://schemas.microsoft.com/office/drawing/2014/main" val="1493021575"/>
                    </a:ext>
                  </a:extLst>
                </a:gridCol>
              </a:tblGrid>
              <a:tr h="410872">
                <a:tc>
                  <a:txBody>
                    <a:bodyPr/>
                    <a:lstStyle/>
                    <a:p>
                      <a:r>
                        <a:rPr lang="tr-TR">
                          <a:ln>
                            <a:solidFill>
                              <a:srgbClr val="027771"/>
                            </a:solidFill>
                          </a:ln>
                          <a:solidFill>
                            <a:srgbClr val="027771"/>
                          </a:solidFill>
                        </a:rPr>
                        <a:t>ISO Standardı</a:t>
                      </a:r>
                    </a:p>
                  </a:txBody>
                  <a:tcPr anchor="ctr"/>
                </a:tc>
                <a:tc>
                  <a:txBody>
                    <a:bodyPr/>
                    <a:lstStyle/>
                    <a:p>
                      <a:r>
                        <a:rPr lang="tr-TR" dirty="0">
                          <a:ln>
                            <a:solidFill>
                              <a:srgbClr val="027771"/>
                            </a:solidFill>
                          </a:ln>
                          <a:solidFill>
                            <a:srgbClr val="027771"/>
                          </a:solidFill>
                        </a:rPr>
                        <a:t>Kısa Açıklama</a:t>
                      </a:r>
                    </a:p>
                  </a:txBody>
                  <a:tcPr anchor="ctr"/>
                </a:tc>
                <a:extLst>
                  <a:ext uri="{0D108BD9-81ED-4DB2-BD59-A6C34878D82A}">
                    <a16:rowId xmlns:a16="http://schemas.microsoft.com/office/drawing/2014/main" val="2179234284"/>
                  </a:ext>
                </a:extLst>
              </a:tr>
              <a:tr h="1027180">
                <a:tc>
                  <a:txBody>
                    <a:bodyPr/>
                    <a:lstStyle/>
                    <a:p>
                      <a:r>
                        <a:rPr lang="tr-TR" b="1" dirty="0">
                          <a:solidFill>
                            <a:srgbClr val="027771"/>
                          </a:solidFill>
                        </a:rPr>
                        <a:t>ISO 26000 – Sosyal Sorumluluk Rehberi</a:t>
                      </a:r>
                      <a:endParaRPr lang="tr-TR" dirty="0">
                        <a:solidFill>
                          <a:srgbClr val="027771"/>
                        </a:solidFill>
                      </a:endParaRPr>
                    </a:p>
                  </a:txBody>
                  <a:tcPr anchor="ctr"/>
                </a:tc>
                <a:tc>
                  <a:txBody>
                    <a:bodyPr/>
                    <a:lstStyle/>
                    <a:p>
                      <a:r>
                        <a:rPr lang="tr-TR" dirty="0">
                          <a:solidFill>
                            <a:srgbClr val="027771"/>
                          </a:solidFill>
                        </a:rPr>
                        <a:t>Sosyal sorumluluk, paydaş katılımı ve etik yönetim konusunda rehberlik sağlar.</a:t>
                      </a:r>
                    </a:p>
                  </a:txBody>
                  <a:tcPr anchor="ctr"/>
                </a:tc>
                <a:extLst>
                  <a:ext uri="{0D108BD9-81ED-4DB2-BD59-A6C34878D82A}">
                    <a16:rowId xmlns:a16="http://schemas.microsoft.com/office/drawing/2014/main" val="4074013284"/>
                  </a:ext>
                </a:extLst>
              </a:tr>
              <a:tr h="1335334">
                <a:tc>
                  <a:txBody>
                    <a:bodyPr/>
                    <a:lstStyle/>
                    <a:p>
                      <a:r>
                        <a:rPr lang="tr-TR" b="1" dirty="0">
                          <a:solidFill>
                            <a:srgbClr val="027771"/>
                          </a:solidFill>
                        </a:rPr>
                        <a:t>ISO 45001 – İş Sağlığı ve Güvenliği Yönetim Sistemi</a:t>
                      </a:r>
                      <a:endParaRPr lang="tr-TR" dirty="0">
                        <a:solidFill>
                          <a:srgbClr val="027771"/>
                        </a:solidFill>
                      </a:endParaRPr>
                    </a:p>
                  </a:txBody>
                  <a:tcPr anchor="ctr"/>
                </a:tc>
                <a:tc>
                  <a:txBody>
                    <a:bodyPr/>
                    <a:lstStyle/>
                    <a:p>
                      <a:r>
                        <a:rPr lang="tr-TR">
                          <a:solidFill>
                            <a:srgbClr val="027771"/>
                          </a:solidFill>
                        </a:rPr>
                        <a:t>Belediye çalışanlarının sağlığını ve güvenliğini korumaya yönelik yönetim sistemi oluşturur.</a:t>
                      </a:r>
                    </a:p>
                  </a:txBody>
                  <a:tcPr anchor="ctr"/>
                </a:tc>
                <a:extLst>
                  <a:ext uri="{0D108BD9-81ED-4DB2-BD59-A6C34878D82A}">
                    <a16:rowId xmlns:a16="http://schemas.microsoft.com/office/drawing/2014/main" val="3134696540"/>
                  </a:ext>
                </a:extLst>
              </a:tr>
              <a:tr h="1027180">
                <a:tc>
                  <a:txBody>
                    <a:bodyPr/>
                    <a:lstStyle/>
                    <a:p>
                      <a:r>
                        <a:rPr lang="tr-TR" b="1">
                          <a:solidFill>
                            <a:srgbClr val="027771"/>
                          </a:solidFill>
                        </a:rPr>
                        <a:t>ISO 30414 – İnsan Sermayesi Raporlaması</a:t>
                      </a:r>
                      <a:endParaRPr lang="tr-TR">
                        <a:solidFill>
                          <a:srgbClr val="027771"/>
                        </a:solidFill>
                      </a:endParaRPr>
                    </a:p>
                  </a:txBody>
                  <a:tcPr anchor="ctr"/>
                </a:tc>
                <a:tc>
                  <a:txBody>
                    <a:bodyPr/>
                    <a:lstStyle/>
                    <a:p>
                      <a:r>
                        <a:rPr lang="tr-TR" dirty="0">
                          <a:solidFill>
                            <a:srgbClr val="027771"/>
                          </a:solidFill>
                        </a:rPr>
                        <a:t>İnsan kaynağına ilişkin performans göstergelerinin ölçülmesini sağlar.</a:t>
                      </a:r>
                    </a:p>
                  </a:txBody>
                  <a:tcPr anchor="ctr"/>
                </a:tc>
                <a:extLst>
                  <a:ext uri="{0D108BD9-81ED-4DB2-BD59-A6C34878D82A}">
                    <a16:rowId xmlns:a16="http://schemas.microsoft.com/office/drawing/2014/main" val="3437375851"/>
                  </a:ext>
                </a:extLst>
              </a:tr>
              <a:tr h="1027180">
                <a:tc>
                  <a:txBody>
                    <a:bodyPr/>
                    <a:lstStyle/>
                    <a:p>
                      <a:r>
                        <a:rPr lang="tr-TR" b="1">
                          <a:solidFill>
                            <a:srgbClr val="027771"/>
                          </a:solidFill>
                        </a:rPr>
                        <a:t>ISO 10002 – Vatandaş Memnuniyeti ve Şikâyet Yönetimi</a:t>
                      </a:r>
                      <a:endParaRPr lang="tr-TR">
                        <a:solidFill>
                          <a:srgbClr val="027771"/>
                        </a:solidFill>
                      </a:endParaRPr>
                    </a:p>
                  </a:txBody>
                  <a:tcPr anchor="ctr"/>
                </a:tc>
                <a:tc>
                  <a:txBody>
                    <a:bodyPr/>
                    <a:lstStyle/>
                    <a:p>
                      <a:r>
                        <a:rPr lang="tr-TR" dirty="0">
                          <a:solidFill>
                            <a:srgbClr val="027771"/>
                          </a:solidFill>
                        </a:rPr>
                        <a:t>Vatandaş başvurularının etkin ve şeffaf şekilde yönetilmesini destekler.</a:t>
                      </a:r>
                    </a:p>
                  </a:txBody>
                  <a:tcPr anchor="ctr"/>
                </a:tc>
                <a:extLst>
                  <a:ext uri="{0D108BD9-81ED-4DB2-BD59-A6C34878D82A}">
                    <a16:rowId xmlns:a16="http://schemas.microsoft.com/office/drawing/2014/main" val="3445944526"/>
                  </a:ext>
                </a:extLst>
              </a:tr>
            </a:tbl>
          </a:graphicData>
        </a:graphic>
      </p:graphicFrame>
      <p:sp>
        <p:nvSpPr>
          <p:cNvPr id="7" name="Rectangle 2">
            <a:extLst>
              <a:ext uri="{FF2B5EF4-FFF2-40B4-BE49-F238E27FC236}">
                <a16:creationId xmlns:a16="http://schemas.microsoft.com/office/drawing/2014/main" id="{01874F6D-0E36-4177-9C6B-579A102C7A72}"/>
              </a:ext>
            </a:extLst>
          </p:cNvPr>
          <p:cNvSpPr>
            <a:spLocks noChangeArrowheads="1"/>
          </p:cNvSpPr>
          <p:nvPr/>
        </p:nvSpPr>
        <p:spPr bwMode="auto">
          <a:xfrm>
            <a:off x="6096000" y="497494"/>
            <a:ext cx="51866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a:ln>
                  <a:noFill/>
                </a:ln>
                <a:solidFill>
                  <a:srgbClr val="027771"/>
                </a:solidFill>
                <a:effectLst/>
              </a:rPr>
              <a:t>🤝 Sosyal (</a:t>
            </a:r>
            <a:r>
              <a:rPr kumimoji="0" lang="tr-TR" altLang="tr-TR" sz="2000" b="1" i="0" u="none" strike="noStrike" cap="none" normalizeH="0" baseline="0" dirty="0" err="1">
                <a:ln>
                  <a:noFill/>
                </a:ln>
                <a:solidFill>
                  <a:srgbClr val="027771"/>
                </a:solidFill>
                <a:effectLst/>
              </a:rPr>
              <a:t>Social</a:t>
            </a:r>
            <a:r>
              <a:rPr kumimoji="0" lang="tr-TR" altLang="tr-TR" sz="2000" b="1" i="0" u="none" strike="noStrike" cap="none" normalizeH="0" baseline="0" dirty="0">
                <a:ln>
                  <a:noFill/>
                </a:ln>
                <a:solidFill>
                  <a:srgbClr val="027771"/>
                </a:solidFill>
                <a:effectLst/>
              </a:rPr>
              <a:t> - S)</a:t>
            </a:r>
          </a:p>
        </p:txBody>
      </p:sp>
    </p:spTree>
    <p:extLst>
      <p:ext uri="{BB962C8B-B14F-4D97-AF65-F5344CB8AC3E}">
        <p14:creationId xmlns:p14="http://schemas.microsoft.com/office/powerpoint/2010/main" val="2863165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aphicFrame>
        <p:nvGraphicFramePr>
          <p:cNvPr id="2" name="Tablo 1">
            <a:extLst>
              <a:ext uri="{FF2B5EF4-FFF2-40B4-BE49-F238E27FC236}">
                <a16:creationId xmlns:a16="http://schemas.microsoft.com/office/drawing/2014/main" id="{64FCF825-3CE9-4AE3-9C3B-C73AFCD070C3}"/>
              </a:ext>
            </a:extLst>
          </p:cNvPr>
          <p:cNvGraphicFramePr>
            <a:graphicFrameLocks noGrp="1"/>
          </p:cNvGraphicFramePr>
          <p:nvPr>
            <p:extLst>
              <p:ext uri="{D42A27DB-BD31-4B8C-83A1-F6EECF244321}">
                <p14:modId xmlns:p14="http://schemas.microsoft.com/office/powerpoint/2010/main" val="3238101504"/>
              </p:ext>
            </p:extLst>
          </p:nvPr>
        </p:nvGraphicFramePr>
        <p:xfrm>
          <a:off x="228600" y="1084404"/>
          <a:ext cx="6162040" cy="4937760"/>
        </p:xfrm>
        <a:graphic>
          <a:graphicData uri="http://schemas.openxmlformats.org/drawingml/2006/table">
            <a:tbl>
              <a:tblPr>
                <a:tableStyleId>{073A0DAA-6AF3-43AB-8588-CEC1D06C72B9}</a:tableStyleId>
              </a:tblPr>
              <a:tblGrid>
                <a:gridCol w="3081020">
                  <a:extLst>
                    <a:ext uri="{9D8B030D-6E8A-4147-A177-3AD203B41FA5}">
                      <a16:colId xmlns:a16="http://schemas.microsoft.com/office/drawing/2014/main" val="1903844729"/>
                    </a:ext>
                  </a:extLst>
                </a:gridCol>
                <a:gridCol w="3081020">
                  <a:extLst>
                    <a:ext uri="{9D8B030D-6E8A-4147-A177-3AD203B41FA5}">
                      <a16:colId xmlns:a16="http://schemas.microsoft.com/office/drawing/2014/main" val="1116214074"/>
                    </a:ext>
                  </a:extLst>
                </a:gridCol>
              </a:tblGrid>
              <a:tr h="356554">
                <a:tc>
                  <a:txBody>
                    <a:bodyPr/>
                    <a:lstStyle/>
                    <a:p>
                      <a:r>
                        <a:rPr lang="tr-TR">
                          <a:ln>
                            <a:solidFill>
                              <a:srgbClr val="027771"/>
                            </a:solidFill>
                          </a:ln>
                          <a:solidFill>
                            <a:srgbClr val="027771"/>
                          </a:solidFill>
                        </a:rPr>
                        <a:t>ISO Standardı</a:t>
                      </a:r>
                    </a:p>
                  </a:txBody>
                  <a:tcPr anchor="ctr"/>
                </a:tc>
                <a:tc>
                  <a:txBody>
                    <a:bodyPr/>
                    <a:lstStyle/>
                    <a:p>
                      <a:r>
                        <a:rPr lang="tr-TR" dirty="0">
                          <a:ln>
                            <a:solidFill>
                              <a:srgbClr val="027771"/>
                            </a:solidFill>
                          </a:ln>
                          <a:solidFill>
                            <a:srgbClr val="027771"/>
                          </a:solidFill>
                        </a:rPr>
                        <a:t>Kısa Açıklama</a:t>
                      </a:r>
                    </a:p>
                  </a:txBody>
                  <a:tcPr anchor="ctr"/>
                </a:tc>
                <a:extLst>
                  <a:ext uri="{0D108BD9-81ED-4DB2-BD59-A6C34878D82A}">
                    <a16:rowId xmlns:a16="http://schemas.microsoft.com/office/drawing/2014/main" val="3654976304"/>
                  </a:ext>
                </a:extLst>
              </a:tr>
              <a:tr h="1158800">
                <a:tc>
                  <a:txBody>
                    <a:bodyPr/>
                    <a:lstStyle/>
                    <a:p>
                      <a:r>
                        <a:rPr lang="fi-FI" b="1" dirty="0">
                          <a:solidFill>
                            <a:srgbClr val="027771"/>
                          </a:solidFill>
                        </a:rPr>
                        <a:t>ISO 9001 – Kalite Yönetim Sistemi</a:t>
                      </a:r>
                      <a:endParaRPr lang="fi-FI" dirty="0">
                        <a:solidFill>
                          <a:srgbClr val="027771"/>
                        </a:solidFill>
                      </a:endParaRPr>
                    </a:p>
                  </a:txBody>
                  <a:tcPr anchor="ctr"/>
                </a:tc>
                <a:tc>
                  <a:txBody>
                    <a:bodyPr/>
                    <a:lstStyle/>
                    <a:p>
                      <a:r>
                        <a:rPr lang="tr-TR">
                          <a:solidFill>
                            <a:srgbClr val="027771"/>
                          </a:solidFill>
                        </a:rPr>
                        <a:t>Hizmet kalitesinin artırılması, süreçlerin standartlaştırılması ve sürekli iyileştirme kültürünü destekler.</a:t>
                      </a:r>
                    </a:p>
                  </a:txBody>
                  <a:tcPr anchor="ctr"/>
                </a:tc>
                <a:extLst>
                  <a:ext uri="{0D108BD9-81ED-4DB2-BD59-A6C34878D82A}">
                    <a16:rowId xmlns:a16="http://schemas.microsoft.com/office/drawing/2014/main" val="1787644549"/>
                  </a:ext>
                </a:extLst>
              </a:tr>
              <a:tr h="891385">
                <a:tc>
                  <a:txBody>
                    <a:bodyPr/>
                    <a:lstStyle/>
                    <a:p>
                      <a:r>
                        <a:rPr lang="tr-TR" b="1">
                          <a:solidFill>
                            <a:srgbClr val="027771"/>
                          </a:solidFill>
                        </a:rPr>
                        <a:t>ISO 37001 – Yolsuzlukla Mücadele Yönetim Sistemi</a:t>
                      </a:r>
                      <a:endParaRPr lang="tr-TR">
                        <a:solidFill>
                          <a:srgbClr val="027771"/>
                        </a:solidFill>
                      </a:endParaRPr>
                    </a:p>
                  </a:txBody>
                  <a:tcPr anchor="ctr"/>
                </a:tc>
                <a:tc>
                  <a:txBody>
                    <a:bodyPr/>
                    <a:lstStyle/>
                    <a:p>
                      <a:r>
                        <a:rPr lang="tr-TR" dirty="0">
                          <a:solidFill>
                            <a:srgbClr val="027771"/>
                          </a:solidFill>
                        </a:rPr>
                        <a:t>Rüşvet ve yolsuzluk risklerinin önlenmesine yönelik yönetim sistemi sunar.</a:t>
                      </a:r>
                    </a:p>
                  </a:txBody>
                  <a:tcPr anchor="ctr"/>
                </a:tc>
                <a:extLst>
                  <a:ext uri="{0D108BD9-81ED-4DB2-BD59-A6C34878D82A}">
                    <a16:rowId xmlns:a16="http://schemas.microsoft.com/office/drawing/2014/main" val="2727362829"/>
                  </a:ext>
                </a:extLst>
              </a:tr>
              <a:tr h="891385">
                <a:tc>
                  <a:txBody>
                    <a:bodyPr/>
                    <a:lstStyle/>
                    <a:p>
                      <a:r>
                        <a:rPr lang="tr-TR" b="1">
                          <a:solidFill>
                            <a:srgbClr val="027771"/>
                          </a:solidFill>
                        </a:rPr>
                        <a:t>ISO 31000 – Risk Yönetimi</a:t>
                      </a:r>
                      <a:endParaRPr lang="tr-TR">
                        <a:solidFill>
                          <a:srgbClr val="027771"/>
                        </a:solidFill>
                      </a:endParaRPr>
                    </a:p>
                  </a:txBody>
                  <a:tcPr anchor="ctr"/>
                </a:tc>
                <a:tc>
                  <a:txBody>
                    <a:bodyPr/>
                    <a:lstStyle/>
                    <a:p>
                      <a:r>
                        <a:rPr lang="tr-TR" dirty="0">
                          <a:solidFill>
                            <a:srgbClr val="027771"/>
                          </a:solidFill>
                        </a:rPr>
                        <a:t>Kurumsal risklerin sistematik olarak belirlenmesini ve yönetilmesini sağlar.</a:t>
                      </a:r>
                    </a:p>
                  </a:txBody>
                  <a:tcPr anchor="ctr"/>
                </a:tc>
                <a:extLst>
                  <a:ext uri="{0D108BD9-81ED-4DB2-BD59-A6C34878D82A}">
                    <a16:rowId xmlns:a16="http://schemas.microsoft.com/office/drawing/2014/main" val="1965768680"/>
                  </a:ext>
                </a:extLst>
              </a:tr>
              <a:tr h="891385">
                <a:tc>
                  <a:txBody>
                    <a:bodyPr/>
                    <a:lstStyle/>
                    <a:p>
                      <a:r>
                        <a:rPr lang="tr-TR" b="1">
                          <a:solidFill>
                            <a:srgbClr val="027771"/>
                          </a:solidFill>
                        </a:rPr>
                        <a:t>ISO 37301 – Uyum (Compliance) Yönetim Sistemi</a:t>
                      </a:r>
                      <a:endParaRPr lang="tr-TR">
                        <a:solidFill>
                          <a:srgbClr val="027771"/>
                        </a:solidFill>
                      </a:endParaRPr>
                    </a:p>
                  </a:txBody>
                  <a:tcPr anchor="ctr"/>
                </a:tc>
                <a:tc>
                  <a:txBody>
                    <a:bodyPr/>
                    <a:lstStyle/>
                    <a:p>
                      <a:r>
                        <a:rPr lang="tr-TR">
                          <a:solidFill>
                            <a:srgbClr val="027771"/>
                          </a:solidFill>
                        </a:rPr>
                        <a:t>Mevzuata, etik ilkelere ve kurumsal politikalara uyumu güvence altına alır.</a:t>
                      </a:r>
                    </a:p>
                  </a:txBody>
                  <a:tcPr anchor="ctr"/>
                </a:tc>
                <a:extLst>
                  <a:ext uri="{0D108BD9-81ED-4DB2-BD59-A6C34878D82A}">
                    <a16:rowId xmlns:a16="http://schemas.microsoft.com/office/drawing/2014/main" val="1843979553"/>
                  </a:ext>
                </a:extLst>
              </a:tr>
              <a:tr h="623969">
                <a:tc>
                  <a:txBody>
                    <a:bodyPr/>
                    <a:lstStyle/>
                    <a:p>
                      <a:r>
                        <a:rPr lang="tr-TR" b="1">
                          <a:solidFill>
                            <a:srgbClr val="027771"/>
                          </a:solidFill>
                        </a:rPr>
                        <a:t>ISO 27001 – Bilgi Güvenliği Yönetim Sistemi</a:t>
                      </a:r>
                      <a:endParaRPr lang="tr-TR">
                        <a:solidFill>
                          <a:srgbClr val="027771"/>
                        </a:solidFill>
                      </a:endParaRPr>
                    </a:p>
                  </a:txBody>
                  <a:tcPr anchor="ctr"/>
                </a:tc>
                <a:tc>
                  <a:txBody>
                    <a:bodyPr/>
                    <a:lstStyle/>
                    <a:p>
                      <a:r>
                        <a:rPr lang="tr-TR" dirty="0">
                          <a:solidFill>
                            <a:srgbClr val="027771"/>
                          </a:solidFill>
                        </a:rPr>
                        <a:t>Belediye verilerinin güvenliği, gizliliği ve sürekliliğini sağlar.</a:t>
                      </a:r>
                    </a:p>
                  </a:txBody>
                  <a:tcPr anchor="ctr"/>
                </a:tc>
                <a:extLst>
                  <a:ext uri="{0D108BD9-81ED-4DB2-BD59-A6C34878D82A}">
                    <a16:rowId xmlns:a16="http://schemas.microsoft.com/office/drawing/2014/main" val="1395671264"/>
                  </a:ext>
                </a:extLst>
              </a:tr>
            </a:tbl>
          </a:graphicData>
        </a:graphic>
      </p:graphicFrame>
      <p:sp>
        <p:nvSpPr>
          <p:cNvPr id="3" name="Rectangle 1">
            <a:extLst>
              <a:ext uri="{FF2B5EF4-FFF2-40B4-BE49-F238E27FC236}">
                <a16:creationId xmlns:a16="http://schemas.microsoft.com/office/drawing/2014/main" id="{34A6CF61-C4E6-4470-A5B7-9C01C1FE8378}"/>
              </a:ext>
            </a:extLst>
          </p:cNvPr>
          <p:cNvSpPr>
            <a:spLocks noChangeArrowheads="1"/>
          </p:cNvSpPr>
          <p:nvPr/>
        </p:nvSpPr>
        <p:spPr bwMode="auto">
          <a:xfrm>
            <a:off x="228600" y="451136"/>
            <a:ext cx="348996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a:ln>
                  <a:noFill/>
                </a:ln>
                <a:solidFill>
                  <a:srgbClr val="027771"/>
                </a:solidFill>
                <a:effectLst/>
              </a:rPr>
              <a:t>🏛️ Yönetişim (</a:t>
            </a:r>
            <a:r>
              <a:rPr kumimoji="0" lang="tr-TR" altLang="tr-TR" sz="2000" b="1" i="0" u="none" strike="noStrike" cap="none" normalizeH="0" baseline="0" dirty="0" err="1">
                <a:ln>
                  <a:noFill/>
                </a:ln>
                <a:solidFill>
                  <a:srgbClr val="027771"/>
                </a:solidFill>
                <a:effectLst/>
              </a:rPr>
              <a:t>Governance</a:t>
            </a:r>
            <a:r>
              <a:rPr kumimoji="0" lang="tr-TR" altLang="tr-TR" sz="2000" b="1" i="0" u="none" strike="noStrike" cap="none" normalizeH="0" baseline="0" dirty="0">
                <a:ln>
                  <a:noFill/>
                </a:ln>
                <a:solidFill>
                  <a:srgbClr val="027771"/>
                </a:solidFill>
                <a:effectLst/>
              </a:rPr>
              <a:t> - 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3200" b="0" i="0" u="none" strike="noStrike" cap="none" normalizeH="0" baseline="0" dirty="0">
              <a:ln>
                <a:noFill/>
              </a:ln>
              <a:solidFill>
                <a:srgbClr val="027771"/>
              </a:solidFill>
              <a:effectLst/>
            </a:endParaRPr>
          </a:p>
        </p:txBody>
      </p:sp>
      <p:graphicFrame>
        <p:nvGraphicFramePr>
          <p:cNvPr id="6" name="Tablo 5">
            <a:extLst>
              <a:ext uri="{FF2B5EF4-FFF2-40B4-BE49-F238E27FC236}">
                <a16:creationId xmlns:a16="http://schemas.microsoft.com/office/drawing/2014/main" id="{AE6B7B4D-445B-4F82-8356-96C420B5336F}"/>
              </a:ext>
            </a:extLst>
          </p:cNvPr>
          <p:cNvGraphicFramePr>
            <a:graphicFrameLocks noGrp="1"/>
          </p:cNvGraphicFramePr>
          <p:nvPr>
            <p:extLst>
              <p:ext uri="{D42A27DB-BD31-4B8C-83A1-F6EECF244321}">
                <p14:modId xmlns:p14="http://schemas.microsoft.com/office/powerpoint/2010/main" val="3091252200"/>
              </p:ext>
            </p:extLst>
          </p:nvPr>
        </p:nvGraphicFramePr>
        <p:xfrm>
          <a:off x="6578600" y="1084404"/>
          <a:ext cx="5384800" cy="4937760"/>
        </p:xfrm>
        <a:graphic>
          <a:graphicData uri="http://schemas.openxmlformats.org/drawingml/2006/table">
            <a:tbl>
              <a:tblPr>
                <a:tableStyleId>{073A0DAA-6AF3-43AB-8588-CEC1D06C72B9}</a:tableStyleId>
              </a:tblPr>
              <a:tblGrid>
                <a:gridCol w="2692400">
                  <a:extLst>
                    <a:ext uri="{9D8B030D-6E8A-4147-A177-3AD203B41FA5}">
                      <a16:colId xmlns:a16="http://schemas.microsoft.com/office/drawing/2014/main" val="473685045"/>
                    </a:ext>
                  </a:extLst>
                </a:gridCol>
                <a:gridCol w="2692400">
                  <a:extLst>
                    <a:ext uri="{9D8B030D-6E8A-4147-A177-3AD203B41FA5}">
                      <a16:colId xmlns:a16="http://schemas.microsoft.com/office/drawing/2014/main" val="3049505703"/>
                    </a:ext>
                  </a:extLst>
                </a:gridCol>
              </a:tblGrid>
              <a:tr h="429370">
                <a:tc>
                  <a:txBody>
                    <a:bodyPr/>
                    <a:lstStyle/>
                    <a:p>
                      <a:r>
                        <a:rPr lang="tr-TR">
                          <a:ln>
                            <a:solidFill>
                              <a:srgbClr val="027771"/>
                            </a:solidFill>
                          </a:ln>
                          <a:solidFill>
                            <a:srgbClr val="027771"/>
                          </a:solidFill>
                        </a:rPr>
                        <a:t>ISO Standardı</a:t>
                      </a:r>
                    </a:p>
                  </a:txBody>
                  <a:tcPr anchor="ctr"/>
                </a:tc>
                <a:tc>
                  <a:txBody>
                    <a:bodyPr/>
                    <a:lstStyle/>
                    <a:p>
                      <a:r>
                        <a:rPr lang="tr-TR" dirty="0">
                          <a:ln>
                            <a:solidFill>
                              <a:srgbClr val="027771"/>
                            </a:solidFill>
                          </a:ln>
                          <a:solidFill>
                            <a:srgbClr val="027771"/>
                          </a:solidFill>
                        </a:rPr>
                        <a:t>Kısa Açıklama</a:t>
                      </a:r>
                    </a:p>
                  </a:txBody>
                  <a:tcPr anchor="ctr"/>
                </a:tc>
                <a:extLst>
                  <a:ext uri="{0D108BD9-81ED-4DB2-BD59-A6C34878D82A}">
                    <a16:rowId xmlns:a16="http://schemas.microsoft.com/office/drawing/2014/main" val="3345538337"/>
                  </a:ext>
                </a:extLst>
              </a:tr>
              <a:tr h="1717482">
                <a:tc>
                  <a:txBody>
                    <a:bodyPr/>
                    <a:lstStyle/>
                    <a:p>
                      <a:r>
                        <a:rPr lang="tr-TR" b="1">
                          <a:solidFill>
                            <a:srgbClr val="027771"/>
                          </a:solidFill>
                        </a:rPr>
                        <a:t>ISO 37120 – Sürdürülebilir Şehirler ve Topluluklar Göstergeleri</a:t>
                      </a:r>
                      <a:endParaRPr lang="tr-TR">
                        <a:solidFill>
                          <a:srgbClr val="027771"/>
                        </a:solidFill>
                      </a:endParaRPr>
                    </a:p>
                  </a:txBody>
                  <a:tcPr anchor="ctr"/>
                </a:tc>
                <a:tc>
                  <a:txBody>
                    <a:bodyPr/>
                    <a:lstStyle/>
                    <a:p>
                      <a:r>
                        <a:rPr lang="tr-TR" dirty="0">
                          <a:solidFill>
                            <a:srgbClr val="027771"/>
                          </a:solidFill>
                        </a:rPr>
                        <a:t>Belediyelerin yaşam kalitesi ve kentsel hizmet performansını uluslararası göstergelerle ölçmesini sağlar.</a:t>
                      </a:r>
                    </a:p>
                  </a:txBody>
                  <a:tcPr anchor="ctr"/>
                </a:tc>
                <a:extLst>
                  <a:ext uri="{0D108BD9-81ED-4DB2-BD59-A6C34878D82A}">
                    <a16:rowId xmlns:a16="http://schemas.microsoft.com/office/drawing/2014/main" val="3093512329"/>
                  </a:ext>
                </a:extLst>
              </a:tr>
              <a:tr h="1073426">
                <a:tc>
                  <a:txBody>
                    <a:bodyPr/>
                    <a:lstStyle/>
                    <a:p>
                      <a:r>
                        <a:rPr lang="tr-TR" b="1">
                          <a:solidFill>
                            <a:srgbClr val="027771"/>
                          </a:solidFill>
                        </a:rPr>
                        <a:t>ISO 37122 – Akıllı Şehirler Göstergeleri</a:t>
                      </a:r>
                      <a:endParaRPr lang="tr-TR">
                        <a:solidFill>
                          <a:srgbClr val="027771"/>
                        </a:solidFill>
                      </a:endParaRPr>
                    </a:p>
                  </a:txBody>
                  <a:tcPr anchor="ctr"/>
                </a:tc>
                <a:tc>
                  <a:txBody>
                    <a:bodyPr/>
                    <a:lstStyle/>
                    <a:p>
                      <a:r>
                        <a:rPr lang="tr-TR" dirty="0">
                          <a:solidFill>
                            <a:srgbClr val="027771"/>
                          </a:solidFill>
                        </a:rPr>
                        <a:t>Dijitalleşme, akıllı altyapı, </a:t>
                      </a:r>
                      <a:r>
                        <a:rPr lang="tr-TR" dirty="0" err="1">
                          <a:solidFill>
                            <a:srgbClr val="027771"/>
                          </a:solidFill>
                        </a:rPr>
                        <a:t>inovasyon</a:t>
                      </a:r>
                      <a:r>
                        <a:rPr lang="tr-TR" dirty="0">
                          <a:solidFill>
                            <a:srgbClr val="027771"/>
                          </a:solidFill>
                        </a:rPr>
                        <a:t> ve teknoloji kullanım düzeyini ölçer.</a:t>
                      </a:r>
                    </a:p>
                  </a:txBody>
                  <a:tcPr anchor="ctr"/>
                </a:tc>
                <a:extLst>
                  <a:ext uri="{0D108BD9-81ED-4DB2-BD59-A6C34878D82A}">
                    <a16:rowId xmlns:a16="http://schemas.microsoft.com/office/drawing/2014/main" val="3287768758"/>
                  </a:ext>
                </a:extLst>
              </a:tr>
              <a:tr h="1717482">
                <a:tc>
                  <a:txBody>
                    <a:bodyPr/>
                    <a:lstStyle/>
                    <a:p>
                      <a:r>
                        <a:rPr lang="tr-TR" b="1">
                          <a:solidFill>
                            <a:srgbClr val="027771"/>
                          </a:solidFill>
                        </a:rPr>
                        <a:t>ISO 37123 – Dayanıklı (Dirençli) Şehirler Göstergeleri</a:t>
                      </a:r>
                      <a:endParaRPr lang="tr-TR">
                        <a:solidFill>
                          <a:srgbClr val="027771"/>
                        </a:solidFill>
                      </a:endParaRPr>
                    </a:p>
                  </a:txBody>
                  <a:tcPr anchor="ctr"/>
                </a:tc>
                <a:tc>
                  <a:txBody>
                    <a:bodyPr/>
                    <a:lstStyle/>
                    <a:p>
                      <a:r>
                        <a:rPr lang="tr-TR" dirty="0">
                          <a:solidFill>
                            <a:srgbClr val="027771"/>
                          </a:solidFill>
                        </a:rPr>
                        <a:t>İklim değişikliği, afetler ve krizlere karşı kentlerin dirençliliğini değerlendirmeye yönelik göstergeler sunar.</a:t>
                      </a:r>
                    </a:p>
                  </a:txBody>
                  <a:tcPr anchor="ctr"/>
                </a:tc>
                <a:extLst>
                  <a:ext uri="{0D108BD9-81ED-4DB2-BD59-A6C34878D82A}">
                    <a16:rowId xmlns:a16="http://schemas.microsoft.com/office/drawing/2014/main" val="2257272050"/>
                  </a:ext>
                </a:extLst>
              </a:tr>
            </a:tbl>
          </a:graphicData>
        </a:graphic>
      </p:graphicFrame>
      <p:sp>
        <p:nvSpPr>
          <p:cNvPr id="7" name="Rectangle 2">
            <a:extLst>
              <a:ext uri="{FF2B5EF4-FFF2-40B4-BE49-F238E27FC236}">
                <a16:creationId xmlns:a16="http://schemas.microsoft.com/office/drawing/2014/main" id="{70FC57AF-BE92-426D-B222-85E5331C0A31}"/>
              </a:ext>
            </a:extLst>
          </p:cNvPr>
          <p:cNvSpPr>
            <a:spLocks noChangeArrowheads="1"/>
          </p:cNvSpPr>
          <p:nvPr/>
        </p:nvSpPr>
        <p:spPr bwMode="auto">
          <a:xfrm>
            <a:off x="6578600" y="376518"/>
            <a:ext cx="5384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a:ln>
                  <a:noFill/>
                </a:ln>
                <a:solidFill>
                  <a:srgbClr val="027771"/>
                </a:solidFill>
                <a:effectLst/>
              </a:rPr>
              <a:t>🏙️ Yerel Yönetimlere Özgü Sürdürülebilir Şehir Standartları</a:t>
            </a:r>
          </a:p>
        </p:txBody>
      </p:sp>
    </p:spTree>
    <p:extLst>
      <p:ext uri="{BB962C8B-B14F-4D97-AF65-F5344CB8AC3E}">
        <p14:creationId xmlns:p14="http://schemas.microsoft.com/office/powerpoint/2010/main" val="2405169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 name="Resim 5">
            <a:extLst>
              <a:ext uri="{FF2B5EF4-FFF2-40B4-BE49-F238E27FC236}">
                <a16:creationId xmlns:a16="http://schemas.microsoft.com/office/drawing/2014/main" id="{2970CC25-8E05-48F1-B77B-4CA00C0ED0A9}"/>
              </a:ext>
            </a:extLst>
          </p:cNvPr>
          <p:cNvPicPr>
            <a:picLocks noChangeAspect="1"/>
          </p:cNvPicPr>
          <p:nvPr/>
        </p:nvPicPr>
        <p:blipFill>
          <a:blip r:embed="rId3"/>
          <a:stretch>
            <a:fillRect/>
          </a:stretch>
        </p:blipFill>
        <p:spPr>
          <a:xfrm>
            <a:off x="1167306" y="1161330"/>
            <a:ext cx="7630890" cy="4535340"/>
          </a:xfrm>
          <a:prstGeom prst="rect">
            <a:avLst/>
          </a:prstGeom>
        </p:spPr>
      </p:pic>
      <p:sp>
        <p:nvSpPr>
          <p:cNvPr id="7" name="Dikdörtgen 6">
            <a:extLst>
              <a:ext uri="{FF2B5EF4-FFF2-40B4-BE49-F238E27FC236}">
                <a16:creationId xmlns:a16="http://schemas.microsoft.com/office/drawing/2014/main" id="{29A05C41-96AE-47AD-A8FB-3F8C36B44ADA}"/>
              </a:ext>
            </a:extLst>
          </p:cNvPr>
          <p:cNvSpPr/>
          <p:nvPr/>
        </p:nvSpPr>
        <p:spPr>
          <a:xfrm>
            <a:off x="8928819" y="1388666"/>
            <a:ext cx="1659235" cy="867937"/>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3499449C-F71A-4333-BDE5-62AA17122DD9}"/>
              </a:ext>
            </a:extLst>
          </p:cNvPr>
          <p:cNvSpPr txBox="1"/>
          <p:nvPr/>
        </p:nvSpPr>
        <p:spPr>
          <a:xfrm>
            <a:off x="8928819" y="1426931"/>
            <a:ext cx="2230734" cy="646331"/>
          </a:xfrm>
          <a:prstGeom prst="rect">
            <a:avLst/>
          </a:prstGeom>
          <a:noFill/>
        </p:spPr>
        <p:txBody>
          <a:bodyPr wrap="square" rtlCol="0">
            <a:spAutoFit/>
          </a:bodyPr>
          <a:lstStyle/>
          <a:p>
            <a:r>
              <a:rPr lang="tr-TR" dirty="0">
                <a:solidFill>
                  <a:schemeClr val="bg1"/>
                </a:solidFill>
              </a:rPr>
              <a:t>Yalnızca çevre stratejisi değil!</a:t>
            </a:r>
          </a:p>
        </p:txBody>
      </p:sp>
      <p:sp>
        <p:nvSpPr>
          <p:cNvPr id="9" name="Dikdörtgen 8">
            <a:extLst>
              <a:ext uri="{FF2B5EF4-FFF2-40B4-BE49-F238E27FC236}">
                <a16:creationId xmlns:a16="http://schemas.microsoft.com/office/drawing/2014/main" id="{8637E433-10B6-4AFC-A422-F39A4291D553}"/>
              </a:ext>
            </a:extLst>
          </p:cNvPr>
          <p:cNvSpPr/>
          <p:nvPr/>
        </p:nvSpPr>
        <p:spPr>
          <a:xfrm>
            <a:off x="8928819" y="3283925"/>
            <a:ext cx="1659235" cy="1740626"/>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Metin kutusu 9">
            <a:extLst>
              <a:ext uri="{FF2B5EF4-FFF2-40B4-BE49-F238E27FC236}">
                <a16:creationId xmlns:a16="http://schemas.microsoft.com/office/drawing/2014/main" id="{17378D22-EADB-434A-B8C5-24A8AFDFA09D}"/>
              </a:ext>
            </a:extLst>
          </p:cNvPr>
          <p:cNvSpPr txBox="1"/>
          <p:nvPr/>
        </p:nvSpPr>
        <p:spPr>
          <a:xfrm>
            <a:off x="9090854" y="3429000"/>
            <a:ext cx="1659235" cy="1477328"/>
          </a:xfrm>
          <a:prstGeom prst="rect">
            <a:avLst/>
          </a:prstGeom>
          <a:noFill/>
        </p:spPr>
        <p:txBody>
          <a:bodyPr wrap="square" rtlCol="0">
            <a:spAutoFit/>
          </a:bodyPr>
          <a:lstStyle/>
          <a:p>
            <a:r>
              <a:rPr lang="tr-TR" dirty="0">
                <a:solidFill>
                  <a:schemeClr val="bg1"/>
                </a:solidFill>
              </a:rPr>
              <a:t>Uluslararası ticaret sisteminde de köklü bir değişiklik!</a:t>
            </a:r>
          </a:p>
        </p:txBody>
      </p:sp>
    </p:spTree>
    <p:extLst>
      <p:ext uri="{BB962C8B-B14F-4D97-AF65-F5344CB8AC3E}">
        <p14:creationId xmlns:p14="http://schemas.microsoft.com/office/powerpoint/2010/main" val="3402612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 name="Resim 6">
            <a:extLst>
              <a:ext uri="{FF2B5EF4-FFF2-40B4-BE49-F238E27FC236}">
                <a16:creationId xmlns:a16="http://schemas.microsoft.com/office/drawing/2014/main" id="{FF5D463F-9EC1-455C-88E2-10266901FC28}"/>
              </a:ext>
            </a:extLst>
          </p:cNvPr>
          <p:cNvPicPr>
            <a:picLocks noChangeAspect="1"/>
          </p:cNvPicPr>
          <p:nvPr/>
        </p:nvPicPr>
        <p:blipFill rotWithShape="1">
          <a:blip r:embed="rId3">
            <a:extLst>
              <a:ext uri="{28A0092B-C50C-407E-A947-70E740481C1C}">
                <a14:useLocalDpi xmlns:a14="http://schemas.microsoft.com/office/drawing/2010/main" val="0"/>
              </a:ext>
            </a:extLst>
          </a:blip>
          <a:srcRect l="4417" t="5490" r="6250" b="11111"/>
          <a:stretch/>
        </p:blipFill>
        <p:spPr>
          <a:xfrm>
            <a:off x="261075" y="928664"/>
            <a:ext cx="8303805" cy="5000671"/>
          </a:xfrm>
          <a:prstGeom prst="rect">
            <a:avLst/>
          </a:prstGeom>
        </p:spPr>
      </p:pic>
      <p:pic>
        <p:nvPicPr>
          <p:cNvPr id="3" name="Resim 2">
            <a:extLst>
              <a:ext uri="{FF2B5EF4-FFF2-40B4-BE49-F238E27FC236}">
                <a16:creationId xmlns:a16="http://schemas.microsoft.com/office/drawing/2014/main" id="{22475AA8-67F5-40C5-9963-372D1B3E619C}"/>
              </a:ext>
            </a:extLst>
          </p:cNvPr>
          <p:cNvPicPr>
            <a:picLocks noChangeAspect="1"/>
          </p:cNvPicPr>
          <p:nvPr/>
        </p:nvPicPr>
        <p:blipFill rotWithShape="1">
          <a:blip r:embed="rId4">
            <a:extLst>
              <a:ext uri="{28A0092B-C50C-407E-A947-70E740481C1C}">
                <a14:useLocalDpi xmlns:a14="http://schemas.microsoft.com/office/drawing/2010/main" val="0"/>
              </a:ext>
            </a:extLst>
          </a:blip>
          <a:srcRect l="8500" t="5490" r="34846" b="48547"/>
          <a:stretch/>
        </p:blipFill>
        <p:spPr>
          <a:xfrm>
            <a:off x="8564880" y="1439231"/>
            <a:ext cx="3627120" cy="2169142"/>
          </a:xfrm>
          <a:prstGeom prst="rect">
            <a:avLst/>
          </a:prstGeom>
        </p:spPr>
      </p:pic>
      <p:pic>
        <p:nvPicPr>
          <p:cNvPr id="10" name="Resim 9">
            <a:extLst>
              <a:ext uri="{FF2B5EF4-FFF2-40B4-BE49-F238E27FC236}">
                <a16:creationId xmlns:a16="http://schemas.microsoft.com/office/drawing/2014/main" id="{04E6FFCE-E63E-4E3C-B152-8105F5704490}"/>
              </a:ext>
            </a:extLst>
          </p:cNvPr>
          <p:cNvPicPr>
            <a:picLocks noChangeAspect="1"/>
          </p:cNvPicPr>
          <p:nvPr/>
        </p:nvPicPr>
        <p:blipFill rotWithShape="1">
          <a:blip r:embed="rId4">
            <a:extLst>
              <a:ext uri="{28A0092B-C50C-407E-A947-70E740481C1C}">
                <a14:useLocalDpi xmlns:a14="http://schemas.microsoft.com/office/drawing/2010/main" val="0"/>
              </a:ext>
            </a:extLst>
          </a:blip>
          <a:srcRect l="45952" t="52637" r="3583" b="13630"/>
          <a:stretch/>
        </p:blipFill>
        <p:spPr>
          <a:xfrm>
            <a:off x="8564880" y="4143724"/>
            <a:ext cx="3230880" cy="1591973"/>
          </a:xfrm>
          <a:prstGeom prst="rect">
            <a:avLst/>
          </a:prstGeom>
        </p:spPr>
      </p:pic>
      <p:sp>
        <p:nvSpPr>
          <p:cNvPr id="11" name="Metin kutusu 10">
            <a:extLst>
              <a:ext uri="{FF2B5EF4-FFF2-40B4-BE49-F238E27FC236}">
                <a16:creationId xmlns:a16="http://schemas.microsoft.com/office/drawing/2014/main" id="{B64824F1-2680-48B4-A761-E21202539882}"/>
              </a:ext>
            </a:extLst>
          </p:cNvPr>
          <p:cNvSpPr txBox="1"/>
          <p:nvPr/>
        </p:nvSpPr>
        <p:spPr>
          <a:xfrm>
            <a:off x="11475720" y="6133955"/>
            <a:ext cx="787400" cy="307777"/>
          </a:xfrm>
          <a:prstGeom prst="rect">
            <a:avLst/>
          </a:prstGeom>
          <a:noFill/>
        </p:spPr>
        <p:txBody>
          <a:bodyPr wrap="square" rtlCol="0">
            <a:spAutoFit/>
          </a:bodyPr>
          <a:lstStyle/>
          <a:p>
            <a:r>
              <a:rPr lang="tr-TR" sz="1400" dirty="0" err="1">
                <a:solidFill>
                  <a:schemeClr val="bg1">
                    <a:lumMod val="65000"/>
                  </a:schemeClr>
                </a:solidFill>
              </a:rPr>
              <a:t>KalDer</a:t>
            </a:r>
            <a:endParaRPr lang="tr-TR" sz="1400" dirty="0">
              <a:solidFill>
                <a:schemeClr val="bg1">
                  <a:lumMod val="65000"/>
                </a:schemeClr>
              </a:solidFill>
            </a:endParaRPr>
          </a:p>
        </p:txBody>
      </p:sp>
    </p:spTree>
    <p:extLst>
      <p:ext uri="{BB962C8B-B14F-4D97-AF65-F5344CB8AC3E}">
        <p14:creationId xmlns:p14="http://schemas.microsoft.com/office/powerpoint/2010/main" val="139859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 name="Resim 2">
            <a:extLst>
              <a:ext uri="{FF2B5EF4-FFF2-40B4-BE49-F238E27FC236}">
                <a16:creationId xmlns:a16="http://schemas.microsoft.com/office/drawing/2014/main" id="{670CDF51-CC8A-4590-ACF5-439D32CEFDB5}"/>
              </a:ext>
            </a:extLst>
          </p:cNvPr>
          <p:cNvPicPr>
            <a:picLocks noChangeAspect="1"/>
          </p:cNvPicPr>
          <p:nvPr/>
        </p:nvPicPr>
        <p:blipFill>
          <a:blip r:embed="rId2"/>
          <a:stretch>
            <a:fillRect/>
          </a:stretch>
        </p:blipFill>
        <p:spPr>
          <a:xfrm>
            <a:off x="3230881" y="1461142"/>
            <a:ext cx="2865119" cy="4065899"/>
          </a:xfrm>
          <a:prstGeom prst="rect">
            <a:avLst/>
          </a:prstGeom>
        </p:spPr>
      </p:pic>
      <p:pic>
        <p:nvPicPr>
          <p:cNvPr id="7" name="Resim 6">
            <a:extLst>
              <a:ext uri="{FF2B5EF4-FFF2-40B4-BE49-F238E27FC236}">
                <a16:creationId xmlns:a16="http://schemas.microsoft.com/office/drawing/2014/main" id="{D2ACBE3A-DEF5-43D6-9393-E0A8232D8A05}"/>
              </a:ext>
            </a:extLst>
          </p:cNvPr>
          <p:cNvPicPr>
            <a:picLocks noChangeAspect="1"/>
          </p:cNvPicPr>
          <p:nvPr/>
        </p:nvPicPr>
        <p:blipFill>
          <a:blip r:embed="rId3"/>
          <a:stretch>
            <a:fillRect/>
          </a:stretch>
        </p:blipFill>
        <p:spPr>
          <a:xfrm>
            <a:off x="6017566" y="1495993"/>
            <a:ext cx="2792829" cy="4017174"/>
          </a:xfrm>
          <a:prstGeom prst="rect">
            <a:avLst/>
          </a:prstGeom>
        </p:spPr>
      </p:pic>
      <p:pic>
        <p:nvPicPr>
          <p:cNvPr id="9" name="Resim 8">
            <a:extLst>
              <a:ext uri="{FF2B5EF4-FFF2-40B4-BE49-F238E27FC236}">
                <a16:creationId xmlns:a16="http://schemas.microsoft.com/office/drawing/2014/main" id="{DB3DCB7C-5005-4A23-8E28-164C14D1E8B6}"/>
              </a:ext>
            </a:extLst>
          </p:cNvPr>
          <p:cNvPicPr>
            <a:picLocks noChangeAspect="1"/>
          </p:cNvPicPr>
          <p:nvPr/>
        </p:nvPicPr>
        <p:blipFill>
          <a:blip r:embed="rId4"/>
          <a:stretch>
            <a:fillRect/>
          </a:stretch>
        </p:blipFill>
        <p:spPr>
          <a:xfrm>
            <a:off x="8810395" y="1510650"/>
            <a:ext cx="3381605" cy="3966882"/>
          </a:xfrm>
          <a:prstGeom prst="rect">
            <a:avLst/>
          </a:prstGeom>
        </p:spPr>
      </p:pic>
      <p:pic>
        <p:nvPicPr>
          <p:cNvPr id="11" name="Resim 10">
            <a:extLst>
              <a:ext uri="{FF2B5EF4-FFF2-40B4-BE49-F238E27FC236}">
                <a16:creationId xmlns:a16="http://schemas.microsoft.com/office/drawing/2014/main" id="{E02179D3-1EE7-4D76-8712-34286CC22A27}"/>
              </a:ext>
            </a:extLst>
          </p:cNvPr>
          <p:cNvPicPr>
            <a:picLocks noChangeAspect="1"/>
          </p:cNvPicPr>
          <p:nvPr/>
        </p:nvPicPr>
        <p:blipFill>
          <a:blip r:embed="rId5"/>
          <a:stretch>
            <a:fillRect/>
          </a:stretch>
        </p:blipFill>
        <p:spPr>
          <a:xfrm>
            <a:off x="0" y="1482119"/>
            <a:ext cx="3210621" cy="4044922"/>
          </a:xfrm>
          <a:prstGeom prst="rect">
            <a:avLst/>
          </a:prstGeom>
        </p:spPr>
      </p:pic>
    </p:spTree>
    <p:extLst>
      <p:ext uri="{BB962C8B-B14F-4D97-AF65-F5344CB8AC3E}">
        <p14:creationId xmlns:p14="http://schemas.microsoft.com/office/powerpoint/2010/main" val="1852241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 name="Resim 2">
            <a:extLst>
              <a:ext uri="{FF2B5EF4-FFF2-40B4-BE49-F238E27FC236}">
                <a16:creationId xmlns:a16="http://schemas.microsoft.com/office/drawing/2014/main" id="{A61F6C6D-CD50-46DF-BB3B-E69FE7341F87}"/>
              </a:ext>
            </a:extLst>
          </p:cNvPr>
          <p:cNvPicPr>
            <a:picLocks noChangeAspect="1"/>
          </p:cNvPicPr>
          <p:nvPr/>
        </p:nvPicPr>
        <p:blipFill>
          <a:blip r:embed="rId3"/>
          <a:stretch>
            <a:fillRect/>
          </a:stretch>
        </p:blipFill>
        <p:spPr>
          <a:xfrm>
            <a:off x="4070194" y="561310"/>
            <a:ext cx="3604572" cy="5014395"/>
          </a:xfrm>
          <a:prstGeom prst="rect">
            <a:avLst/>
          </a:prstGeom>
        </p:spPr>
      </p:pic>
      <p:pic>
        <p:nvPicPr>
          <p:cNvPr id="7" name="Resim 6">
            <a:extLst>
              <a:ext uri="{FF2B5EF4-FFF2-40B4-BE49-F238E27FC236}">
                <a16:creationId xmlns:a16="http://schemas.microsoft.com/office/drawing/2014/main" id="{44182396-FCA9-4656-B0F6-0E5F0B39240D}"/>
              </a:ext>
            </a:extLst>
          </p:cNvPr>
          <p:cNvPicPr>
            <a:picLocks noChangeAspect="1"/>
          </p:cNvPicPr>
          <p:nvPr/>
        </p:nvPicPr>
        <p:blipFill>
          <a:blip r:embed="rId4"/>
          <a:stretch>
            <a:fillRect/>
          </a:stretch>
        </p:blipFill>
        <p:spPr>
          <a:xfrm>
            <a:off x="7459641" y="558799"/>
            <a:ext cx="4501681" cy="2509709"/>
          </a:xfrm>
          <a:prstGeom prst="rect">
            <a:avLst/>
          </a:prstGeom>
        </p:spPr>
      </p:pic>
      <p:pic>
        <p:nvPicPr>
          <p:cNvPr id="9" name="Resim 8">
            <a:extLst>
              <a:ext uri="{FF2B5EF4-FFF2-40B4-BE49-F238E27FC236}">
                <a16:creationId xmlns:a16="http://schemas.microsoft.com/office/drawing/2014/main" id="{80552A7D-ABBF-4500-9435-3FA89029520F}"/>
              </a:ext>
            </a:extLst>
          </p:cNvPr>
          <p:cNvPicPr>
            <a:picLocks noChangeAspect="1"/>
          </p:cNvPicPr>
          <p:nvPr/>
        </p:nvPicPr>
        <p:blipFill>
          <a:blip r:embed="rId5"/>
          <a:stretch>
            <a:fillRect/>
          </a:stretch>
        </p:blipFill>
        <p:spPr>
          <a:xfrm>
            <a:off x="7459641" y="3250789"/>
            <a:ext cx="4539319" cy="2767030"/>
          </a:xfrm>
          <a:prstGeom prst="rect">
            <a:avLst/>
          </a:prstGeom>
        </p:spPr>
      </p:pic>
      <p:pic>
        <p:nvPicPr>
          <p:cNvPr id="11" name="Resim 10">
            <a:extLst>
              <a:ext uri="{FF2B5EF4-FFF2-40B4-BE49-F238E27FC236}">
                <a16:creationId xmlns:a16="http://schemas.microsoft.com/office/drawing/2014/main" id="{2541C2D5-51D9-4336-9440-14F379733C22}"/>
              </a:ext>
            </a:extLst>
          </p:cNvPr>
          <p:cNvPicPr>
            <a:picLocks noChangeAspect="1"/>
          </p:cNvPicPr>
          <p:nvPr/>
        </p:nvPicPr>
        <p:blipFill>
          <a:blip r:embed="rId6"/>
          <a:stretch>
            <a:fillRect/>
          </a:stretch>
        </p:blipFill>
        <p:spPr>
          <a:xfrm>
            <a:off x="193040" y="840181"/>
            <a:ext cx="3605778" cy="2604504"/>
          </a:xfrm>
          <a:prstGeom prst="rect">
            <a:avLst/>
          </a:prstGeom>
        </p:spPr>
      </p:pic>
      <p:pic>
        <p:nvPicPr>
          <p:cNvPr id="12" name="Resim 11">
            <a:extLst>
              <a:ext uri="{FF2B5EF4-FFF2-40B4-BE49-F238E27FC236}">
                <a16:creationId xmlns:a16="http://schemas.microsoft.com/office/drawing/2014/main" id="{21EEA9F6-BCD8-44DC-9B2F-F10A51A80E66}"/>
              </a:ext>
            </a:extLst>
          </p:cNvPr>
          <p:cNvPicPr>
            <a:picLocks noChangeAspect="1"/>
          </p:cNvPicPr>
          <p:nvPr/>
        </p:nvPicPr>
        <p:blipFill>
          <a:blip r:embed="rId7"/>
          <a:stretch>
            <a:fillRect/>
          </a:stretch>
        </p:blipFill>
        <p:spPr>
          <a:xfrm>
            <a:off x="109483" y="3497533"/>
            <a:ext cx="2084154" cy="2931100"/>
          </a:xfrm>
          <a:prstGeom prst="rect">
            <a:avLst/>
          </a:prstGeom>
        </p:spPr>
      </p:pic>
      <p:pic>
        <p:nvPicPr>
          <p:cNvPr id="13" name="Resim 12">
            <a:extLst>
              <a:ext uri="{FF2B5EF4-FFF2-40B4-BE49-F238E27FC236}">
                <a16:creationId xmlns:a16="http://schemas.microsoft.com/office/drawing/2014/main" id="{1B220CC2-79B6-4E0B-87E1-84FF41B1A8C7}"/>
              </a:ext>
            </a:extLst>
          </p:cNvPr>
          <p:cNvPicPr>
            <a:picLocks noChangeAspect="1"/>
          </p:cNvPicPr>
          <p:nvPr/>
        </p:nvPicPr>
        <p:blipFill>
          <a:blip r:embed="rId8"/>
          <a:stretch>
            <a:fillRect/>
          </a:stretch>
        </p:blipFill>
        <p:spPr>
          <a:xfrm>
            <a:off x="2380126" y="3444685"/>
            <a:ext cx="1975608" cy="2967444"/>
          </a:xfrm>
          <a:prstGeom prst="rect">
            <a:avLst/>
          </a:prstGeom>
        </p:spPr>
      </p:pic>
      <p:sp>
        <p:nvSpPr>
          <p:cNvPr id="14" name="Metin kutusu 13">
            <a:extLst>
              <a:ext uri="{FF2B5EF4-FFF2-40B4-BE49-F238E27FC236}">
                <a16:creationId xmlns:a16="http://schemas.microsoft.com/office/drawing/2014/main" id="{7882E856-1F28-47A8-8287-45705DC47EC0}"/>
              </a:ext>
            </a:extLst>
          </p:cNvPr>
          <p:cNvSpPr txBox="1"/>
          <p:nvPr/>
        </p:nvSpPr>
        <p:spPr>
          <a:xfrm>
            <a:off x="347" y="6536207"/>
            <a:ext cx="4386580" cy="523220"/>
          </a:xfrm>
          <a:prstGeom prst="rect">
            <a:avLst/>
          </a:prstGeom>
          <a:noFill/>
        </p:spPr>
        <p:txBody>
          <a:bodyPr wrap="square">
            <a:spAutoFit/>
          </a:bodyPr>
          <a:lstStyle/>
          <a:p>
            <a:r>
              <a:rPr lang="tr-TR" sz="1400" dirty="0">
                <a:solidFill>
                  <a:schemeClr val="bg1">
                    <a:lumMod val="85000"/>
                  </a:schemeClr>
                </a:solidFill>
                <a:hlinkClick r:id="rId9">
                  <a:extLst>
                    <a:ext uri="{A12FA001-AC4F-418D-AE19-62706E023703}">
                      <ahyp:hlinkClr xmlns:ahyp="http://schemas.microsoft.com/office/drawing/2018/hyperlinkcolor" val="tx"/>
                    </a:ext>
                  </a:extLst>
                </a:hlinkClick>
              </a:rPr>
              <a:t>https://www.freiburg.de/pb/1073066.html</a:t>
            </a:r>
            <a:endParaRPr lang="tr-TR" sz="1400" dirty="0">
              <a:solidFill>
                <a:schemeClr val="bg1">
                  <a:lumMod val="85000"/>
                </a:schemeClr>
              </a:solidFill>
            </a:endParaRPr>
          </a:p>
          <a:p>
            <a:endParaRPr lang="tr-TR" sz="1400" dirty="0">
              <a:solidFill>
                <a:schemeClr val="bg1">
                  <a:lumMod val="85000"/>
                </a:schemeClr>
              </a:solidFill>
            </a:endParaRPr>
          </a:p>
        </p:txBody>
      </p:sp>
    </p:spTree>
    <p:extLst>
      <p:ext uri="{BB962C8B-B14F-4D97-AF65-F5344CB8AC3E}">
        <p14:creationId xmlns:p14="http://schemas.microsoft.com/office/powerpoint/2010/main" val="1294054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 name="Metin kutusu 5">
            <a:extLst>
              <a:ext uri="{FF2B5EF4-FFF2-40B4-BE49-F238E27FC236}">
                <a16:creationId xmlns:a16="http://schemas.microsoft.com/office/drawing/2014/main" id="{B2171936-2EE9-45A4-8544-4DABA9594471}"/>
              </a:ext>
            </a:extLst>
          </p:cNvPr>
          <p:cNvSpPr txBox="1"/>
          <p:nvPr/>
        </p:nvSpPr>
        <p:spPr>
          <a:xfrm>
            <a:off x="713740" y="1672102"/>
            <a:ext cx="10441940" cy="1854482"/>
          </a:xfrm>
          <a:prstGeom prst="rect">
            <a:avLst/>
          </a:prstGeom>
          <a:noFill/>
        </p:spPr>
        <p:txBody>
          <a:bodyPr wrap="square">
            <a:spAutoFit/>
          </a:bodyPr>
          <a:lstStyle/>
          <a:p>
            <a:pPr marL="342900" lvl="0" indent="-342900" algn="l">
              <a:lnSpc>
                <a:spcPct val="150000"/>
              </a:lnSpc>
              <a:spcAft>
                <a:spcPts val="800"/>
              </a:spcAft>
              <a:buFont typeface="+mj-lt"/>
              <a:buAutoNum type="arabicPeriod"/>
              <a:tabLst>
                <a:tab pos="457200" algn="l"/>
              </a:tabLst>
            </a:pP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Covenant</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of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Mayors</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CoM</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Interactive Guide:</a:t>
            </a: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 SECAP raporlaması için Avrupa'daki en iyi pratik rehberidir. </a:t>
            </a:r>
            <a:r>
              <a:rPr lang="tr-TR" sz="12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Link</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800"/>
              </a:spcAft>
              <a:buFont typeface="+mj-lt"/>
              <a:buAutoNum type="arabicPeriod"/>
              <a:tabLst>
                <a:tab pos="457200" algn="l"/>
              </a:tabLs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UN-Habitat Urban Data Platform:</a:t>
            </a: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 Şehirlerin VLR (</a:t>
            </a:r>
            <a:r>
              <a:rPr lang="tr-TR" sz="1200" dirty="0" err="1">
                <a:effectLst/>
                <a:latin typeface="Times New Roman" panose="02020603050405020304" pitchFamily="18" charset="0"/>
                <a:ea typeface="Times New Roman" panose="02020603050405020304" pitchFamily="18" charset="0"/>
                <a:cs typeface="Times New Roman" panose="02020603050405020304" pitchFamily="18" charset="0"/>
              </a:rPr>
              <a:t>Voluntary</a:t>
            </a: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dirty="0" err="1">
                <a:effectLst/>
                <a:latin typeface="Times New Roman" panose="02020603050405020304" pitchFamily="18" charset="0"/>
                <a:ea typeface="Times New Roman" panose="02020603050405020304" pitchFamily="18" charset="0"/>
                <a:cs typeface="Times New Roman" panose="02020603050405020304" pitchFamily="18" charset="0"/>
              </a:rPr>
              <a:t>Local</a:t>
            </a: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dirty="0" err="1">
                <a:effectLst/>
                <a:latin typeface="Times New Roman" panose="02020603050405020304" pitchFamily="18" charset="0"/>
                <a:ea typeface="Times New Roman" panose="02020603050405020304" pitchFamily="18" charset="0"/>
                <a:cs typeface="Times New Roman" panose="02020603050405020304" pitchFamily="18" charset="0"/>
              </a:rPr>
              <a:t>Review</a:t>
            </a: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 raporlaması için kullandığı metodoloji. </a:t>
            </a:r>
            <a:r>
              <a:rPr lang="tr-TR" sz="12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Link</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800"/>
              </a:spcAft>
              <a:buFont typeface="+mj-lt"/>
              <a:buAutoNum type="arabicPeriod"/>
              <a:tabLst>
                <a:tab pos="457200" algn="l"/>
              </a:tabLs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GRI (Global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Reporting</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Initiative</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for</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Local</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Authorities</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 Kamu sektöründe sürdürülebilirlik raporlaması standartları. </a:t>
            </a:r>
            <a:r>
              <a:rPr lang="tr-TR" sz="12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Link</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800"/>
              </a:spcAft>
              <a:buFont typeface="+mj-lt"/>
              <a:buAutoNum type="arabicPeriod"/>
              <a:tabLst>
                <a:tab pos="457200" algn="l"/>
              </a:tabLs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EBRD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Green</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City Action Plan (GCAP)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Methodology</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 Yatırım odaklı raporlama için en kapsamlı teknik çerçeve. </a:t>
            </a:r>
            <a:r>
              <a:rPr lang="tr-TR" sz="12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Link</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800"/>
              </a:spcAft>
              <a:buFont typeface="+mj-lt"/>
              <a:buAutoNum type="arabicPeriod"/>
              <a:tabLst>
                <a:tab pos="457200" algn="l"/>
              </a:tabLs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ICLEI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Local</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Governments</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for</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b="1" dirty="0" err="1">
                <a:effectLst/>
                <a:latin typeface="Times New Roman" panose="02020603050405020304" pitchFamily="18" charset="0"/>
                <a:ea typeface="Times New Roman" panose="02020603050405020304" pitchFamily="18" charset="0"/>
                <a:cs typeface="Times New Roman" panose="02020603050405020304" pitchFamily="18" charset="0"/>
              </a:rPr>
              <a:t>Sustainability</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 Yerel yönetimler için kapasite geliştirme modülleri ve veri raporlama araçları (</a:t>
            </a:r>
            <a:r>
              <a:rPr lang="tr-TR" sz="1200" dirty="0" err="1">
                <a:effectLst/>
                <a:latin typeface="Times New Roman" panose="02020603050405020304" pitchFamily="18" charset="0"/>
                <a:ea typeface="Times New Roman" panose="02020603050405020304" pitchFamily="18" charset="0"/>
                <a:cs typeface="Times New Roman" panose="02020603050405020304" pitchFamily="18" charset="0"/>
              </a:rPr>
              <a:t>ClearPath</a:t>
            </a: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 vb.). </a:t>
            </a:r>
            <a:r>
              <a:rPr lang="tr-TR" sz="12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Link</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Metin kutusu 2">
            <a:extLst>
              <a:ext uri="{FF2B5EF4-FFF2-40B4-BE49-F238E27FC236}">
                <a16:creationId xmlns:a16="http://schemas.microsoft.com/office/drawing/2014/main" id="{B0B6D03F-5758-4187-9FA8-A40391B0104C}"/>
              </a:ext>
            </a:extLst>
          </p:cNvPr>
          <p:cNvSpPr txBox="1"/>
          <p:nvPr/>
        </p:nvSpPr>
        <p:spPr>
          <a:xfrm>
            <a:off x="713740" y="839644"/>
            <a:ext cx="2019300" cy="369332"/>
          </a:xfrm>
          <a:prstGeom prst="rect">
            <a:avLst/>
          </a:prstGeom>
          <a:noFill/>
        </p:spPr>
        <p:txBody>
          <a:bodyPr wrap="square" rtlCol="0">
            <a:spAutoFit/>
          </a:bodyPr>
          <a:lstStyle/>
          <a:p>
            <a:r>
              <a:rPr lang="tr-TR" dirty="0">
                <a:solidFill>
                  <a:srgbClr val="027771"/>
                </a:solidFill>
              </a:rPr>
              <a:t>Kaynak</a:t>
            </a:r>
          </a:p>
        </p:txBody>
      </p:sp>
      <p:sp>
        <p:nvSpPr>
          <p:cNvPr id="7" name="Metin kutusu 6">
            <a:extLst>
              <a:ext uri="{FF2B5EF4-FFF2-40B4-BE49-F238E27FC236}">
                <a16:creationId xmlns:a16="http://schemas.microsoft.com/office/drawing/2014/main" id="{6072C562-5F4F-47C2-A0E2-8049939B91B8}"/>
              </a:ext>
            </a:extLst>
          </p:cNvPr>
          <p:cNvSpPr txBox="1"/>
          <p:nvPr/>
        </p:nvSpPr>
        <p:spPr>
          <a:xfrm>
            <a:off x="9824720" y="5649024"/>
            <a:ext cx="1899920" cy="523220"/>
          </a:xfrm>
          <a:prstGeom prst="rect">
            <a:avLst/>
          </a:prstGeom>
          <a:noFill/>
        </p:spPr>
        <p:txBody>
          <a:bodyPr wrap="square" rtlCol="0">
            <a:spAutoFit/>
          </a:bodyPr>
          <a:lstStyle/>
          <a:p>
            <a:r>
              <a:rPr lang="tr-TR" sz="2800" i="1" dirty="0">
                <a:solidFill>
                  <a:srgbClr val="027771"/>
                </a:solidFill>
              </a:rPr>
              <a:t>Teşekkürler</a:t>
            </a:r>
          </a:p>
        </p:txBody>
      </p:sp>
    </p:spTree>
    <p:extLst>
      <p:ext uri="{BB962C8B-B14F-4D97-AF65-F5344CB8AC3E}">
        <p14:creationId xmlns:p14="http://schemas.microsoft.com/office/powerpoint/2010/main" val="3915293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7EC9FE0B-D85A-4583-BB01-C022CDA70DAC}"/>
              </a:ext>
            </a:extLst>
          </p:cNvPr>
          <p:cNvSpPr/>
          <p:nvPr/>
        </p:nvSpPr>
        <p:spPr>
          <a:xfrm>
            <a:off x="0" y="0"/>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4;p13">
            <a:extLst>
              <a:ext uri="{FF2B5EF4-FFF2-40B4-BE49-F238E27FC236}">
                <a16:creationId xmlns:a16="http://schemas.microsoft.com/office/drawing/2014/main" id="{38BBF0B4-487D-423B-B94F-0BA493827DEA}"/>
              </a:ext>
            </a:extLst>
          </p:cNvPr>
          <p:cNvSpPr/>
          <p:nvPr/>
        </p:nvSpPr>
        <p:spPr>
          <a:xfrm>
            <a:off x="0" y="6481482"/>
            <a:ext cx="12192000" cy="376518"/>
          </a:xfrm>
          <a:prstGeom prst="rect">
            <a:avLst/>
          </a:prstGeom>
          <a:solidFill>
            <a:srgbClr val="02777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 name="Picture 2" descr="/var/folders/hw/7tw40t9m8xjcfd0059bcg8880000gn/T/com.microsoft.Powerpoint/WebArchiveCopyPasteTempFiles/1444743379-kuresel.png">
            <a:extLst>
              <a:ext uri="{FF2B5EF4-FFF2-40B4-BE49-F238E27FC236}">
                <a16:creationId xmlns:a16="http://schemas.microsoft.com/office/drawing/2014/main" id="{7BD8C91F-9D1A-4AE5-8CAC-88F72E921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605" y="783372"/>
            <a:ext cx="10416790" cy="529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1289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FFEF3371-3A36-46E0-80B7-8051EEE55DD1}"/>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a:extLst>
              <a:ext uri="{FF2B5EF4-FFF2-40B4-BE49-F238E27FC236}">
                <a16:creationId xmlns:a16="http://schemas.microsoft.com/office/drawing/2014/main" id="{05C15792-100D-401A-A083-C1E0D879C6BA}"/>
              </a:ext>
            </a:extLst>
          </p:cNvPr>
          <p:cNvPicPr>
            <a:picLocks noChangeAspect="1"/>
          </p:cNvPicPr>
          <p:nvPr/>
        </p:nvPicPr>
        <p:blipFill>
          <a:blip r:embed="rId3">
            <a:lum bright="70000" contrast="-70000"/>
            <a:alphaModFix amt="35000"/>
            <a:extLst>
              <a:ext uri="{28A0092B-C50C-407E-A947-70E740481C1C}">
                <a14:useLocalDpi xmlns:a14="http://schemas.microsoft.com/office/drawing/2010/main" val="0"/>
              </a:ext>
            </a:extLst>
          </a:blip>
          <a:stretch>
            <a:fillRect/>
          </a:stretch>
        </p:blipFill>
        <p:spPr>
          <a:xfrm>
            <a:off x="2215243" y="1304352"/>
            <a:ext cx="7761513" cy="4249295"/>
          </a:xfrm>
          <a:prstGeom prst="rect">
            <a:avLst/>
          </a:prstGeom>
        </p:spPr>
      </p:pic>
      <p:pic>
        <p:nvPicPr>
          <p:cNvPr id="8" name="Resim 7">
            <a:extLst>
              <a:ext uri="{FF2B5EF4-FFF2-40B4-BE49-F238E27FC236}">
                <a16:creationId xmlns:a16="http://schemas.microsoft.com/office/drawing/2014/main" id="{EA705F2C-B48B-44BF-B1AC-C03077EAAD7A}"/>
              </a:ext>
            </a:extLst>
          </p:cNvPr>
          <p:cNvPicPr>
            <a:picLocks noChangeAspect="1"/>
          </p:cNvPicPr>
          <p:nvPr/>
        </p:nvPicPr>
        <p:blipFill>
          <a:blip r:embed="rId4">
            <a:duotone>
              <a:schemeClr val="accent1">
                <a:shade val="45000"/>
                <a:satMod val="135000"/>
              </a:schemeClr>
              <a:prstClr val="white"/>
            </a:duotone>
          </a:blip>
          <a:stretch>
            <a:fillRect/>
          </a:stretch>
        </p:blipFill>
        <p:spPr>
          <a:xfrm>
            <a:off x="2906117" y="843521"/>
            <a:ext cx="6800591" cy="2585478"/>
          </a:xfrm>
          <a:prstGeom prst="rect">
            <a:avLst/>
          </a:prstGeom>
        </p:spPr>
      </p:pic>
      <p:pic>
        <p:nvPicPr>
          <p:cNvPr id="10" name="Resim 9">
            <a:extLst>
              <a:ext uri="{FF2B5EF4-FFF2-40B4-BE49-F238E27FC236}">
                <a16:creationId xmlns:a16="http://schemas.microsoft.com/office/drawing/2014/main" id="{133DEB42-BF61-4B7A-8D8C-0268814433DE}"/>
              </a:ext>
            </a:extLst>
          </p:cNvPr>
          <p:cNvPicPr>
            <a:picLocks noChangeAspect="1"/>
          </p:cNvPicPr>
          <p:nvPr/>
        </p:nvPicPr>
        <p:blipFill>
          <a:blip r:embed="rId5"/>
          <a:stretch>
            <a:fillRect/>
          </a:stretch>
        </p:blipFill>
        <p:spPr>
          <a:xfrm>
            <a:off x="1235946" y="3428999"/>
            <a:ext cx="10651313" cy="2552794"/>
          </a:xfrm>
          <a:prstGeom prst="rect">
            <a:avLst/>
          </a:prstGeom>
        </p:spPr>
      </p:pic>
      <p:sp>
        <p:nvSpPr>
          <p:cNvPr id="11" name="Metin kutusu 10">
            <a:extLst>
              <a:ext uri="{FF2B5EF4-FFF2-40B4-BE49-F238E27FC236}">
                <a16:creationId xmlns:a16="http://schemas.microsoft.com/office/drawing/2014/main" id="{9526C8DD-3562-4E3A-BC6B-FCB3C3423516}"/>
              </a:ext>
            </a:extLst>
          </p:cNvPr>
          <p:cNvSpPr txBox="1"/>
          <p:nvPr/>
        </p:nvSpPr>
        <p:spPr>
          <a:xfrm>
            <a:off x="1306736" y="291431"/>
            <a:ext cx="8830558" cy="584775"/>
          </a:xfrm>
          <a:prstGeom prst="rect">
            <a:avLst/>
          </a:prstGeom>
          <a:noFill/>
        </p:spPr>
        <p:txBody>
          <a:bodyPr wrap="square">
            <a:spAutoFit/>
          </a:bodyPr>
          <a:lstStyle/>
          <a:p>
            <a:r>
              <a:rPr lang="tr-TR" sz="3200" b="1" dirty="0">
                <a:solidFill>
                  <a:srgbClr val="027771"/>
                </a:solidFill>
                <a:latin typeface="Arial" panose="020B0604020202020204" pitchFamily="34" charset="0"/>
                <a:cs typeface="Arial" panose="020B0604020202020204" pitchFamily="34" charset="0"/>
              </a:rPr>
              <a:t>AB Yeşil Mutabakatı Yol Haritası</a:t>
            </a:r>
          </a:p>
        </p:txBody>
      </p:sp>
    </p:spTree>
    <p:extLst>
      <p:ext uri="{BB962C8B-B14F-4D97-AF65-F5344CB8AC3E}">
        <p14:creationId xmlns:p14="http://schemas.microsoft.com/office/powerpoint/2010/main" val="1628399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3ACEF24-4B4F-4D53-AC78-B9E8DF4A9DF4}"/>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a:extLst>
              <a:ext uri="{FF2B5EF4-FFF2-40B4-BE49-F238E27FC236}">
                <a16:creationId xmlns:a16="http://schemas.microsoft.com/office/drawing/2014/main" id="{8F5AA6C6-CB40-4C5C-AA9D-83624522FE54}"/>
              </a:ext>
            </a:extLst>
          </p:cNvPr>
          <p:cNvPicPr>
            <a:picLocks noChangeAspect="1"/>
          </p:cNvPicPr>
          <p:nvPr/>
        </p:nvPicPr>
        <p:blipFill>
          <a:blip r:embed="rId3">
            <a:lum bright="70000" contrast="-70000"/>
            <a:alphaModFix amt="35000"/>
            <a:extLst>
              <a:ext uri="{28A0092B-C50C-407E-A947-70E740481C1C}">
                <a14:useLocalDpi xmlns:a14="http://schemas.microsoft.com/office/drawing/2010/main" val="0"/>
              </a:ext>
            </a:extLst>
          </a:blip>
          <a:stretch>
            <a:fillRect/>
          </a:stretch>
        </p:blipFill>
        <p:spPr>
          <a:xfrm>
            <a:off x="2215243" y="1304352"/>
            <a:ext cx="7761513" cy="4249295"/>
          </a:xfrm>
          <a:prstGeom prst="rect">
            <a:avLst/>
          </a:prstGeom>
        </p:spPr>
      </p:pic>
      <p:pic>
        <p:nvPicPr>
          <p:cNvPr id="8" name="Resim 7">
            <a:extLst>
              <a:ext uri="{FF2B5EF4-FFF2-40B4-BE49-F238E27FC236}">
                <a16:creationId xmlns:a16="http://schemas.microsoft.com/office/drawing/2014/main" id="{C1956CDF-3B40-46B6-9CD0-055F7E046040}"/>
              </a:ext>
            </a:extLst>
          </p:cNvPr>
          <p:cNvPicPr>
            <a:picLocks noChangeAspect="1"/>
          </p:cNvPicPr>
          <p:nvPr/>
        </p:nvPicPr>
        <p:blipFill>
          <a:blip r:embed="rId4"/>
          <a:stretch>
            <a:fillRect/>
          </a:stretch>
        </p:blipFill>
        <p:spPr>
          <a:xfrm>
            <a:off x="1760777" y="1953678"/>
            <a:ext cx="8963461" cy="4537355"/>
          </a:xfrm>
          <a:prstGeom prst="rect">
            <a:avLst/>
          </a:prstGeom>
        </p:spPr>
      </p:pic>
      <p:sp>
        <p:nvSpPr>
          <p:cNvPr id="9" name="Metin kutusu 8">
            <a:extLst>
              <a:ext uri="{FF2B5EF4-FFF2-40B4-BE49-F238E27FC236}">
                <a16:creationId xmlns:a16="http://schemas.microsoft.com/office/drawing/2014/main" id="{125AEAD4-3051-469F-BA2B-5D76E7F0BD0E}"/>
              </a:ext>
            </a:extLst>
          </p:cNvPr>
          <p:cNvSpPr txBox="1"/>
          <p:nvPr/>
        </p:nvSpPr>
        <p:spPr>
          <a:xfrm>
            <a:off x="1306736" y="291431"/>
            <a:ext cx="8830558" cy="1077218"/>
          </a:xfrm>
          <a:prstGeom prst="rect">
            <a:avLst/>
          </a:prstGeom>
          <a:noFill/>
        </p:spPr>
        <p:txBody>
          <a:bodyPr wrap="square">
            <a:spAutoFit/>
          </a:bodyPr>
          <a:lstStyle/>
          <a:p>
            <a:r>
              <a:rPr lang="tr-TR" sz="3200" b="1" dirty="0">
                <a:solidFill>
                  <a:srgbClr val="027771"/>
                </a:solidFill>
                <a:latin typeface="Arial" panose="020B0604020202020204" pitchFamily="34" charset="0"/>
                <a:cs typeface="Arial" panose="020B0604020202020204" pitchFamily="34" charset="0"/>
              </a:rPr>
              <a:t>Maddi Olarak En Çok Etkilenecek İlk 3 Ülkeden Biriyiz!</a:t>
            </a:r>
          </a:p>
        </p:txBody>
      </p:sp>
    </p:spTree>
    <p:extLst>
      <p:ext uri="{BB962C8B-B14F-4D97-AF65-F5344CB8AC3E}">
        <p14:creationId xmlns:p14="http://schemas.microsoft.com/office/powerpoint/2010/main" val="3465568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12756FB-529E-4E47-8BE4-057AE51A8925}"/>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a:extLst>
              <a:ext uri="{FF2B5EF4-FFF2-40B4-BE49-F238E27FC236}">
                <a16:creationId xmlns:a16="http://schemas.microsoft.com/office/drawing/2014/main" id="{DE3A8910-E1A4-4D6E-9DE1-189DEC145C20}"/>
              </a:ext>
            </a:extLst>
          </p:cNvPr>
          <p:cNvPicPr>
            <a:picLocks noChangeAspect="1"/>
          </p:cNvPicPr>
          <p:nvPr/>
        </p:nvPicPr>
        <p:blipFill>
          <a:blip r:embed="rId3">
            <a:lum bright="70000" contrast="-70000"/>
            <a:alphaModFix amt="35000"/>
            <a:extLst>
              <a:ext uri="{28A0092B-C50C-407E-A947-70E740481C1C}">
                <a14:useLocalDpi xmlns:a14="http://schemas.microsoft.com/office/drawing/2010/main" val="0"/>
              </a:ext>
            </a:extLst>
          </a:blip>
          <a:stretch>
            <a:fillRect/>
          </a:stretch>
        </p:blipFill>
        <p:spPr>
          <a:xfrm>
            <a:off x="2215243" y="1304352"/>
            <a:ext cx="7761513" cy="4249295"/>
          </a:xfrm>
          <a:prstGeom prst="rect">
            <a:avLst/>
          </a:prstGeom>
        </p:spPr>
      </p:pic>
      <p:pic>
        <p:nvPicPr>
          <p:cNvPr id="8" name="Resim 7">
            <a:extLst>
              <a:ext uri="{FF2B5EF4-FFF2-40B4-BE49-F238E27FC236}">
                <a16:creationId xmlns:a16="http://schemas.microsoft.com/office/drawing/2014/main" id="{CC957C7D-ABDA-45B2-94F1-D0D2183154E2}"/>
              </a:ext>
            </a:extLst>
          </p:cNvPr>
          <p:cNvPicPr>
            <a:picLocks noChangeAspect="1"/>
          </p:cNvPicPr>
          <p:nvPr/>
        </p:nvPicPr>
        <p:blipFill>
          <a:blip r:embed="rId4"/>
          <a:stretch>
            <a:fillRect/>
          </a:stretch>
        </p:blipFill>
        <p:spPr>
          <a:xfrm>
            <a:off x="1131216" y="929825"/>
            <a:ext cx="10936226" cy="5706271"/>
          </a:xfrm>
          <a:prstGeom prst="rect">
            <a:avLst/>
          </a:prstGeom>
        </p:spPr>
      </p:pic>
      <p:sp>
        <p:nvSpPr>
          <p:cNvPr id="9" name="Metin kutusu 8">
            <a:extLst>
              <a:ext uri="{FF2B5EF4-FFF2-40B4-BE49-F238E27FC236}">
                <a16:creationId xmlns:a16="http://schemas.microsoft.com/office/drawing/2014/main" id="{349210A8-E291-47DD-8886-673CF81F97EE}"/>
              </a:ext>
            </a:extLst>
          </p:cNvPr>
          <p:cNvSpPr txBox="1"/>
          <p:nvPr/>
        </p:nvSpPr>
        <p:spPr>
          <a:xfrm>
            <a:off x="1253928" y="233041"/>
            <a:ext cx="9330180" cy="584775"/>
          </a:xfrm>
          <a:prstGeom prst="rect">
            <a:avLst/>
          </a:prstGeom>
          <a:noFill/>
        </p:spPr>
        <p:txBody>
          <a:bodyPr wrap="square">
            <a:spAutoFit/>
          </a:bodyPr>
          <a:lstStyle/>
          <a:p>
            <a:r>
              <a:rPr lang="tr-TR" sz="3200" b="1" dirty="0">
                <a:solidFill>
                  <a:srgbClr val="027771"/>
                </a:solidFill>
                <a:latin typeface="Arial" panose="020B0604020202020204" pitchFamily="34" charset="0"/>
                <a:cs typeface="Arial" panose="020B0604020202020204" pitchFamily="34" charset="0"/>
              </a:rPr>
              <a:t>Karbon Nötr / Net Sıfır Emisyon</a:t>
            </a:r>
          </a:p>
        </p:txBody>
      </p:sp>
    </p:spTree>
    <p:extLst>
      <p:ext uri="{BB962C8B-B14F-4D97-AF65-F5344CB8AC3E}">
        <p14:creationId xmlns:p14="http://schemas.microsoft.com/office/powerpoint/2010/main" val="3856322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Resim 10">
            <a:extLst>
              <a:ext uri="{FF2B5EF4-FFF2-40B4-BE49-F238E27FC236}">
                <a16:creationId xmlns:a16="http://schemas.microsoft.com/office/drawing/2014/main" id="{A3D8B0FA-D9AD-48F3-8BC2-CA04C5DB0833}"/>
              </a:ext>
            </a:extLst>
          </p:cNvPr>
          <p:cNvPicPr>
            <a:picLocks noChangeAspect="1"/>
          </p:cNvPicPr>
          <p:nvPr/>
        </p:nvPicPr>
        <p:blipFill>
          <a:blip r:embed="rId2"/>
          <a:stretch>
            <a:fillRect/>
          </a:stretch>
        </p:blipFill>
        <p:spPr>
          <a:xfrm>
            <a:off x="0" y="0"/>
            <a:ext cx="12205097" cy="6858000"/>
          </a:xfrm>
          <a:prstGeom prst="rect">
            <a:avLst/>
          </a:prstGeom>
        </p:spPr>
      </p:pic>
      <p:sp>
        <p:nvSpPr>
          <p:cNvPr id="9" name="Metin kutusu 8">
            <a:extLst>
              <a:ext uri="{FF2B5EF4-FFF2-40B4-BE49-F238E27FC236}">
                <a16:creationId xmlns:a16="http://schemas.microsoft.com/office/drawing/2014/main" id="{99D3220A-8A5B-49EE-B492-849EA41B0156}"/>
              </a:ext>
            </a:extLst>
          </p:cNvPr>
          <p:cNvSpPr txBox="1"/>
          <p:nvPr/>
        </p:nvSpPr>
        <p:spPr>
          <a:xfrm>
            <a:off x="1577788" y="2605557"/>
            <a:ext cx="6096000" cy="646331"/>
          </a:xfrm>
          <a:prstGeom prst="rect">
            <a:avLst/>
          </a:prstGeom>
          <a:noFill/>
        </p:spPr>
        <p:txBody>
          <a:bodyPr wrap="square">
            <a:spAutoFit/>
          </a:bodyPr>
          <a:lstStyle/>
          <a:p>
            <a:r>
              <a:rPr lang="tr-TR" dirty="0">
                <a:solidFill>
                  <a:schemeClr val="bg1"/>
                </a:solidFill>
              </a:rPr>
              <a:t>Etkili </a:t>
            </a:r>
            <a:r>
              <a:rPr lang="tr-TR" dirty="0" err="1">
                <a:solidFill>
                  <a:schemeClr val="bg1"/>
                </a:solidFill>
              </a:rPr>
              <a:t>önceliklendirme</a:t>
            </a:r>
            <a:r>
              <a:rPr lang="tr-TR" dirty="0">
                <a:solidFill>
                  <a:schemeClr val="bg1"/>
                </a:solidFill>
              </a:rPr>
              <a:t> ve kaynak tahsisi için yol haritasının temel bileşenlerini tanımlamak önemlidir.</a:t>
            </a:r>
          </a:p>
        </p:txBody>
      </p:sp>
      <p:sp>
        <p:nvSpPr>
          <p:cNvPr id="10" name="Metin kutusu 9">
            <a:extLst>
              <a:ext uri="{FF2B5EF4-FFF2-40B4-BE49-F238E27FC236}">
                <a16:creationId xmlns:a16="http://schemas.microsoft.com/office/drawing/2014/main" id="{87F79CBF-1A40-46A8-BA52-06FFE4F89054}"/>
              </a:ext>
            </a:extLst>
          </p:cNvPr>
          <p:cNvSpPr txBox="1"/>
          <p:nvPr/>
        </p:nvSpPr>
        <p:spPr>
          <a:xfrm>
            <a:off x="1667435" y="3379713"/>
            <a:ext cx="1792941" cy="923330"/>
          </a:xfrm>
          <a:prstGeom prst="rect">
            <a:avLst/>
          </a:prstGeom>
          <a:noFill/>
        </p:spPr>
        <p:txBody>
          <a:bodyPr wrap="square" rtlCol="0">
            <a:spAutoFit/>
          </a:bodyPr>
          <a:lstStyle/>
          <a:p>
            <a:pPr marL="342900" indent="-342900">
              <a:buFont typeface="+mj-lt"/>
              <a:buAutoNum type="arabicPeriod"/>
            </a:pPr>
            <a:r>
              <a:rPr lang="tr-TR" dirty="0">
                <a:solidFill>
                  <a:schemeClr val="bg1"/>
                </a:solidFill>
              </a:rPr>
              <a:t>BİLEŞENLER</a:t>
            </a:r>
          </a:p>
          <a:p>
            <a:pPr marL="342900" indent="-342900">
              <a:buFont typeface="+mj-lt"/>
              <a:buAutoNum type="arabicPeriod"/>
            </a:pPr>
            <a:r>
              <a:rPr lang="tr-TR" dirty="0">
                <a:solidFill>
                  <a:schemeClr val="bg1"/>
                </a:solidFill>
              </a:rPr>
              <a:t>KRİTERLER</a:t>
            </a:r>
          </a:p>
          <a:p>
            <a:pPr marL="342900" indent="-342900">
              <a:buFont typeface="+mj-lt"/>
              <a:buAutoNum type="arabicPeriod"/>
            </a:pPr>
            <a:r>
              <a:rPr lang="tr-TR" dirty="0">
                <a:solidFill>
                  <a:schemeClr val="bg1"/>
                </a:solidFill>
              </a:rPr>
              <a:t>STRATEJİLER</a:t>
            </a:r>
          </a:p>
        </p:txBody>
      </p:sp>
      <p:sp>
        <p:nvSpPr>
          <p:cNvPr id="12" name="Ok: Şeritli Sağ 11">
            <a:extLst>
              <a:ext uri="{FF2B5EF4-FFF2-40B4-BE49-F238E27FC236}">
                <a16:creationId xmlns:a16="http://schemas.microsoft.com/office/drawing/2014/main" id="{B07F9463-956A-414D-B50D-11F2745B8E37}"/>
              </a:ext>
            </a:extLst>
          </p:cNvPr>
          <p:cNvSpPr/>
          <p:nvPr/>
        </p:nvSpPr>
        <p:spPr>
          <a:xfrm>
            <a:off x="3420904" y="431466"/>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4" name="Ok: Şeritli Sağ 13">
            <a:extLst>
              <a:ext uri="{FF2B5EF4-FFF2-40B4-BE49-F238E27FC236}">
                <a16:creationId xmlns:a16="http://schemas.microsoft.com/office/drawing/2014/main" id="{4C091C61-D580-43E9-B212-F703F5483868}"/>
              </a:ext>
            </a:extLst>
          </p:cNvPr>
          <p:cNvSpPr/>
          <p:nvPr/>
        </p:nvSpPr>
        <p:spPr>
          <a:xfrm>
            <a:off x="3089210" y="431466"/>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5" name="Ok: Şeritli Sağ 14">
            <a:extLst>
              <a:ext uri="{FF2B5EF4-FFF2-40B4-BE49-F238E27FC236}">
                <a16:creationId xmlns:a16="http://schemas.microsoft.com/office/drawing/2014/main" id="{C82EB9C0-C66D-4C93-BA9C-10CF33979D8B}"/>
              </a:ext>
            </a:extLst>
          </p:cNvPr>
          <p:cNvSpPr/>
          <p:nvPr/>
        </p:nvSpPr>
        <p:spPr>
          <a:xfrm>
            <a:off x="2748551" y="431466"/>
            <a:ext cx="2528048" cy="1527760"/>
          </a:xfrm>
          <a:prstGeom prst="stripedRightArrow">
            <a:avLst/>
          </a:prstGeom>
          <a:solidFill>
            <a:srgbClr val="027771">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5" name="Metin kutusu 4">
            <a:extLst>
              <a:ext uri="{FF2B5EF4-FFF2-40B4-BE49-F238E27FC236}">
                <a16:creationId xmlns:a16="http://schemas.microsoft.com/office/drawing/2014/main" id="{51B03DEA-5846-40B4-9BEF-B347613C5B45}"/>
              </a:ext>
            </a:extLst>
          </p:cNvPr>
          <p:cNvSpPr txBox="1"/>
          <p:nvPr/>
        </p:nvSpPr>
        <p:spPr>
          <a:xfrm>
            <a:off x="1577788" y="641265"/>
            <a:ext cx="3137647" cy="1077218"/>
          </a:xfrm>
          <a:prstGeom prst="rect">
            <a:avLst/>
          </a:prstGeom>
          <a:noFill/>
        </p:spPr>
        <p:txBody>
          <a:bodyPr wrap="square">
            <a:spAutoFit/>
          </a:bodyPr>
          <a:lstStyle/>
          <a:p>
            <a:r>
              <a:rPr lang="tr-TR" sz="3200" b="1" dirty="0">
                <a:solidFill>
                  <a:schemeClr val="bg1"/>
                </a:solidFill>
              </a:rPr>
              <a:t>YOL HARİTASINI TANIMLAMAK</a:t>
            </a:r>
          </a:p>
        </p:txBody>
      </p:sp>
      <p:sp>
        <p:nvSpPr>
          <p:cNvPr id="16" name="Metin kutusu 15">
            <a:extLst>
              <a:ext uri="{FF2B5EF4-FFF2-40B4-BE49-F238E27FC236}">
                <a16:creationId xmlns:a16="http://schemas.microsoft.com/office/drawing/2014/main" id="{390EBE0A-6839-4AE1-B32A-0AFF4779F0B4}"/>
              </a:ext>
            </a:extLst>
          </p:cNvPr>
          <p:cNvSpPr txBox="1"/>
          <p:nvPr/>
        </p:nvSpPr>
        <p:spPr>
          <a:xfrm>
            <a:off x="5961529" y="656737"/>
            <a:ext cx="3137647" cy="1077218"/>
          </a:xfrm>
          <a:prstGeom prst="rect">
            <a:avLst/>
          </a:prstGeom>
          <a:noFill/>
        </p:spPr>
        <p:txBody>
          <a:bodyPr wrap="square">
            <a:spAutoFit/>
          </a:bodyPr>
          <a:lstStyle/>
          <a:p>
            <a:r>
              <a:rPr lang="tr-TR" sz="3200" b="1" dirty="0">
                <a:solidFill>
                  <a:schemeClr val="bg1"/>
                </a:solidFill>
              </a:rPr>
              <a:t>YOLCULUĞU PLANLAMAK</a:t>
            </a:r>
          </a:p>
        </p:txBody>
      </p:sp>
      <p:sp>
        <p:nvSpPr>
          <p:cNvPr id="13" name="Dikdörtgen 12">
            <a:extLst>
              <a:ext uri="{FF2B5EF4-FFF2-40B4-BE49-F238E27FC236}">
                <a16:creationId xmlns:a16="http://schemas.microsoft.com/office/drawing/2014/main" id="{8E1648C4-C170-4015-944A-043CFBA8123F}"/>
              </a:ext>
            </a:extLst>
          </p:cNvPr>
          <p:cNvSpPr/>
          <p:nvPr/>
        </p:nvSpPr>
        <p:spPr>
          <a:xfrm>
            <a:off x="-6548" y="0"/>
            <a:ext cx="983708"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a:extLst>
              <a:ext uri="{FF2B5EF4-FFF2-40B4-BE49-F238E27FC236}">
                <a16:creationId xmlns:a16="http://schemas.microsoft.com/office/drawing/2014/main" id="{8B243AE6-2132-461D-A567-AA4C51EDED69}"/>
              </a:ext>
            </a:extLst>
          </p:cNvPr>
          <p:cNvSpPr txBox="1"/>
          <p:nvPr/>
        </p:nvSpPr>
        <p:spPr>
          <a:xfrm>
            <a:off x="1424768" y="5878097"/>
            <a:ext cx="10332720" cy="646331"/>
          </a:xfrm>
          <a:prstGeom prst="rect">
            <a:avLst/>
          </a:prstGeom>
          <a:noFill/>
        </p:spPr>
        <p:txBody>
          <a:bodyPr wrap="square" rtlCol="0">
            <a:spAutoFit/>
          </a:bodyPr>
          <a:lstStyle/>
          <a:p>
            <a:r>
              <a:rPr lang="tr-TR" dirty="0">
                <a:solidFill>
                  <a:schemeClr val="bg1"/>
                </a:solidFill>
              </a:rPr>
              <a:t>Kurumları </a:t>
            </a:r>
            <a:r>
              <a:rPr lang="tr-TR" dirty="0" err="1">
                <a:solidFill>
                  <a:schemeClr val="bg1"/>
                </a:solidFill>
              </a:rPr>
              <a:t>organizasyonel</a:t>
            </a:r>
            <a:r>
              <a:rPr lang="tr-TR" dirty="0">
                <a:solidFill>
                  <a:schemeClr val="bg1"/>
                </a:solidFill>
              </a:rPr>
              <a:t> ve </a:t>
            </a:r>
            <a:r>
              <a:rPr lang="tr-TR" dirty="0" err="1">
                <a:solidFill>
                  <a:schemeClr val="bg1"/>
                </a:solidFill>
              </a:rPr>
              <a:t>operasyonel</a:t>
            </a:r>
            <a:r>
              <a:rPr lang="tr-TR" dirty="0">
                <a:solidFill>
                  <a:schemeClr val="bg1"/>
                </a:solidFill>
              </a:rPr>
              <a:t> planlama gerekliliği hizmetin daha kaliteli ve verimlilik odaklı verilebilmesi için önem ve öncelik oluşturur.</a:t>
            </a:r>
          </a:p>
        </p:txBody>
      </p:sp>
    </p:spTree>
    <p:extLst>
      <p:ext uri="{BB962C8B-B14F-4D97-AF65-F5344CB8AC3E}">
        <p14:creationId xmlns:p14="http://schemas.microsoft.com/office/powerpoint/2010/main" val="363378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B4A534E2-3B27-4292-A5E9-5976294735DB}"/>
              </a:ext>
            </a:extLst>
          </p:cNvPr>
          <p:cNvSpPr/>
          <p:nvPr/>
        </p:nvSpPr>
        <p:spPr>
          <a:xfrm>
            <a:off x="0" y="0"/>
            <a:ext cx="1131216" cy="6858000"/>
          </a:xfrm>
          <a:prstGeom prst="rect">
            <a:avLst/>
          </a:prstGeom>
          <a:solidFill>
            <a:srgbClr val="02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49433215-DD33-4C4B-B614-E601434EBC17}"/>
              </a:ext>
            </a:extLst>
          </p:cNvPr>
          <p:cNvSpPr txBox="1"/>
          <p:nvPr/>
        </p:nvSpPr>
        <p:spPr>
          <a:xfrm>
            <a:off x="1480501" y="418687"/>
            <a:ext cx="9890884" cy="1077218"/>
          </a:xfrm>
          <a:prstGeom prst="rect">
            <a:avLst/>
          </a:prstGeom>
          <a:noFill/>
        </p:spPr>
        <p:txBody>
          <a:bodyPr wrap="square">
            <a:spAutoFit/>
          </a:bodyPr>
          <a:lstStyle/>
          <a:p>
            <a:r>
              <a:rPr lang="tr-TR" sz="3200" b="1" dirty="0">
                <a:solidFill>
                  <a:srgbClr val="027771"/>
                </a:solidFill>
                <a:latin typeface="Arial" panose="020B0604020202020204" pitchFamily="34" charset="0"/>
                <a:cs typeface="Arial" panose="020B0604020202020204" pitchFamily="34" charset="0"/>
              </a:rPr>
              <a:t>Rapor Ana Amaç Değil, Kurumu Doğru Yönlendirmek ve İvmelendirmek İçin Araçtır!!!</a:t>
            </a:r>
          </a:p>
        </p:txBody>
      </p:sp>
      <p:sp>
        <p:nvSpPr>
          <p:cNvPr id="3" name="Metin kutusu 2">
            <a:extLst>
              <a:ext uri="{FF2B5EF4-FFF2-40B4-BE49-F238E27FC236}">
                <a16:creationId xmlns:a16="http://schemas.microsoft.com/office/drawing/2014/main" id="{C6E0D6CD-602F-41E7-81E3-EF681BB131BB}"/>
              </a:ext>
            </a:extLst>
          </p:cNvPr>
          <p:cNvSpPr txBox="1"/>
          <p:nvPr/>
        </p:nvSpPr>
        <p:spPr>
          <a:xfrm>
            <a:off x="4712676" y="1770185"/>
            <a:ext cx="2965939"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dirty="0">
                <a:solidFill>
                  <a:srgbClr val="027771"/>
                </a:solidFill>
              </a:rPr>
              <a:t>Uygulamada Yapılan Hatalar </a:t>
            </a:r>
          </a:p>
        </p:txBody>
      </p:sp>
      <p:sp>
        <p:nvSpPr>
          <p:cNvPr id="11" name="Metin kutusu 10">
            <a:extLst>
              <a:ext uri="{FF2B5EF4-FFF2-40B4-BE49-F238E27FC236}">
                <a16:creationId xmlns:a16="http://schemas.microsoft.com/office/drawing/2014/main" id="{FC3885E8-7B49-433B-9845-EFA50C30DE9A}"/>
              </a:ext>
            </a:extLst>
          </p:cNvPr>
          <p:cNvSpPr txBox="1"/>
          <p:nvPr/>
        </p:nvSpPr>
        <p:spPr>
          <a:xfrm>
            <a:off x="5053273" y="2381570"/>
            <a:ext cx="6096000" cy="4250523"/>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tr-TR" sz="1600" b="1" dirty="0">
                <a:solidFill>
                  <a:srgbClr val="027771"/>
                </a:solidFill>
              </a:rPr>
              <a:t>Ana eylemler (</a:t>
            </a:r>
            <a:r>
              <a:rPr lang="tr-TR" sz="1600" b="1" dirty="0" err="1">
                <a:solidFill>
                  <a:srgbClr val="027771"/>
                </a:solidFill>
              </a:rPr>
              <a:t>Key</a:t>
            </a:r>
            <a:r>
              <a:rPr lang="tr-TR" sz="1600" b="1" dirty="0">
                <a:solidFill>
                  <a:srgbClr val="027771"/>
                </a:solidFill>
              </a:rPr>
              <a:t> </a:t>
            </a:r>
            <a:r>
              <a:rPr lang="tr-TR" sz="1600" b="1" dirty="0" err="1">
                <a:solidFill>
                  <a:srgbClr val="027771"/>
                </a:solidFill>
              </a:rPr>
              <a:t>actions</a:t>
            </a:r>
            <a:r>
              <a:rPr lang="tr-TR" sz="1600" b="1" dirty="0">
                <a:solidFill>
                  <a:srgbClr val="027771"/>
                </a:solidFill>
              </a:rPr>
              <a:t>):</a:t>
            </a:r>
            <a:r>
              <a:rPr lang="tr-TR" sz="1600" dirty="0">
                <a:solidFill>
                  <a:srgbClr val="027771"/>
                </a:solidFill>
              </a:rPr>
              <a:t>Çoğunlukla belediye altyapılarına odaklanır.</a:t>
            </a:r>
          </a:p>
          <a:p>
            <a:pPr marL="285750" indent="-285750" algn="just">
              <a:lnSpc>
                <a:spcPct val="150000"/>
              </a:lnSpc>
              <a:buFont typeface="Arial" panose="020B0604020202020204" pitchFamily="34" charset="0"/>
              <a:buChar char="•"/>
            </a:pPr>
            <a:r>
              <a:rPr lang="tr-TR" sz="1600" b="1" dirty="0">
                <a:solidFill>
                  <a:srgbClr val="027771"/>
                </a:solidFill>
              </a:rPr>
              <a:t>Şehir planın sahiplenilmemesi (</a:t>
            </a:r>
            <a:r>
              <a:rPr lang="tr-TR" sz="1600" b="1" dirty="0" err="1">
                <a:solidFill>
                  <a:srgbClr val="027771"/>
                </a:solidFill>
              </a:rPr>
              <a:t>The</a:t>
            </a:r>
            <a:r>
              <a:rPr lang="tr-TR" sz="1600" b="1" dirty="0">
                <a:solidFill>
                  <a:srgbClr val="027771"/>
                </a:solidFill>
              </a:rPr>
              <a:t> </a:t>
            </a:r>
            <a:r>
              <a:rPr lang="tr-TR" sz="1600" b="1" dirty="0" err="1">
                <a:solidFill>
                  <a:srgbClr val="027771"/>
                </a:solidFill>
              </a:rPr>
              <a:t>city</a:t>
            </a:r>
            <a:r>
              <a:rPr lang="tr-TR" sz="1600" b="1" dirty="0">
                <a:solidFill>
                  <a:srgbClr val="027771"/>
                </a:solidFill>
              </a:rPr>
              <a:t> </a:t>
            </a:r>
            <a:r>
              <a:rPr lang="tr-TR" sz="1600" b="1" dirty="0" err="1">
                <a:solidFill>
                  <a:srgbClr val="027771"/>
                </a:solidFill>
              </a:rPr>
              <a:t>doesn’t</a:t>
            </a:r>
            <a:r>
              <a:rPr lang="tr-TR" sz="1600" b="1" dirty="0">
                <a:solidFill>
                  <a:srgbClr val="027771"/>
                </a:solidFill>
              </a:rPr>
              <a:t> </a:t>
            </a:r>
            <a:r>
              <a:rPr lang="tr-TR" sz="1600" b="1" dirty="0" err="1">
                <a:solidFill>
                  <a:srgbClr val="027771"/>
                </a:solidFill>
              </a:rPr>
              <a:t>take</a:t>
            </a:r>
            <a:r>
              <a:rPr lang="tr-TR" sz="1600" b="1" dirty="0">
                <a:solidFill>
                  <a:srgbClr val="027771"/>
                </a:solidFill>
              </a:rPr>
              <a:t> </a:t>
            </a:r>
            <a:r>
              <a:rPr lang="tr-TR" sz="1600" b="1" dirty="0" err="1">
                <a:solidFill>
                  <a:srgbClr val="027771"/>
                </a:solidFill>
              </a:rPr>
              <a:t>ownership</a:t>
            </a:r>
            <a:r>
              <a:rPr lang="tr-TR" sz="1600" b="1" dirty="0">
                <a:solidFill>
                  <a:srgbClr val="027771"/>
                </a:solidFill>
              </a:rPr>
              <a:t> of </a:t>
            </a:r>
            <a:r>
              <a:rPr lang="tr-TR" sz="1600" b="1" dirty="0" err="1">
                <a:solidFill>
                  <a:srgbClr val="027771"/>
                </a:solidFill>
              </a:rPr>
              <a:t>the</a:t>
            </a:r>
            <a:r>
              <a:rPr lang="tr-TR" sz="1600" b="1" dirty="0">
                <a:solidFill>
                  <a:srgbClr val="027771"/>
                </a:solidFill>
              </a:rPr>
              <a:t> plan):</a:t>
            </a:r>
            <a:r>
              <a:rPr lang="tr-TR" sz="1600" dirty="0">
                <a:solidFill>
                  <a:srgbClr val="027771"/>
                </a:solidFill>
              </a:rPr>
              <a:t>Şehir planın sorumluluğunu üstlenmez. </a:t>
            </a:r>
          </a:p>
          <a:p>
            <a:pPr marL="285750" indent="-285750" algn="just">
              <a:lnSpc>
                <a:spcPct val="150000"/>
              </a:lnSpc>
              <a:buFont typeface="Arial" panose="020B0604020202020204" pitchFamily="34" charset="0"/>
              <a:buChar char="•"/>
            </a:pPr>
            <a:r>
              <a:rPr lang="tr-TR" sz="1600" b="1" dirty="0">
                <a:solidFill>
                  <a:srgbClr val="027771"/>
                </a:solidFill>
              </a:rPr>
              <a:t>Etkin izleme eksikliği (</a:t>
            </a:r>
            <a:r>
              <a:rPr lang="tr-TR" sz="1600" b="1" dirty="0" err="1">
                <a:solidFill>
                  <a:srgbClr val="027771"/>
                </a:solidFill>
              </a:rPr>
              <a:t>Lack</a:t>
            </a:r>
            <a:r>
              <a:rPr lang="tr-TR" sz="1600" b="1" dirty="0">
                <a:solidFill>
                  <a:srgbClr val="027771"/>
                </a:solidFill>
              </a:rPr>
              <a:t> of </a:t>
            </a:r>
            <a:r>
              <a:rPr lang="tr-TR" sz="1600" b="1" dirty="0" err="1">
                <a:solidFill>
                  <a:srgbClr val="027771"/>
                </a:solidFill>
              </a:rPr>
              <a:t>efficient</a:t>
            </a:r>
            <a:r>
              <a:rPr lang="tr-TR" sz="1600" b="1" dirty="0">
                <a:solidFill>
                  <a:srgbClr val="027771"/>
                </a:solidFill>
              </a:rPr>
              <a:t> </a:t>
            </a:r>
            <a:r>
              <a:rPr lang="tr-TR" sz="1600" b="1" dirty="0" err="1">
                <a:solidFill>
                  <a:srgbClr val="027771"/>
                </a:solidFill>
              </a:rPr>
              <a:t>monitoring</a:t>
            </a:r>
            <a:r>
              <a:rPr lang="tr-TR" sz="1600" b="1" dirty="0">
                <a:solidFill>
                  <a:srgbClr val="027771"/>
                </a:solidFill>
              </a:rPr>
              <a:t>):</a:t>
            </a:r>
            <a:r>
              <a:rPr lang="tr-TR" sz="1600" dirty="0">
                <a:solidFill>
                  <a:srgbClr val="027771"/>
                </a:solidFill>
              </a:rPr>
              <a:t>Planın yeterince ince ayarının yapılmaması ve izlenmesi. </a:t>
            </a:r>
          </a:p>
          <a:p>
            <a:pPr marL="285750" indent="-285750" algn="just">
              <a:lnSpc>
                <a:spcPct val="150000"/>
              </a:lnSpc>
              <a:buFont typeface="Arial" panose="020B0604020202020204" pitchFamily="34" charset="0"/>
              <a:buChar char="•"/>
            </a:pPr>
            <a:r>
              <a:rPr lang="tr-TR" sz="1600" b="1" dirty="0">
                <a:solidFill>
                  <a:srgbClr val="027771"/>
                </a:solidFill>
              </a:rPr>
              <a:t>Yönetim birimi eksikliği (No </a:t>
            </a:r>
            <a:r>
              <a:rPr lang="tr-TR" sz="1600" b="1" dirty="0" err="1">
                <a:solidFill>
                  <a:srgbClr val="027771"/>
                </a:solidFill>
              </a:rPr>
              <a:t>administrative</a:t>
            </a:r>
            <a:r>
              <a:rPr lang="tr-TR" sz="1600" b="1" dirty="0">
                <a:solidFill>
                  <a:srgbClr val="027771"/>
                </a:solidFill>
              </a:rPr>
              <a:t> </a:t>
            </a:r>
            <a:r>
              <a:rPr lang="tr-TR" sz="1600" b="1" dirty="0" err="1">
                <a:solidFill>
                  <a:srgbClr val="027771"/>
                </a:solidFill>
              </a:rPr>
              <a:t>unit</a:t>
            </a:r>
            <a:r>
              <a:rPr lang="tr-TR" sz="1600" b="1" dirty="0">
                <a:solidFill>
                  <a:srgbClr val="027771"/>
                </a:solidFill>
              </a:rPr>
              <a:t>):</a:t>
            </a:r>
            <a:r>
              <a:rPr lang="tr-TR" sz="1600" dirty="0">
                <a:solidFill>
                  <a:srgbClr val="027771"/>
                </a:solidFill>
              </a:rPr>
              <a:t>Planı takip edecek/uygulayacak bir idari birim yoktur.</a:t>
            </a:r>
          </a:p>
          <a:p>
            <a:pPr marL="285750" indent="-285750" algn="just">
              <a:lnSpc>
                <a:spcPct val="150000"/>
              </a:lnSpc>
              <a:buFont typeface="Arial" panose="020B0604020202020204" pitchFamily="34" charset="0"/>
              <a:buChar char="•"/>
            </a:pPr>
            <a:r>
              <a:rPr lang="tr-TR" sz="1600" b="1" dirty="0">
                <a:solidFill>
                  <a:srgbClr val="027771"/>
                </a:solidFill>
              </a:rPr>
              <a:t>Temel paydaşların yeterince dahil edilmemesi (</a:t>
            </a:r>
            <a:r>
              <a:rPr lang="tr-TR" sz="1600" b="1" dirty="0" err="1">
                <a:solidFill>
                  <a:srgbClr val="027771"/>
                </a:solidFill>
              </a:rPr>
              <a:t>Insufficient</a:t>
            </a:r>
            <a:r>
              <a:rPr lang="tr-TR" sz="1600" b="1" dirty="0">
                <a:solidFill>
                  <a:srgbClr val="027771"/>
                </a:solidFill>
              </a:rPr>
              <a:t> </a:t>
            </a:r>
            <a:r>
              <a:rPr lang="tr-TR" sz="1600" b="1" dirty="0" err="1">
                <a:solidFill>
                  <a:srgbClr val="027771"/>
                </a:solidFill>
              </a:rPr>
              <a:t>engagement</a:t>
            </a:r>
            <a:r>
              <a:rPr lang="tr-TR" sz="1600" b="1" dirty="0">
                <a:solidFill>
                  <a:srgbClr val="027771"/>
                </a:solidFill>
              </a:rPr>
              <a:t> of </a:t>
            </a:r>
            <a:r>
              <a:rPr lang="tr-TR" sz="1600" b="1" dirty="0" err="1">
                <a:solidFill>
                  <a:srgbClr val="027771"/>
                </a:solidFill>
              </a:rPr>
              <a:t>key</a:t>
            </a:r>
            <a:r>
              <a:rPr lang="tr-TR" sz="1600" b="1" dirty="0">
                <a:solidFill>
                  <a:srgbClr val="027771"/>
                </a:solidFill>
              </a:rPr>
              <a:t> </a:t>
            </a:r>
            <a:r>
              <a:rPr lang="tr-TR" sz="1600" b="1" dirty="0" err="1">
                <a:solidFill>
                  <a:srgbClr val="027771"/>
                </a:solidFill>
              </a:rPr>
              <a:t>stakeholders</a:t>
            </a:r>
            <a:r>
              <a:rPr lang="tr-TR" sz="1600" b="1" dirty="0">
                <a:solidFill>
                  <a:srgbClr val="027771"/>
                </a:solidFill>
              </a:rPr>
              <a:t>):</a:t>
            </a:r>
            <a:r>
              <a:rPr lang="tr-TR" sz="1600" dirty="0">
                <a:solidFill>
                  <a:srgbClr val="027771"/>
                </a:solidFill>
              </a:rPr>
              <a:t>Önemli paydaşların yetersiz katılımı.</a:t>
            </a:r>
          </a:p>
        </p:txBody>
      </p:sp>
      <p:sp>
        <p:nvSpPr>
          <p:cNvPr id="13" name="Metin kutusu 12">
            <a:extLst>
              <a:ext uri="{FF2B5EF4-FFF2-40B4-BE49-F238E27FC236}">
                <a16:creationId xmlns:a16="http://schemas.microsoft.com/office/drawing/2014/main" id="{8ED7D98F-4AD8-4BA3-B0F1-F7A35693AA3A}"/>
              </a:ext>
            </a:extLst>
          </p:cNvPr>
          <p:cNvSpPr txBox="1"/>
          <p:nvPr/>
        </p:nvSpPr>
        <p:spPr>
          <a:xfrm>
            <a:off x="1319632" y="3086758"/>
            <a:ext cx="3200399" cy="1477328"/>
          </a:xfrm>
          <a:prstGeom prst="rect">
            <a:avLst/>
          </a:prstGeom>
          <a:solidFill>
            <a:srgbClr val="E5F3F3"/>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tr-TR" dirty="0">
                <a:solidFill>
                  <a:srgbClr val="027771"/>
                </a:solidFill>
              </a:rPr>
              <a:t>Kaliteli veri eksikliği (</a:t>
            </a:r>
            <a:r>
              <a:rPr lang="tr-TR" dirty="0" err="1">
                <a:solidFill>
                  <a:srgbClr val="027771"/>
                </a:solidFill>
              </a:rPr>
              <a:t>Lack</a:t>
            </a:r>
            <a:r>
              <a:rPr lang="tr-TR" dirty="0">
                <a:solidFill>
                  <a:srgbClr val="027771"/>
                </a:solidFill>
              </a:rPr>
              <a:t> of </a:t>
            </a:r>
            <a:r>
              <a:rPr lang="tr-TR" dirty="0" err="1">
                <a:solidFill>
                  <a:srgbClr val="027771"/>
                </a:solidFill>
              </a:rPr>
              <a:t>quality</a:t>
            </a:r>
            <a:r>
              <a:rPr lang="tr-TR" dirty="0">
                <a:solidFill>
                  <a:srgbClr val="027771"/>
                </a:solidFill>
              </a:rPr>
              <a:t> data), her zaman önemli bir zorluktur, ancak </a:t>
            </a:r>
            <a:r>
              <a:rPr lang="tr-TR" b="1" dirty="0">
                <a:solidFill>
                  <a:srgbClr val="027771"/>
                </a:solidFill>
              </a:rPr>
              <a:t>yetersiz uygulamanın ana nedeni değildir. </a:t>
            </a:r>
          </a:p>
        </p:txBody>
      </p:sp>
    </p:spTree>
    <p:extLst>
      <p:ext uri="{BB962C8B-B14F-4D97-AF65-F5344CB8AC3E}">
        <p14:creationId xmlns:p14="http://schemas.microsoft.com/office/powerpoint/2010/main" val="21078116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TotalTime>
  <Words>2095</Words>
  <Application>Microsoft Office PowerPoint</Application>
  <PresentationFormat>Geniş ekran</PresentationFormat>
  <Paragraphs>237</Paragraphs>
  <Slides>33</Slides>
  <Notes>19</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33</vt:i4>
      </vt:variant>
    </vt:vector>
  </HeadingPairs>
  <TitlesOfParts>
    <vt:vector size="43" baseType="lpstr">
      <vt:lpstr>Arial</vt:lpstr>
      <vt:lpstr>Calibri</vt:lpstr>
      <vt:lpstr>Calibri Light</vt:lpstr>
      <vt:lpstr>Nunito Sans</vt:lpstr>
      <vt:lpstr>Plus Jakarta Sans</vt:lpstr>
      <vt:lpstr>Roboto Black</vt:lpstr>
      <vt:lpstr>Space Grotesk</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gökçe küçük</dc:creator>
  <cp:lastModifiedBy>gökçe küçük</cp:lastModifiedBy>
  <cp:revision>25</cp:revision>
  <dcterms:created xsi:type="dcterms:W3CDTF">2026-08-04T00:56:20Z</dcterms:created>
  <dcterms:modified xsi:type="dcterms:W3CDTF">2026-08-04T07:55:32Z</dcterms:modified>
</cp:coreProperties>
</file>