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300" r:id="rId3"/>
    <p:sldId id="419" r:id="rId4"/>
    <p:sldId id="420" r:id="rId5"/>
    <p:sldId id="262" r:id="rId6"/>
    <p:sldId id="421" r:id="rId7"/>
    <p:sldId id="432" r:id="rId8"/>
    <p:sldId id="428" r:id="rId9"/>
    <p:sldId id="435" r:id="rId10"/>
    <p:sldId id="433" r:id="rId11"/>
    <p:sldId id="434" r:id="rId12"/>
    <p:sldId id="441" r:id="rId13"/>
    <p:sldId id="436" r:id="rId14"/>
    <p:sldId id="437" r:id="rId15"/>
    <p:sldId id="438" r:id="rId16"/>
    <p:sldId id="439" r:id="rId17"/>
    <p:sldId id="431" r:id="rId18"/>
  </p:sldIdLst>
  <p:sldSz cx="12192000" cy="6858000"/>
  <p:notesSz cx="6858000" cy="9144000"/>
  <p:defaultTextStyle>
    <a:defPPr>
      <a:defRPr lang="tr-T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276"/>
    <a:srgbClr val="0F8FBC"/>
    <a:srgbClr val="2BBADC"/>
    <a:srgbClr val="67D2F2"/>
    <a:srgbClr val="1E4C8C"/>
    <a:srgbClr val="B6E2FF"/>
    <a:srgbClr val="0B3223"/>
    <a:srgbClr val="046848"/>
    <a:srgbClr val="084532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79" autoAdjust="0"/>
    <p:restoredTop sz="94660"/>
  </p:normalViewPr>
  <p:slideViewPr>
    <p:cSldViewPr snapToGrid="0">
      <p:cViewPr varScale="1">
        <p:scale>
          <a:sx n="82" d="100"/>
          <a:sy n="82" d="100"/>
        </p:scale>
        <p:origin x="87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43DA7C7-A49F-4921-B74A-856470A75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3B497-78D8-4ADC-A5A9-6468981567CB}" type="datetimeFigureOut">
              <a:rPr lang="tr-TR"/>
              <a:pPr>
                <a:defRPr/>
              </a:pPr>
              <a:t>5.12.2025</a:t>
            </a:fld>
            <a:endParaRPr lang="tr-TR"/>
          </a:p>
        </p:txBody>
      </p:sp>
      <p:sp>
        <p:nvSpPr>
          <p:cNvPr id="5" name="Altbilgi Yer Tutucusu 4">
            <a:extLst>
              <a:ext uri="{FF2B5EF4-FFF2-40B4-BE49-F238E27FC236}">
                <a16:creationId xmlns:a16="http://schemas.microsoft.com/office/drawing/2014/main" id="{CCCC3C33-F22B-4DE0-B248-A25BB4AE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63D455B-FCA4-4981-B89B-646054BA7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32486-24F7-4158-A5A2-E27F6AA0F99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6335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902D51A-508E-4BBF-85CE-DB8FA802A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6255B-9672-42B3-B226-9D4EE5FBC823}" type="datetimeFigureOut">
              <a:rPr lang="tr-TR"/>
              <a:pPr>
                <a:defRPr/>
              </a:pPr>
              <a:t>5.12.2025</a:t>
            </a:fld>
            <a:endParaRPr lang="tr-TR"/>
          </a:p>
        </p:txBody>
      </p:sp>
      <p:sp>
        <p:nvSpPr>
          <p:cNvPr id="5" name="Altbilgi Yer Tutucusu 4">
            <a:extLst>
              <a:ext uri="{FF2B5EF4-FFF2-40B4-BE49-F238E27FC236}">
                <a16:creationId xmlns:a16="http://schemas.microsoft.com/office/drawing/2014/main" id="{3507F958-AA30-4B3C-A3CA-A43D5B117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ED81E4D-54D3-43E9-B170-C69B9259E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F8552-265D-4C7E-A1CE-D3EDA842F7D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9132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3886711-A619-4B17-B980-2CE5879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056B5-1BEB-4590-841B-37111F2CFDF8}" type="datetimeFigureOut">
              <a:rPr lang="tr-TR"/>
              <a:pPr>
                <a:defRPr/>
              </a:pPr>
              <a:t>5.12.2025</a:t>
            </a:fld>
            <a:endParaRPr lang="tr-TR"/>
          </a:p>
        </p:txBody>
      </p:sp>
      <p:sp>
        <p:nvSpPr>
          <p:cNvPr id="5" name="Altbilgi Yer Tutucusu 4">
            <a:extLst>
              <a:ext uri="{FF2B5EF4-FFF2-40B4-BE49-F238E27FC236}">
                <a16:creationId xmlns:a16="http://schemas.microsoft.com/office/drawing/2014/main" id="{DDD0D86F-AAD6-4F28-90B0-363D2ED10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30D64BF-B1BB-42EB-8958-3ADDFB273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9C3D6-0FD2-4884-8F3E-E6BB9B9D65A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6666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268D46D-C854-4027-AF27-FA28F1D1F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7CC8A-BAFD-48E3-9138-4F8985F7051A}" type="datetimeFigureOut">
              <a:rPr lang="tr-TR"/>
              <a:pPr>
                <a:defRPr/>
              </a:pPr>
              <a:t>5.12.2025</a:t>
            </a:fld>
            <a:endParaRPr lang="tr-TR"/>
          </a:p>
        </p:txBody>
      </p:sp>
      <p:sp>
        <p:nvSpPr>
          <p:cNvPr id="5" name="Altbilgi Yer Tutucusu 4">
            <a:extLst>
              <a:ext uri="{FF2B5EF4-FFF2-40B4-BE49-F238E27FC236}">
                <a16:creationId xmlns:a16="http://schemas.microsoft.com/office/drawing/2014/main" id="{427473FE-AFC3-4C34-A37F-690C40B30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E80FD0D-59D9-4620-9F5B-987990E3C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57C78-A452-4C0A-8A5F-E804F8C77F8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218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6153FE9-8B6E-447B-AB3F-C72C4C698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4F628-A661-426C-BEC2-C66036DF5533}" type="datetimeFigureOut">
              <a:rPr lang="tr-TR"/>
              <a:pPr>
                <a:defRPr/>
              </a:pPr>
              <a:t>5.12.2025</a:t>
            </a:fld>
            <a:endParaRPr lang="tr-TR"/>
          </a:p>
        </p:txBody>
      </p:sp>
      <p:sp>
        <p:nvSpPr>
          <p:cNvPr id="5" name="Altbilgi Yer Tutucusu 4">
            <a:extLst>
              <a:ext uri="{FF2B5EF4-FFF2-40B4-BE49-F238E27FC236}">
                <a16:creationId xmlns:a16="http://schemas.microsoft.com/office/drawing/2014/main" id="{6BEDC0CF-8F8E-4BFE-A114-5BB179664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C0556FC-D451-4B59-B80C-2CA9B15CE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73E5D-BAD0-49DC-9109-AE056D96301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1772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3">
            <a:extLst>
              <a:ext uri="{FF2B5EF4-FFF2-40B4-BE49-F238E27FC236}">
                <a16:creationId xmlns:a16="http://schemas.microsoft.com/office/drawing/2014/main" id="{4427A4BE-4B8E-4E5F-BA19-F7FD64522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E2C5F-65E9-49EE-834D-DD2A4F772AB5}" type="datetimeFigureOut">
              <a:rPr lang="tr-TR"/>
              <a:pPr>
                <a:defRPr/>
              </a:pPr>
              <a:t>5.12.2025</a:t>
            </a:fld>
            <a:endParaRPr lang="tr-TR"/>
          </a:p>
        </p:txBody>
      </p:sp>
      <p:sp>
        <p:nvSpPr>
          <p:cNvPr id="6" name="Altbilgi Yer Tutucusu 4">
            <a:extLst>
              <a:ext uri="{FF2B5EF4-FFF2-40B4-BE49-F238E27FC236}">
                <a16:creationId xmlns:a16="http://schemas.microsoft.com/office/drawing/2014/main" id="{B1012519-3A9F-4B90-9BA1-80D0F9C90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5">
            <a:extLst>
              <a:ext uri="{FF2B5EF4-FFF2-40B4-BE49-F238E27FC236}">
                <a16:creationId xmlns:a16="http://schemas.microsoft.com/office/drawing/2014/main" id="{F3560B5D-D923-4848-BB2C-1C00AAEB0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99052-7F28-49C3-9B15-E55E73797F9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3155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3">
            <a:extLst>
              <a:ext uri="{FF2B5EF4-FFF2-40B4-BE49-F238E27FC236}">
                <a16:creationId xmlns:a16="http://schemas.microsoft.com/office/drawing/2014/main" id="{AF99384B-00E4-4444-A080-1371BDAEB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6989E-785E-4856-9E4F-B211F9B6ED97}" type="datetimeFigureOut">
              <a:rPr lang="tr-TR"/>
              <a:pPr>
                <a:defRPr/>
              </a:pPr>
              <a:t>5.12.2025</a:t>
            </a:fld>
            <a:endParaRPr lang="tr-TR"/>
          </a:p>
        </p:txBody>
      </p:sp>
      <p:sp>
        <p:nvSpPr>
          <p:cNvPr id="8" name="Altbilgi Yer Tutucusu 4">
            <a:extLst>
              <a:ext uri="{FF2B5EF4-FFF2-40B4-BE49-F238E27FC236}">
                <a16:creationId xmlns:a16="http://schemas.microsoft.com/office/drawing/2014/main" id="{68C61D1D-2CF6-4470-BB04-8C26C92BE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Slayt Numarası Yer Tutucusu 5">
            <a:extLst>
              <a:ext uri="{FF2B5EF4-FFF2-40B4-BE49-F238E27FC236}">
                <a16:creationId xmlns:a16="http://schemas.microsoft.com/office/drawing/2014/main" id="{F18BCB77-DDDD-400A-A374-32B785186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D2DBF-4B5D-402A-950C-E68F77C5ADA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8100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3">
            <a:extLst>
              <a:ext uri="{FF2B5EF4-FFF2-40B4-BE49-F238E27FC236}">
                <a16:creationId xmlns:a16="http://schemas.microsoft.com/office/drawing/2014/main" id="{AC60FBBC-CB27-41D7-8FCA-566AA80DE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685CD-FB05-407A-8D3E-F73B208DF915}" type="datetimeFigureOut">
              <a:rPr lang="tr-TR"/>
              <a:pPr>
                <a:defRPr/>
              </a:pPr>
              <a:t>5.12.2025</a:t>
            </a:fld>
            <a:endParaRPr lang="tr-TR"/>
          </a:p>
        </p:txBody>
      </p:sp>
      <p:sp>
        <p:nvSpPr>
          <p:cNvPr id="4" name="Altbilgi Yer Tutucusu 4">
            <a:extLst>
              <a:ext uri="{FF2B5EF4-FFF2-40B4-BE49-F238E27FC236}">
                <a16:creationId xmlns:a16="http://schemas.microsoft.com/office/drawing/2014/main" id="{2815FD7A-027C-4B3A-936D-4740C8E83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Slayt Numarası Yer Tutucusu 5">
            <a:extLst>
              <a:ext uri="{FF2B5EF4-FFF2-40B4-BE49-F238E27FC236}">
                <a16:creationId xmlns:a16="http://schemas.microsoft.com/office/drawing/2014/main" id="{5019BB25-541F-4D85-9CEB-3BB14F15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9D91D-5CAA-4EAA-874E-CE140B30F79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4300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3">
            <a:extLst>
              <a:ext uri="{FF2B5EF4-FFF2-40B4-BE49-F238E27FC236}">
                <a16:creationId xmlns:a16="http://schemas.microsoft.com/office/drawing/2014/main" id="{C7918622-6B12-4679-82ED-E8A9D8A5A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2CE12-2ED5-4F9D-888F-7EA9D4654E96}" type="datetimeFigureOut">
              <a:rPr lang="tr-TR"/>
              <a:pPr>
                <a:defRPr/>
              </a:pPr>
              <a:t>5.12.2025</a:t>
            </a:fld>
            <a:endParaRPr lang="tr-TR"/>
          </a:p>
        </p:txBody>
      </p:sp>
      <p:sp>
        <p:nvSpPr>
          <p:cNvPr id="3" name="Altbilgi Yer Tutucusu 4">
            <a:extLst>
              <a:ext uri="{FF2B5EF4-FFF2-40B4-BE49-F238E27FC236}">
                <a16:creationId xmlns:a16="http://schemas.microsoft.com/office/drawing/2014/main" id="{C5EAE45D-3C3C-450E-BE9D-A090E7FEA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Slayt Numarası Yer Tutucusu 5">
            <a:extLst>
              <a:ext uri="{FF2B5EF4-FFF2-40B4-BE49-F238E27FC236}">
                <a16:creationId xmlns:a16="http://schemas.microsoft.com/office/drawing/2014/main" id="{D2518AFE-A3A5-4334-A3E0-2509890FD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E723A-302E-4562-91F8-55529F08AB5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1810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3">
            <a:extLst>
              <a:ext uri="{FF2B5EF4-FFF2-40B4-BE49-F238E27FC236}">
                <a16:creationId xmlns:a16="http://schemas.microsoft.com/office/drawing/2014/main" id="{989C61E9-35F2-45C4-B3DE-4980C8ED1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B4C7B-4441-4CA5-9E9D-A7AC5A0AEAA8}" type="datetimeFigureOut">
              <a:rPr lang="tr-TR"/>
              <a:pPr>
                <a:defRPr/>
              </a:pPr>
              <a:t>5.12.2025</a:t>
            </a:fld>
            <a:endParaRPr lang="tr-TR"/>
          </a:p>
        </p:txBody>
      </p:sp>
      <p:sp>
        <p:nvSpPr>
          <p:cNvPr id="6" name="Altbilgi Yer Tutucusu 4">
            <a:extLst>
              <a:ext uri="{FF2B5EF4-FFF2-40B4-BE49-F238E27FC236}">
                <a16:creationId xmlns:a16="http://schemas.microsoft.com/office/drawing/2014/main" id="{536B047A-4C07-4CEA-AEE6-4F4F83B0B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5">
            <a:extLst>
              <a:ext uri="{FF2B5EF4-FFF2-40B4-BE49-F238E27FC236}">
                <a16:creationId xmlns:a16="http://schemas.microsoft.com/office/drawing/2014/main" id="{152C5E66-62CB-43D2-9C64-98CB79D13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F5891-FC86-48E8-92B3-2CE3694180E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3632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3">
            <a:extLst>
              <a:ext uri="{FF2B5EF4-FFF2-40B4-BE49-F238E27FC236}">
                <a16:creationId xmlns:a16="http://schemas.microsoft.com/office/drawing/2014/main" id="{1E491F86-1B62-422D-B935-9FE7A258D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449C7-E99C-41A2-B393-3E112826ED23}" type="datetimeFigureOut">
              <a:rPr lang="tr-TR"/>
              <a:pPr>
                <a:defRPr/>
              </a:pPr>
              <a:t>5.12.2025</a:t>
            </a:fld>
            <a:endParaRPr lang="tr-TR"/>
          </a:p>
        </p:txBody>
      </p:sp>
      <p:sp>
        <p:nvSpPr>
          <p:cNvPr id="6" name="Altbilgi Yer Tutucusu 4">
            <a:extLst>
              <a:ext uri="{FF2B5EF4-FFF2-40B4-BE49-F238E27FC236}">
                <a16:creationId xmlns:a16="http://schemas.microsoft.com/office/drawing/2014/main" id="{1764F599-8C7C-485A-874D-DEB95E7C8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5">
            <a:extLst>
              <a:ext uri="{FF2B5EF4-FFF2-40B4-BE49-F238E27FC236}">
                <a16:creationId xmlns:a16="http://schemas.microsoft.com/office/drawing/2014/main" id="{2ED76B0F-E4F9-4481-BD86-E8D57D463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0C9D0-DF68-4DCD-B190-0ACEFADEFA7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8828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Başlık Yer Tutucusu 1">
            <a:extLst>
              <a:ext uri="{FF2B5EF4-FFF2-40B4-BE49-F238E27FC236}">
                <a16:creationId xmlns:a16="http://schemas.microsoft.com/office/drawing/2014/main" id="{A89FDFDF-F474-4D9F-BB61-7E0784F18B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başlık stili için tıklatın</a:t>
            </a:r>
          </a:p>
        </p:txBody>
      </p:sp>
      <p:sp>
        <p:nvSpPr>
          <p:cNvPr id="1027" name="Metin Yer Tutucusu 2">
            <a:extLst>
              <a:ext uri="{FF2B5EF4-FFF2-40B4-BE49-F238E27FC236}">
                <a16:creationId xmlns:a16="http://schemas.microsoft.com/office/drawing/2014/main" id="{A7249F88-D786-45E1-9617-35CCBDEF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metin stillerini düzenle</a:t>
            </a:r>
          </a:p>
          <a:p>
            <a:pPr lvl="1"/>
            <a:r>
              <a:rPr lang="tr-TR" altLang="tr-TR"/>
              <a:t>İkinci düzey</a:t>
            </a:r>
          </a:p>
          <a:p>
            <a:pPr lvl="2"/>
            <a:r>
              <a:rPr lang="tr-TR" altLang="tr-TR"/>
              <a:t>Üçüncü düzey</a:t>
            </a:r>
          </a:p>
          <a:p>
            <a:pPr lvl="3"/>
            <a:r>
              <a:rPr lang="tr-TR" altLang="tr-TR"/>
              <a:t>Dördüncü düzey</a:t>
            </a:r>
          </a:p>
          <a:p>
            <a:pPr lvl="4"/>
            <a:r>
              <a:rPr lang="tr-TR" alt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42FE30B-56D7-4581-A987-027D99A9A2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16F7DD-A63E-4BE2-A26F-A82F4696FE8F}" type="datetimeFigureOut">
              <a:rPr lang="tr-TR"/>
              <a:pPr>
                <a:defRPr/>
              </a:pPr>
              <a:t>5.12.2025</a:t>
            </a:fld>
            <a:endParaRPr lang="tr-TR"/>
          </a:p>
        </p:txBody>
      </p:sp>
      <p:sp>
        <p:nvSpPr>
          <p:cNvPr id="5" name="Altbilgi Yer Tutucusu 4">
            <a:extLst>
              <a:ext uri="{FF2B5EF4-FFF2-40B4-BE49-F238E27FC236}">
                <a16:creationId xmlns:a16="http://schemas.microsoft.com/office/drawing/2014/main" id="{7B6A04D0-9537-4E2E-A7E6-E525DF6CAB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0AE7B9-579A-41A7-AD34-29572D4253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09EAC1C-F518-487C-B391-60F9405075B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arimorman.gov.tr/SYGM/Sayfalar/Detay.aspx?SayfaId=12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limate.nasa.gov/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Metin kutusu 3">
            <a:extLst>
              <a:ext uri="{FF2B5EF4-FFF2-40B4-BE49-F238E27FC236}">
                <a16:creationId xmlns:a16="http://schemas.microsoft.com/office/drawing/2014/main" id="{C1037C81-AC10-4529-9F23-9D11B6721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8670" y="1187611"/>
            <a:ext cx="3355975" cy="324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</a:pPr>
            <a:r>
              <a:rPr lang="tr-TR" altLang="tr-TR" sz="7200" b="1" dirty="0">
                <a:solidFill>
                  <a:schemeClr val="bg1"/>
                </a:solidFill>
              </a:rPr>
              <a:t>SUYUN</a:t>
            </a:r>
          </a:p>
          <a:p>
            <a:pPr algn="r" eaLnBrk="1" hangingPunct="1">
              <a:lnSpc>
                <a:spcPct val="150000"/>
              </a:lnSpc>
            </a:pPr>
            <a:r>
              <a:rPr lang="tr-TR" altLang="tr-TR" sz="7200" b="1" dirty="0">
                <a:solidFill>
                  <a:schemeClr val="bg1"/>
                </a:solidFill>
              </a:rPr>
              <a:t>CANI</a:t>
            </a:r>
          </a:p>
        </p:txBody>
      </p:sp>
      <p:sp>
        <p:nvSpPr>
          <p:cNvPr id="2052" name="Metin kutusu 5">
            <a:extLst>
              <a:ext uri="{FF2B5EF4-FFF2-40B4-BE49-F238E27FC236}">
                <a16:creationId xmlns:a16="http://schemas.microsoft.com/office/drawing/2014/main" id="{E0041CD2-2563-4A43-9238-11EDC6F0D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6870" y="4992526"/>
            <a:ext cx="251777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tr-TR" altLang="tr-TR" sz="1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Prof. Dr. Mustafa SARI</a:t>
            </a:r>
          </a:p>
          <a:p>
            <a:pPr algn="r" eaLnBrk="1" hangingPunct="1"/>
            <a:r>
              <a:rPr lang="tr-TR" altLang="tr-TR" sz="1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Bandırma </a:t>
            </a:r>
            <a:r>
              <a:rPr lang="tr-TR" altLang="tr-TR" sz="12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Onyedi</a:t>
            </a:r>
            <a:r>
              <a:rPr lang="tr-TR" altLang="tr-TR" sz="1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Eylül Üniversitesi</a:t>
            </a:r>
          </a:p>
          <a:p>
            <a:pPr algn="r" eaLnBrk="1" hangingPunct="1"/>
            <a:r>
              <a:rPr lang="tr-TR" altLang="tr-TR" sz="1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Denizcilik Fakültesi</a:t>
            </a:r>
          </a:p>
        </p:txBody>
      </p:sp>
      <p:pic>
        <p:nvPicPr>
          <p:cNvPr id="1026" name="Picture 2" descr="Earth suspended in water droplet symbolizing lifegiving water resources and  fragile ecosystems | Premium Photo">
            <a:extLst>
              <a:ext uri="{FF2B5EF4-FFF2-40B4-BE49-F238E27FC236}">
                <a16:creationId xmlns:a16="http://schemas.microsoft.com/office/drawing/2014/main" id="{BB7DF600-C632-43BB-A099-EF8603866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5"/>
          <a:stretch/>
        </p:blipFill>
        <p:spPr bwMode="auto">
          <a:xfrm>
            <a:off x="419661" y="441785"/>
            <a:ext cx="8729281" cy="5974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5" name="Grup 10">
            <a:extLst>
              <a:ext uri="{FF2B5EF4-FFF2-40B4-BE49-F238E27FC236}">
                <a16:creationId xmlns:a16="http://schemas.microsoft.com/office/drawing/2014/main" id="{400D7239-CA64-453D-BC70-B6AAE037A214}"/>
              </a:ext>
            </a:extLst>
          </p:cNvPr>
          <p:cNvGrpSpPr>
            <a:grpSpLocks/>
          </p:cNvGrpSpPr>
          <p:nvPr/>
        </p:nvGrpSpPr>
        <p:grpSpPr bwMode="auto">
          <a:xfrm>
            <a:off x="10302799" y="5710739"/>
            <a:ext cx="1674813" cy="920750"/>
            <a:chOff x="139959" y="5682344"/>
            <a:chExt cx="1675078" cy="919502"/>
          </a:xfrm>
        </p:grpSpPr>
        <p:sp>
          <p:nvSpPr>
            <p:cNvPr id="10" name="Dikdörtgen: Yuvarlatılmış Köşeler 9">
              <a:extLst>
                <a:ext uri="{FF2B5EF4-FFF2-40B4-BE49-F238E27FC236}">
                  <a16:creationId xmlns:a16="http://schemas.microsoft.com/office/drawing/2014/main" id="{5534FA43-5A13-45B3-BF0E-00F814C12AC6}"/>
                </a:ext>
              </a:extLst>
            </p:cNvPr>
            <p:cNvSpPr/>
            <p:nvPr/>
          </p:nvSpPr>
          <p:spPr>
            <a:xfrm>
              <a:off x="139959" y="5682344"/>
              <a:ext cx="1675078" cy="919502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r-TR"/>
            </a:p>
          </p:txBody>
        </p:sp>
        <p:pic>
          <p:nvPicPr>
            <p:cNvPr id="2057" name="Resim 8">
              <a:extLst>
                <a:ext uri="{FF2B5EF4-FFF2-40B4-BE49-F238E27FC236}">
                  <a16:creationId xmlns:a16="http://schemas.microsoft.com/office/drawing/2014/main" id="{F26A60ED-6670-4538-8060-271C3E2E7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659" y="5751495"/>
              <a:ext cx="1600378" cy="85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ADCBC8A2-B93C-40F0-9571-BA6D691DC91E}"/>
              </a:ext>
            </a:extLst>
          </p:cNvPr>
          <p:cNvSpPr txBox="1"/>
          <p:nvPr/>
        </p:nvSpPr>
        <p:spPr>
          <a:xfrm>
            <a:off x="1545078" y="273435"/>
            <a:ext cx="9101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0070C0"/>
                </a:solidFill>
              </a:rPr>
              <a:t>AKARSULARIN BOĞAZINI SIKIYORUZ!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1C89E1D4-8114-4E8A-92D7-3DB1F04EFD28}"/>
              </a:ext>
            </a:extLst>
          </p:cNvPr>
          <p:cNvSpPr/>
          <p:nvPr/>
        </p:nvSpPr>
        <p:spPr>
          <a:xfrm>
            <a:off x="286139" y="5656518"/>
            <a:ext cx="11741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/>
              <a:t>Son 50 yılda göç eden </a:t>
            </a:r>
            <a:r>
              <a:rPr lang="tr-TR" sz="2400" dirty="0" err="1"/>
              <a:t>tatlısu</a:t>
            </a:r>
            <a:r>
              <a:rPr lang="tr-TR" sz="2400" dirty="0"/>
              <a:t> balıkları küresel ölçekte %96 azaldı </a:t>
            </a:r>
            <a:r>
              <a:rPr lang="en-US" sz="2400" dirty="0"/>
              <a:t>(</a:t>
            </a:r>
            <a:r>
              <a:rPr lang="en-US" sz="2400" dirty="0" err="1"/>
              <a:t>Deinet</a:t>
            </a:r>
            <a:r>
              <a:rPr lang="en-US" sz="2400" dirty="0"/>
              <a:t> et al., 2020).</a:t>
            </a:r>
            <a:endParaRPr lang="tr-TR" sz="2400" dirty="0"/>
          </a:p>
        </p:txBody>
      </p:sp>
      <p:pic>
        <p:nvPicPr>
          <p:cNvPr id="8" name="Main graphic">
            <a:extLst>
              <a:ext uri="{FF2B5EF4-FFF2-40B4-BE49-F238E27FC236}">
                <a16:creationId xmlns:a16="http://schemas.microsoft.com/office/drawing/2014/main" id="{D6DC605B-E6D3-4562-AEC1-7B9CBA147CA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86139" y="1714042"/>
            <a:ext cx="5442857" cy="3623068"/>
          </a:xfrm>
          <a:prstGeom prst="rect">
            <a:avLst/>
          </a:prstGeom>
          <a:ln>
            <a:noFill/>
          </a:ln>
        </p:spPr>
      </p:pic>
      <p:pic>
        <p:nvPicPr>
          <p:cNvPr id="9" name="Main graphic">
            <a:extLst>
              <a:ext uri="{FF2B5EF4-FFF2-40B4-BE49-F238E27FC236}">
                <a16:creationId xmlns:a16="http://schemas.microsoft.com/office/drawing/2014/main" id="{548B0F78-C954-41A0-BFC5-99E42F8C24F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841960" y="1714042"/>
            <a:ext cx="6350040" cy="3148200"/>
          </a:xfrm>
          <a:prstGeom prst="rect">
            <a:avLst/>
          </a:prstGeom>
          <a:ln>
            <a:noFill/>
          </a:ln>
        </p:spPr>
      </p:pic>
      <p:sp>
        <p:nvSpPr>
          <p:cNvPr id="10" name="TextShape 2">
            <a:extLst>
              <a:ext uri="{FF2B5EF4-FFF2-40B4-BE49-F238E27FC236}">
                <a16:creationId xmlns:a16="http://schemas.microsoft.com/office/drawing/2014/main" id="{806EB072-50C3-4DBB-884B-466EE70CB074}"/>
              </a:ext>
            </a:extLst>
          </p:cNvPr>
          <p:cNvSpPr txBox="1"/>
          <p:nvPr/>
        </p:nvSpPr>
        <p:spPr>
          <a:xfrm>
            <a:off x="3288649" y="6406200"/>
            <a:ext cx="5736000" cy="451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800" b="1" strike="noStrike" spc="-1" dirty="0">
                <a:solidFill>
                  <a:srgbClr val="0054A6"/>
                </a:solidFill>
                <a:latin typeface="Arial"/>
              </a:rPr>
              <a:t>Reviews of Geophysics, Volume: 61, Issue: 4, First published: 19 December 2023, DOI: (10.1029/2023RG000819) </a:t>
            </a:r>
            <a:endParaRPr lang="en-US" sz="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9464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ADCBC8A2-B93C-40F0-9571-BA6D691DC91E}"/>
              </a:ext>
            </a:extLst>
          </p:cNvPr>
          <p:cNvSpPr txBox="1"/>
          <p:nvPr/>
        </p:nvSpPr>
        <p:spPr>
          <a:xfrm>
            <a:off x="1545078" y="273435"/>
            <a:ext cx="9101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0070C0"/>
                </a:solidFill>
              </a:rPr>
              <a:t>KİRLETİYORUZ!!!</a:t>
            </a:r>
          </a:p>
          <a:p>
            <a:pPr algn="ctr"/>
            <a:r>
              <a:rPr lang="tr-TR" sz="3600" b="1" dirty="0">
                <a:solidFill>
                  <a:schemeClr val="accent2">
                    <a:lumMod val="75000"/>
                  </a:schemeClr>
                </a:solidFill>
              </a:rPr>
              <a:t>NİLÜFER ÇAYIR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2DE90A5-06AA-4AFE-B83C-F37BC6AC5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0714"/>
            <a:ext cx="12192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382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 7">
            <a:extLst>
              <a:ext uri="{FF2B5EF4-FFF2-40B4-BE49-F238E27FC236}">
                <a16:creationId xmlns:a16="http://schemas.microsoft.com/office/drawing/2014/main" id="{509703EF-1F33-4E5B-8442-491D7B1E4DC3}"/>
              </a:ext>
            </a:extLst>
          </p:cNvPr>
          <p:cNvGrpSpPr/>
          <p:nvPr/>
        </p:nvGrpSpPr>
        <p:grpSpPr>
          <a:xfrm>
            <a:off x="0" y="2466444"/>
            <a:ext cx="12241763" cy="3043283"/>
            <a:chOff x="15551" y="1430746"/>
            <a:chExt cx="12241763" cy="3043283"/>
          </a:xfrm>
        </p:grpSpPr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0BDDB1CB-7D4D-4A90-8E78-B3CD821C6EA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6180" y="1430746"/>
              <a:ext cx="4491134" cy="3038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1A35EA88-0657-4337-9561-6E52305B1884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1" y="1430746"/>
              <a:ext cx="3918857" cy="3043283"/>
            </a:xfrm>
            <a:prstGeom prst="rect">
              <a:avLst/>
            </a:prstGeom>
          </p:spPr>
        </p:pic>
        <p:pic>
          <p:nvPicPr>
            <p:cNvPr id="7" name="Resim 6">
              <a:extLst>
                <a:ext uri="{FF2B5EF4-FFF2-40B4-BE49-F238E27FC236}">
                  <a16:creationId xmlns:a16="http://schemas.microsoft.com/office/drawing/2014/main" id="{36FFD711-0992-4564-86E6-F7AF9FFEF56A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4408" y="1430746"/>
              <a:ext cx="4646645" cy="3038618"/>
            </a:xfrm>
            <a:prstGeom prst="rect">
              <a:avLst/>
            </a:prstGeom>
            <a:ln w="57150">
              <a:solidFill>
                <a:srgbClr val="FFFF00"/>
              </a:solidFill>
            </a:ln>
          </p:spPr>
        </p:pic>
      </p:grpSp>
      <p:sp>
        <p:nvSpPr>
          <p:cNvPr id="9" name="Metin kutusu 8">
            <a:extLst>
              <a:ext uri="{FF2B5EF4-FFF2-40B4-BE49-F238E27FC236}">
                <a16:creationId xmlns:a16="http://schemas.microsoft.com/office/drawing/2014/main" id="{AF6E1A7C-B0AF-4962-BD1B-B0EB88E73704}"/>
              </a:ext>
            </a:extLst>
          </p:cNvPr>
          <p:cNvSpPr txBox="1"/>
          <p:nvPr/>
        </p:nvSpPr>
        <p:spPr>
          <a:xfrm>
            <a:off x="1545078" y="273435"/>
            <a:ext cx="9101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0070C0"/>
                </a:solidFill>
              </a:rPr>
              <a:t>KİRLETİYORUZ!!!</a:t>
            </a:r>
          </a:p>
          <a:p>
            <a:pPr algn="ctr"/>
            <a:r>
              <a:rPr lang="tr-TR" sz="3600" b="1" dirty="0">
                <a:solidFill>
                  <a:schemeClr val="accent2">
                    <a:lumMod val="75000"/>
                  </a:schemeClr>
                </a:solidFill>
              </a:rPr>
              <a:t>GÖNEN ÇAYI</a:t>
            </a:r>
          </a:p>
        </p:txBody>
      </p:sp>
    </p:spTree>
    <p:extLst>
      <p:ext uri="{BB962C8B-B14F-4D97-AF65-F5344CB8AC3E}">
        <p14:creationId xmlns:p14="http://schemas.microsoft.com/office/powerpoint/2010/main" val="1745600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ADCBC8A2-B93C-40F0-9571-BA6D691DC91E}"/>
              </a:ext>
            </a:extLst>
          </p:cNvPr>
          <p:cNvSpPr txBox="1"/>
          <p:nvPr/>
        </p:nvSpPr>
        <p:spPr>
          <a:xfrm>
            <a:off x="1545078" y="273435"/>
            <a:ext cx="9101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0070C0"/>
                </a:solidFill>
              </a:rPr>
              <a:t>AKARSU YATAKLARINI TAHRİP EDİYORUZ!!!</a:t>
            </a:r>
          </a:p>
        </p:txBody>
      </p:sp>
      <p:pic>
        <p:nvPicPr>
          <p:cNvPr id="7170" name="Picture 2" descr="Dere Islah Çalışmaları - Akdağmadeni Belediyesi">
            <a:extLst>
              <a:ext uri="{FF2B5EF4-FFF2-40B4-BE49-F238E27FC236}">
                <a16:creationId xmlns:a16="http://schemas.microsoft.com/office/drawing/2014/main" id="{AAFD9CB8-67DA-4F4F-8142-3514736B1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7920"/>
            <a:ext cx="4849586" cy="323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Sİ dediğin çağdışı kalmış canavar! - Diken">
            <a:extLst>
              <a:ext uri="{FF2B5EF4-FFF2-40B4-BE49-F238E27FC236}">
                <a16:creationId xmlns:a16="http://schemas.microsoft.com/office/drawing/2014/main" id="{E5787AD6-4C9D-49F7-8BB8-1F7549D61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074" y="3712514"/>
            <a:ext cx="4715926" cy="314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Sİ Dere Islah – EA GRUP METAL">
            <a:extLst>
              <a:ext uri="{FF2B5EF4-FFF2-40B4-BE49-F238E27FC236}">
                <a16:creationId xmlns:a16="http://schemas.microsoft.com/office/drawing/2014/main" id="{91E3480C-3CC4-4564-9C39-6E4438E9E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44" y="2568481"/>
            <a:ext cx="3079972" cy="323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el felaketi: Kastamonu Bozkurt'ta neden büyük yıkım yaşandı, yetkililer  iddialar için ne diyor? - BBC News Türkçe">
            <a:extLst>
              <a:ext uri="{FF2B5EF4-FFF2-40B4-BE49-F238E27FC236}">
                <a16:creationId xmlns:a16="http://schemas.microsoft.com/office/drawing/2014/main" id="{C188E7C3-9913-4118-B0CB-83B016C73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0" y="1145028"/>
            <a:ext cx="4268275" cy="284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Rize ve Artvin'de sel felaketi | Piryol.com">
            <a:extLst>
              <a:ext uri="{FF2B5EF4-FFF2-40B4-BE49-F238E27FC236}">
                <a16:creationId xmlns:a16="http://schemas.microsoft.com/office/drawing/2014/main" id="{653AFEF6-F396-477B-B150-3E90B470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725" y="1145028"/>
            <a:ext cx="4192000" cy="277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283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ADCBC8A2-B93C-40F0-9571-BA6D691DC91E}"/>
              </a:ext>
            </a:extLst>
          </p:cNvPr>
          <p:cNvSpPr txBox="1"/>
          <p:nvPr/>
        </p:nvSpPr>
        <p:spPr>
          <a:xfrm>
            <a:off x="1545078" y="273435"/>
            <a:ext cx="9101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0070C0"/>
                </a:solidFill>
              </a:rPr>
              <a:t>KURAKLIK!!!</a:t>
            </a:r>
          </a:p>
        </p:txBody>
      </p:sp>
      <p:pic>
        <p:nvPicPr>
          <p:cNvPr id="6146" name="Picture 2" descr="12 Aylık Kuraklık Haritası">
            <a:extLst>
              <a:ext uri="{FF2B5EF4-FFF2-40B4-BE49-F238E27FC236}">
                <a16:creationId xmlns:a16="http://schemas.microsoft.com/office/drawing/2014/main" id="{1842E6A9-A3AD-46AB-93A8-51EDA9F81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980" y="1162410"/>
            <a:ext cx="8724038" cy="542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892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ADCBC8A2-B93C-40F0-9571-BA6D691DC91E}"/>
              </a:ext>
            </a:extLst>
          </p:cNvPr>
          <p:cNvSpPr txBox="1"/>
          <p:nvPr/>
        </p:nvSpPr>
        <p:spPr>
          <a:xfrm>
            <a:off x="1545078" y="273435"/>
            <a:ext cx="9101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0070C0"/>
                </a:solidFill>
              </a:rPr>
              <a:t>SU KAYNAKLARI YÖNETİMİ</a:t>
            </a:r>
          </a:p>
        </p:txBody>
      </p:sp>
      <p:pic>
        <p:nvPicPr>
          <p:cNvPr id="5122" name="Picture 2" descr="Introduction to Integrated Water Resources Management in Rwanda - Three  Mountains">
            <a:extLst>
              <a:ext uri="{FF2B5EF4-FFF2-40B4-BE49-F238E27FC236}">
                <a16:creationId xmlns:a16="http://schemas.microsoft.com/office/drawing/2014/main" id="{C7061378-3A66-43A5-BFC3-16A58AC14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36" y="1531775"/>
            <a:ext cx="5691675" cy="379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F3C6ABB-931D-4FEC-B054-549F3F205A29}"/>
              </a:ext>
            </a:extLst>
          </p:cNvPr>
          <p:cNvSpPr txBox="1"/>
          <p:nvPr/>
        </p:nvSpPr>
        <p:spPr>
          <a:xfrm>
            <a:off x="1990701" y="4982545"/>
            <a:ext cx="1810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Burdur Gölü</a:t>
            </a:r>
          </a:p>
          <a:p>
            <a:r>
              <a:rPr lang="tr-TR" dirty="0"/>
              <a:t>Acıgöl</a:t>
            </a:r>
          </a:p>
          <a:p>
            <a:r>
              <a:rPr lang="tr-TR" dirty="0"/>
              <a:t>Akgöl</a:t>
            </a:r>
          </a:p>
          <a:p>
            <a:r>
              <a:rPr lang="tr-TR" dirty="0"/>
              <a:t>Yarışlı Gölü</a:t>
            </a:r>
          </a:p>
        </p:txBody>
      </p:sp>
      <p:pic>
        <p:nvPicPr>
          <p:cNvPr id="5124" name="Picture 4" descr="https://www.tarimorman.gov.tr/SYGM/FotografGalerisi/havzalar%20Mart/Burdur.jpg">
            <a:extLst>
              <a:ext uri="{FF2B5EF4-FFF2-40B4-BE49-F238E27FC236}">
                <a16:creationId xmlns:a16="http://schemas.microsoft.com/office/drawing/2014/main" id="{E7AC0996-C413-4E40-9DF4-055525180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682515"/>
            <a:ext cx="5894837" cy="409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501EFB1B-287A-4094-B590-A3FDE666C640}"/>
              </a:ext>
            </a:extLst>
          </p:cNvPr>
          <p:cNvSpPr txBox="1"/>
          <p:nvPr/>
        </p:nvSpPr>
        <p:spPr>
          <a:xfrm>
            <a:off x="3602480" y="4474713"/>
            <a:ext cx="15115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84C2BA20-31FA-4235-8D8B-89127547921E}"/>
              </a:ext>
            </a:extLst>
          </p:cNvPr>
          <p:cNvSpPr/>
          <p:nvPr/>
        </p:nvSpPr>
        <p:spPr>
          <a:xfrm>
            <a:off x="6197579" y="5875097"/>
            <a:ext cx="5691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i="1" dirty="0">
                <a:hlinkClick r:id="rId4"/>
              </a:rPr>
              <a:t>https://www.tarimorman.gov.tr/SYGM/Sayfalar/Detay.aspx?SayfaId=129</a:t>
            </a:r>
            <a:r>
              <a:rPr lang="tr-TR" sz="14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4822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ADCBC8A2-B93C-40F0-9571-BA6D691DC91E}"/>
              </a:ext>
            </a:extLst>
          </p:cNvPr>
          <p:cNvSpPr txBox="1"/>
          <p:nvPr/>
        </p:nvSpPr>
        <p:spPr>
          <a:xfrm>
            <a:off x="1545078" y="266364"/>
            <a:ext cx="9101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0070C0"/>
                </a:solidFill>
              </a:rPr>
              <a:t>BÜTÜNSEL YÖNETİM</a:t>
            </a: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00CD0F9B-C26F-4412-A872-C35529417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39" y="1946603"/>
            <a:ext cx="4519244" cy="3998702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9CF2E439-3FC7-4404-9BB4-313520231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04"/>
          <a:stretch/>
        </p:blipFill>
        <p:spPr>
          <a:xfrm>
            <a:off x="5458408" y="1652610"/>
            <a:ext cx="6645975" cy="458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57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37DF4656-E9C7-4B5B-8D9A-486C480E64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30723" name="Metin kutusu 3">
            <a:extLst>
              <a:ext uri="{FF2B5EF4-FFF2-40B4-BE49-F238E27FC236}">
                <a16:creationId xmlns:a16="http://schemas.microsoft.com/office/drawing/2014/main" id="{321DB526-F736-4DC6-878E-ABC78D664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2640" y="5534025"/>
            <a:ext cx="73104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tr-TR" altLang="tr-TR" sz="8000" b="1" dirty="0">
                <a:solidFill>
                  <a:schemeClr val="bg1"/>
                </a:solidFill>
              </a:rPr>
              <a:t>TEŞEKKÜRLER</a:t>
            </a:r>
          </a:p>
        </p:txBody>
      </p:sp>
      <p:pic>
        <p:nvPicPr>
          <p:cNvPr id="1026" name="Picture 2" descr="Müsilaj – Ağit Mi Umut Mu ?">
            <a:extLst>
              <a:ext uri="{FF2B5EF4-FFF2-40B4-BE49-F238E27FC236}">
                <a16:creationId xmlns:a16="http://schemas.microsoft.com/office/drawing/2014/main" id="{4D07DFD4-539F-444C-AF25-BCF11844B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9" t="3851" r="17365" b="4158"/>
          <a:stretch/>
        </p:blipFill>
        <p:spPr bwMode="auto">
          <a:xfrm>
            <a:off x="857341" y="241451"/>
            <a:ext cx="2242009" cy="318755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m Balık’ın Yolculuğu serisi">
            <a:extLst>
              <a:ext uri="{FF2B5EF4-FFF2-40B4-BE49-F238E27FC236}">
                <a16:creationId xmlns:a16="http://schemas.microsoft.com/office/drawing/2014/main" id="{40BB10BD-8980-4FFC-81C4-28DA709C4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t="26786" r="8050" b="28317"/>
          <a:stretch/>
        </p:blipFill>
        <p:spPr bwMode="auto">
          <a:xfrm>
            <a:off x="4552370" y="894961"/>
            <a:ext cx="6619537" cy="35091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Umut Pina ve Pembe Karides çıktı!">
            <a:extLst>
              <a:ext uri="{FF2B5EF4-FFF2-40B4-BE49-F238E27FC236}">
                <a16:creationId xmlns:a16="http://schemas.microsoft.com/office/drawing/2014/main" id="{EB01CC65-16A0-4138-95BF-7D769923F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2" t="21513" r="19275" b="15221"/>
          <a:stretch/>
        </p:blipFill>
        <p:spPr bwMode="auto">
          <a:xfrm>
            <a:off x="786621" y="3929872"/>
            <a:ext cx="2383448" cy="25117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 10">
            <a:extLst>
              <a:ext uri="{FF2B5EF4-FFF2-40B4-BE49-F238E27FC236}">
                <a16:creationId xmlns:a16="http://schemas.microsoft.com/office/drawing/2014/main" id="{39ED1631-5DB1-441B-95D9-04C5FB161D27}"/>
              </a:ext>
            </a:extLst>
          </p:cNvPr>
          <p:cNvGrpSpPr>
            <a:grpSpLocks/>
          </p:cNvGrpSpPr>
          <p:nvPr/>
        </p:nvGrpSpPr>
        <p:grpSpPr bwMode="auto">
          <a:xfrm>
            <a:off x="6290451" y="4626170"/>
            <a:ext cx="1674813" cy="920750"/>
            <a:chOff x="139959" y="5682344"/>
            <a:chExt cx="1675078" cy="919502"/>
          </a:xfrm>
        </p:grpSpPr>
        <p:sp>
          <p:nvSpPr>
            <p:cNvPr id="10" name="Dikdörtgen: Yuvarlatılmış Köşeler 9">
              <a:extLst>
                <a:ext uri="{FF2B5EF4-FFF2-40B4-BE49-F238E27FC236}">
                  <a16:creationId xmlns:a16="http://schemas.microsoft.com/office/drawing/2014/main" id="{83F78849-DD04-4372-9614-DDB1FA9F017F}"/>
                </a:ext>
              </a:extLst>
            </p:cNvPr>
            <p:cNvSpPr/>
            <p:nvPr/>
          </p:nvSpPr>
          <p:spPr>
            <a:xfrm>
              <a:off x="139959" y="5682344"/>
              <a:ext cx="1675078" cy="919502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r-TR"/>
            </a:p>
          </p:txBody>
        </p:sp>
        <p:pic>
          <p:nvPicPr>
            <p:cNvPr id="11" name="Resim 8">
              <a:extLst>
                <a:ext uri="{FF2B5EF4-FFF2-40B4-BE49-F238E27FC236}">
                  <a16:creationId xmlns:a16="http://schemas.microsoft.com/office/drawing/2014/main" id="{4734172A-F4A9-480E-A8EC-47962746D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659" y="5751495"/>
              <a:ext cx="1600378" cy="85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961B80E-8118-497F-84EE-ABD32B33B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" y="0"/>
            <a:ext cx="12031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25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DA23F8D2-F29B-49A0-8210-D6553EC54B84}"/>
              </a:ext>
            </a:extLst>
          </p:cNvPr>
          <p:cNvSpPr txBox="1"/>
          <p:nvPr/>
        </p:nvSpPr>
        <p:spPr>
          <a:xfrm>
            <a:off x="4481628" y="5293460"/>
            <a:ext cx="6923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Denizlerin içinde bulunan mikroskobik </a:t>
            </a:r>
            <a:r>
              <a:rPr lang="tr-TR" dirty="0" err="1"/>
              <a:t>bitkicikler</a:t>
            </a:r>
            <a:r>
              <a:rPr lang="tr-TR" dirty="0"/>
              <a:t> (</a:t>
            </a:r>
            <a:r>
              <a:rPr lang="tr-TR" dirty="0" err="1"/>
              <a:t>fitoplankton</a:t>
            </a:r>
            <a:r>
              <a:rPr lang="tr-TR" dirty="0"/>
              <a:t>) güneş ışığını kullanarak fotosentez yapar. Bu esnada havadan denize geçen karbondioksit gazını alır ve fotosentez sonucunda oksijen açığa çıkar. </a:t>
            </a:r>
          </a:p>
        </p:txBody>
      </p:sp>
      <p:grpSp>
        <p:nvGrpSpPr>
          <p:cNvPr id="8" name="Grup 7">
            <a:extLst>
              <a:ext uri="{FF2B5EF4-FFF2-40B4-BE49-F238E27FC236}">
                <a16:creationId xmlns:a16="http://schemas.microsoft.com/office/drawing/2014/main" id="{9969955C-7753-41A7-9A75-46F3BC7F0031}"/>
              </a:ext>
            </a:extLst>
          </p:cNvPr>
          <p:cNvGrpSpPr/>
          <p:nvPr/>
        </p:nvGrpSpPr>
        <p:grpSpPr>
          <a:xfrm>
            <a:off x="4497015" y="2736003"/>
            <a:ext cx="5854700" cy="2306440"/>
            <a:chOff x="1676400" y="4551560"/>
            <a:chExt cx="5854700" cy="2306440"/>
          </a:xfrm>
        </p:grpSpPr>
        <p:pic>
          <p:nvPicPr>
            <p:cNvPr id="9" name="Picture 2" descr="1302">
              <a:extLst>
                <a:ext uri="{FF2B5EF4-FFF2-40B4-BE49-F238E27FC236}">
                  <a16:creationId xmlns:a16="http://schemas.microsoft.com/office/drawing/2014/main" id="{8067AA86-E1DB-4E00-A225-7E5C9D968A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74"/>
            <a:stretch>
              <a:fillRect/>
            </a:stretch>
          </p:blipFill>
          <p:spPr bwMode="auto">
            <a:xfrm>
              <a:off x="1828800" y="4551560"/>
              <a:ext cx="5702300" cy="2197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Metin kutusu 9">
              <a:extLst>
                <a:ext uri="{FF2B5EF4-FFF2-40B4-BE49-F238E27FC236}">
                  <a16:creationId xmlns:a16="http://schemas.microsoft.com/office/drawing/2014/main" id="{904C2E36-1B63-4641-8944-4F9505F21145}"/>
                </a:ext>
              </a:extLst>
            </p:cNvPr>
            <p:cNvSpPr txBox="1"/>
            <p:nvPr/>
          </p:nvSpPr>
          <p:spPr>
            <a:xfrm>
              <a:off x="4267200" y="4876800"/>
              <a:ext cx="76200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800" dirty="0"/>
                <a:t>Güneş ışığı</a:t>
              </a:r>
            </a:p>
          </p:txBody>
        </p:sp>
        <p:sp>
          <p:nvSpPr>
            <p:cNvPr id="11" name="Metin kutusu 10">
              <a:extLst>
                <a:ext uri="{FF2B5EF4-FFF2-40B4-BE49-F238E27FC236}">
                  <a16:creationId xmlns:a16="http://schemas.microsoft.com/office/drawing/2014/main" id="{638C8554-6DBD-45D9-BD14-1543E767C072}"/>
                </a:ext>
              </a:extLst>
            </p:cNvPr>
            <p:cNvSpPr txBox="1"/>
            <p:nvPr/>
          </p:nvSpPr>
          <p:spPr>
            <a:xfrm>
              <a:off x="4943475" y="5344984"/>
              <a:ext cx="68580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800" dirty="0"/>
                <a:t>Klorofil</a:t>
              </a:r>
            </a:p>
          </p:txBody>
        </p:sp>
        <p:sp>
          <p:nvSpPr>
            <p:cNvPr id="12" name="Metin kutusu 11">
              <a:extLst>
                <a:ext uri="{FF2B5EF4-FFF2-40B4-BE49-F238E27FC236}">
                  <a16:creationId xmlns:a16="http://schemas.microsoft.com/office/drawing/2014/main" id="{E4B84143-6600-45BB-82D0-A9A7E4437B57}"/>
                </a:ext>
              </a:extLst>
            </p:cNvPr>
            <p:cNvSpPr txBox="1"/>
            <p:nvPr/>
          </p:nvSpPr>
          <p:spPr>
            <a:xfrm>
              <a:off x="1676400" y="6519446"/>
              <a:ext cx="9144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dirty="0"/>
                <a:t>6 Karbondioksit</a:t>
              </a:r>
            </a:p>
            <a:p>
              <a:pPr algn="ctr"/>
              <a:r>
                <a:rPr lang="tr-TR" sz="800" dirty="0"/>
                <a:t>(CO</a:t>
              </a:r>
              <a:r>
                <a:rPr lang="tr-TR" sz="800" baseline="-25000" dirty="0"/>
                <a:t>2</a:t>
              </a:r>
              <a:r>
                <a:rPr lang="tr-TR" sz="800" dirty="0"/>
                <a:t>)</a:t>
              </a:r>
            </a:p>
          </p:txBody>
        </p:sp>
        <p:sp>
          <p:nvSpPr>
            <p:cNvPr id="13" name="Metin kutusu 12">
              <a:extLst>
                <a:ext uri="{FF2B5EF4-FFF2-40B4-BE49-F238E27FC236}">
                  <a16:creationId xmlns:a16="http://schemas.microsoft.com/office/drawing/2014/main" id="{FB17343E-5491-4907-A338-7F7F0B69FF72}"/>
                </a:ext>
              </a:extLst>
            </p:cNvPr>
            <p:cNvSpPr txBox="1"/>
            <p:nvPr/>
          </p:nvSpPr>
          <p:spPr>
            <a:xfrm>
              <a:off x="2750737" y="6506520"/>
              <a:ext cx="6096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dirty="0"/>
                <a:t>6 Su</a:t>
              </a:r>
            </a:p>
            <a:p>
              <a:pPr algn="ctr"/>
              <a:r>
                <a:rPr lang="tr-TR" sz="800" dirty="0"/>
                <a:t>(H</a:t>
              </a:r>
              <a:r>
                <a:rPr lang="tr-TR" sz="800" baseline="-25000" dirty="0"/>
                <a:t>2</a:t>
              </a:r>
              <a:r>
                <a:rPr lang="tr-TR" sz="800" dirty="0"/>
                <a:t>O)</a:t>
              </a:r>
            </a:p>
          </p:txBody>
        </p:sp>
        <p:sp>
          <p:nvSpPr>
            <p:cNvPr id="14" name="Dikdörtgen 13">
              <a:extLst>
                <a:ext uri="{FF2B5EF4-FFF2-40B4-BE49-F238E27FC236}">
                  <a16:creationId xmlns:a16="http://schemas.microsoft.com/office/drawing/2014/main" id="{D16A0A08-5987-4847-8D43-77CEE4EA07D6}"/>
                </a:ext>
              </a:extLst>
            </p:cNvPr>
            <p:cNvSpPr/>
            <p:nvPr/>
          </p:nvSpPr>
          <p:spPr>
            <a:xfrm>
              <a:off x="4267200" y="6172200"/>
              <a:ext cx="6096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5" name="Metin kutusu 14">
              <a:extLst>
                <a:ext uri="{FF2B5EF4-FFF2-40B4-BE49-F238E27FC236}">
                  <a16:creationId xmlns:a16="http://schemas.microsoft.com/office/drawing/2014/main" id="{85051183-312E-45FC-A4ED-611CC5E2D3A1}"/>
                </a:ext>
              </a:extLst>
            </p:cNvPr>
            <p:cNvSpPr txBox="1"/>
            <p:nvPr/>
          </p:nvSpPr>
          <p:spPr>
            <a:xfrm>
              <a:off x="5753100" y="6515392"/>
              <a:ext cx="7620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800" dirty="0" err="1"/>
                <a:t>Glukoz</a:t>
              </a:r>
              <a:endParaRPr lang="tr-TR" sz="800" dirty="0"/>
            </a:p>
            <a:p>
              <a:r>
                <a:rPr lang="tr-TR" sz="800" dirty="0"/>
                <a:t>C</a:t>
              </a:r>
              <a:r>
                <a:rPr lang="tr-TR" sz="800" baseline="-25000" dirty="0"/>
                <a:t>6</a:t>
              </a:r>
              <a:r>
                <a:rPr lang="tr-TR" sz="800" dirty="0"/>
                <a:t>H</a:t>
              </a:r>
              <a:r>
                <a:rPr lang="tr-TR" sz="800" baseline="-25000" dirty="0"/>
                <a:t>12</a:t>
              </a:r>
              <a:r>
                <a:rPr lang="tr-TR" sz="800" dirty="0"/>
                <a:t>O</a:t>
              </a:r>
              <a:r>
                <a:rPr lang="tr-TR" sz="800" baseline="-25000" dirty="0"/>
                <a:t>6</a:t>
              </a:r>
              <a:r>
                <a:rPr lang="tr-TR" sz="800" dirty="0"/>
                <a:t>)</a:t>
              </a:r>
            </a:p>
          </p:txBody>
        </p:sp>
        <p:sp>
          <p:nvSpPr>
            <p:cNvPr id="16" name="Dikdörtgen 15">
              <a:extLst>
                <a:ext uri="{FF2B5EF4-FFF2-40B4-BE49-F238E27FC236}">
                  <a16:creationId xmlns:a16="http://schemas.microsoft.com/office/drawing/2014/main" id="{8F89D407-F7A3-408B-8E2E-ED11E9401334}"/>
                </a:ext>
              </a:extLst>
            </p:cNvPr>
            <p:cNvSpPr/>
            <p:nvPr/>
          </p:nvSpPr>
          <p:spPr>
            <a:xfrm>
              <a:off x="6856626" y="6506520"/>
              <a:ext cx="66494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tr-TR" sz="800" dirty="0"/>
                <a:t>6 Oksijen</a:t>
              </a:r>
            </a:p>
            <a:p>
              <a:pPr algn="ctr"/>
              <a:r>
                <a:rPr lang="tr-TR" sz="800" dirty="0"/>
                <a:t>(O</a:t>
              </a:r>
              <a:r>
                <a:rPr lang="tr-TR" sz="800" baseline="-25000" dirty="0"/>
                <a:t>2</a:t>
              </a:r>
              <a:r>
                <a:rPr lang="tr-TR" sz="800" dirty="0"/>
                <a:t>)</a:t>
              </a:r>
            </a:p>
          </p:txBody>
        </p:sp>
      </p:grpSp>
      <p:grpSp>
        <p:nvGrpSpPr>
          <p:cNvPr id="17" name="Grup 16">
            <a:extLst>
              <a:ext uri="{FF2B5EF4-FFF2-40B4-BE49-F238E27FC236}">
                <a16:creationId xmlns:a16="http://schemas.microsoft.com/office/drawing/2014/main" id="{74E7EA39-E09B-430E-8F64-8110B2048333}"/>
              </a:ext>
            </a:extLst>
          </p:cNvPr>
          <p:cNvGrpSpPr/>
          <p:nvPr/>
        </p:nvGrpSpPr>
        <p:grpSpPr>
          <a:xfrm>
            <a:off x="509022" y="2446569"/>
            <a:ext cx="3159125" cy="3711349"/>
            <a:chOff x="522881" y="1207263"/>
            <a:chExt cx="3159125" cy="3711349"/>
          </a:xfrm>
        </p:grpSpPr>
        <p:pic>
          <p:nvPicPr>
            <p:cNvPr id="18" name="Picture 5" descr="1304a">
              <a:extLst>
                <a:ext uri="{FF2B5EF4-FFF2-40B4-BE49-F238E27FC236}">
                  <a16:creationId xmlns:a16="http://schemas.microsoft.com/office/drawing/2014/main" id="{1749F5DF-FCDA-45AC-B2C4-8AAA8B3F7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881" y="1207263"/>
              <a:ext cx="3159125" cy="3711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Metin kutusu 18">
              <a:extLst>
                <a:ext uri="{FF2B5EF4-FFF2-40B4-BE49-F238E27FC236}">
                  <a16:creationId xmlns:a16="http://schemas.microsoft.com/office/drawing/2014/main" id="{A70D400D-C8CD-4852-BAF9-13E526624E03}"/>
                </a:ext>
              </a:extLst>
            </p:cNvPr>
            <p:cNvSpPr txBox="1"/>
            <p:nvPr/>
          </p:nvSpPr>
          <p:spPr>
            <a:xfrm>
              <a:off x="914400" y="3148518"/>
              <a:ext cx="762000" cy="215444"/>
            </a:xfrm>
            <a:prstGeom prst="rect">
              <a:avLst/>
            </a:prstGeom>
            <a:solidFill>
              <a:srgbClr val="93D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dirty="0"/>
                <a:t>Karbondioksit</a:t>
              </a:r>
            </a:p>
          </p:txBody>
        </p:sp>
        <p:sp>
          <p:nvSpPr>
            <p:cNvPr id="20" name="Metin kutusu 19">
              <a:extLst>
                <a:ext uri="{FF2B5EF4-FFF2-40B4-BE49-F238E27FC236}">
                  <a16:creationId xmlns:a16="http://schemas.microsoft.com/office/drawing/2014/main" id="{A59B905F-2C85-452B-B3B5-37BE29D93C1F}"/>
                </a:ext>
              </a:extLst>
            </p:cNvPr>
            <p:cNvSpPr txBox="1"/>
            <p:nvPr/>
          </p:nvSpPr>
          <p:spPr>
            <a:xfrm>
              <a:off x="2750737" y="3165316"/>
              <a:ext cx="685800" cy="215444"/>
            </a:xfrm>
            <a:prstGeom prst="rect">
              <a:avLst/>
            </a:prstGeom>
            <a:solidFill>
              <a:srgbClr val="93D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dirty="0" err="1"/>
                <a:t>Glukoz</a:t>
              </a:r>
              <a:endParaRPr lang="tr-TR" sz="800" dirty="0"/>
            </a:p>
          </p:txBody>
        </p:sp>
        <p:sp>
          <p:nvSpPr>
            <p:cNvPr id="21" name="Metin kutusu 20">
              <a:extLst>
                <a:ext uri="{FF2B5EF4-FFF2-40B4-BE49-F238E27FC236}">
                  <a16:creationId xmlns:a16="http://schemas.microsoft.com/office/drawing/2014/main" id="{F1E827F4-1E5F-43E8-8D28-2AFD2ABCABB1}"/>
                </a:ext>
              </a:extLst>
            </p:cNvPr>
            <p:cNvSpPr txBox="1"/>
            <p:nvPr/>
          </p:nvSpPr>
          <p:spPr>
            <a:xfrm>
              <a:off x="1485899" y="3505200"/>
              <a:ext cx="1874437" cy="646331"/>
            </a:xfrm>
            <a:prstGeom prst="rect">
              <a:avLst/>
            </a:prstGeom>
            <a:gradFill flip="none" rotWithShape="1">
              <a:gsLst>
                <a:gs pos="0">
                  <a:srgbClr val="77C4CE"/>
                </a:gs>
                <a:gs pos="53000">
                  <a:srgbClr val="54B6BF"/>
                </a:gs>
                <a:gs pos="100000">
                  <a:srgbClr val="21A6AB"/>
                </a:gs>
              </a:gsLst>
              <a:lin ang="5400000" scaled="1"/>
              <a:tileRect/>
            </a:gradFill>
          </p:spPr>
          <p:txBody>
            <a:bodyPr wrap="square" rtlCol="0">
              <a:spAutoFit/>
            </a:bodyPr>
            <a:lstStyle/>
            <a:p>
              <a:r>
                <a:rPr lang="tr-TR" sz="1200" dirty="0"/>
                <a:t>Denizlerdeki </a:t>
              </a:r>
              <a:r>
                <a:rPr lang="tr-TR" sz="1200" dirty="0" err="1"/>
                <a:t>fitoplankton</a:t>
              </a:r>
              <a:r>
                <a:rPr lang="tr-TR" sz="1200" dirty="0"/>
                <a:t> 1 m² alanda yılda 120 gram karbonu </a:t>
              </a:r>
              <a:r>
                <a:rPr lang="tr-TR" sz="1200" dirty="0" err="1"/>
                <a:t>glukoza</a:t>
              </a:r>
              <a:r>
                <a:rPr lang="tr-TR" sz="1200" dirty="0"/>
                <a:t> bağlar. </a:t>
              </a:r>
            </a:p>
          </p:txBody>
        </p:sp>
      </p:grpSp>
      <p:sp>
        <p:nvSpPr>
          <p:cNvPr id="4" name="Metin kutusu 3">
            <a:extLst>
              <a:ext uri="{FF2B5EF4-FFF2-40B4-BE49-F238E27FC236}">
                <a16:creationId xmlns:a16="http://schemas.microsoft.com/office/drawing/2014/main" id="{8AE67C1F-08FF-438A-A456-F6F22A1E0A35}"/>
              </a:ext>
            </a:extLst>
          </p:cNvPr>
          <p:cNvSpPr txBox="1"/>
          <p:nvPr/>
        </p:nvSpPr>
        <p:spPr>
          <a:xfrm>
            <a:off x="2047905" y="110309"/>
            <a:ext cx="80961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>
                <a:solidFill>
                  <a:srgbClr val="0070C0"/>
                </a:solidFill>
              </a:rPr>
              <a:t>DENİZLER NEDEN ÖNEMLİ?</a:t>
            </a:r>
            <a:endParaRPr lang="tr-TR" sz="4000" b="1" dirty="0">
              <a:solidFill>
                <a:srgbClr val="0070C0"/>
              </a:solidFill>
            </a:endParaRPr>
          </a:p>
          <a:p>
            <a:pPr algn="ctr"/>
            <a:r>
              <a:rPr lang="tr-TR" sz="4000" b="1" dirty="0">
                <a:solidFill>
                  <a:srgbClr val="0070C0"/>
                </a:solidFill>
              </a:rPr>
              <a:t>Oksijen üretir</a:t>
            </a:r>
          </a:p>
        </p:txBody>
      </p:sp>
    </p:spTree>
    <p:extLst>
      <p:ext uri="{BB962C8B-B14F-4D97-AF65-F5344CB8AC3E}">
        <p14:creationId xmlns:p14="http://schemas.microsoft.com/office/powerpoint/2010/main" val="2970848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CB9C6951-C061-4E00-BCB5-677E27E58788}"/>
              </a:ext>
            </a:extLst>
          </p:cNvPr>
          <p:cNvSpPr txBox="1"/>
          <p:nvPr/>
        </p:nvSpPr>
        <p:spPr>
          <a:xfrm>
            <a:off x="2047905" y="110309"/>
            <a:ext cx="80961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0070C0"/>
                </a:solidFill>
              </a:rPr>
              <a:t>DENİZLER NEDEN ÖNEMLİ?</a:t>
            </a:r>
          </a:p>
          <a:p>
            <a:pPr algn="ctr"/>
            <a:r>
              <a:rPr lang="tr-TR" sz="4000" b="1" dirty="0">
                <a:solidFill>
                  <a:srgbClr val="0070C0"/>
                </a:solidFill>
              </a:rPr>
              <a:t>Isıl dengeyi sağlar</a:t>
            </a:r>
          </a:p>
        </p:txBody>
      </p:sp>
      <p:pic>
        <p:nvPicPr>
          <p:cNvPr id="5" name="Resim 4" descr="b6s1">
            <a:extLst>
              <a:ext uri="{FF2B5EF4-FFF2-40B4-BE49-F238E27FC236}">
                <a16:creationId xmlns:a16="http://schemas.microsoft.com/office/drawing/2014/main" id="{5210F55F-254D-4789-956D-88F82D03FE9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clr">
          <a:xfrm rot="5400000">
            <a:off x="4036001" y="3147070"/>
            <a:ext cx="3962399" cy="2514600"/>
          </a:xfrm>
          <a:prstGeom prst="rect">
            <a:avLst/>
          </a:prstGeom>
          <a:ln w="9525" cap="rnd" cmpd="sng" algn="ctr">
            <a:noFill/>
            <a:miter lim="800000"/>
            <a:headEnd/>
            <a:tailEnd/>
          </a:ln>
        </p:spPr>
      </p:pic>
      <p:grpSp>
        <p:nvGrpSpPr>
          <p:cNvPr id="6" name="Grup 5">
            <a:extLst>
              <a:ext uri="{FF2B5EF4-FFF2-40B4-BE49-F238E27FC236}">
                <a16:creationId xmlns:a16="http://schemas.microsoft.com/office/drawing/2014/main" id="{FA7F7D51-B71E-4F03-951B-965ADACCECFA}"/>
              </a:ext>
            </a:extLst>
          </p:cNvPr>
          <p:cNvGrpSpPr/>
          <p:nvPr/>
        </p:nvGrpSpPr>
        <p:grpSpPr>
          <a:xfrm>
            <a:off x="656365" y="2514752"/>
            <a:ext cx="4012002" cy="3662032"/>
            <a:chOff x="188532" y="2086776"/>
            <a:chExt cx="4012002" cy="3662032"/>
          </a:xfrm>
        </p:grpSpPr>
        <p:grpSp>
          <p:nvGrpSpPr>
            <p:cNvPr id="7" name="Grup 6">
              <a:extLst>
                <a:ext uri="{FF2B5EF4-FFF2-40B4-BE49-F238E27FC236}">
                  <a16:creationId xmlns:a16="http://schemas.microsoft.com/office/drawing/2014/main" id="{5810DD08-79E7-4374-8E64-EEA7493BA6B9}"/>
                </a:ext>
              </a:extLst>
            </p:cNvPr>
            <p:cNvGrpSpPr/>
            <p:nvPr/>
          </p:nvGrpSpPr>
          <p:grpSpPr>
            <a:xfrm>
              <a:off x="188532" y="2086776"/>
              <a:ext cx="4012002" cy="3662032"/>
              <a:chOff x="188532" y="2086776"/>
              <a:chExt cx="4012002" cy="3662032"/>
            </a:xfrm>
          </p:grpSpPr>
          <p:grpSp>
            <p:nvGrpSpPr>
              <p:cNvPr id="9" name="Grup 8">
                <a:extLst>
                  <a:ext uri="{FF2B5EF4-FFF2-40B4-BE49-F238E27FC236}">
                    <a16:creationId xmlns:a16="http://schemas.microsoft.com/office/drawing/2014/main" id="{651C78D0-E7FB-48B7-B51F-C2C9500DA6B1}"/>
                  </a:ext>
                </a:extLst>
              </p:cNvPr>
              <p:cNvGrpSpPr/>
              <p:nvPr/>
            </p:nvGrpSpPr>
            <p:grpSpPr>
              <a:xfrm>
                <a:off x="692095" y="2086776"/>
                <a:ext cx="3508439" cy="3662032"/>
                <a:chOff x="3971387" y="1787891"/>
                <a:chExt cx="3508439" cy="3662032"/>
              </a:xfrm>
            </p:grpSpPr>
            <p:pic>
              <p:nvPicPr>
                <p:cNvPr id="11" name="Picture 2" descr="Blue-green planet Earth drawing free image download">
                  <a:extLst>
                    <a:ext uri="{FF2B5EF4-FFF2-40B4-BE49-F238E27FC236}">
                      <a16:creationId xmlns:a16="http://schemas.microsoft.com/office/drawing/2014/main" id="{54C03E2F-E7D3-48A9-887A-DB5E41E5BBE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1387" y="2118651"/>
                  <a:ext cx="3039013" cy="30517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2" name="Düz Bağlayıcı 11">
                  <a:extLst>
                    <a:ext uri="{FF2B5EF4-FFF2-40B4-BE49-F238E27FC236}">
                      <a16:creationId xmlns:a16="http://schemas.microsoft.com/office/drawing/2014/main" id="{D1EA2CA2-92D0-4C88-ACF6-2A272CD54FF9}"/>
                    </a:ext>
                  </a:extLst>
                </p:cNvPr>
                <p:cNvCxnSpPr/>
                <p:nvPr/>
              </p:nvCxnSpPr>
              <p:spPr>
                <a:xfrm>
                  <a:off x="4012019" y="3586537"/>
                  <a:ext cx="2971800" cy="0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Düz Bağlayıcı 12">
                  <a:extLst>
                    <a:ext uri="{FF2B5EF4-FFF2-40B4-BE49-F238E27FC236}">
                      <a16:creationId xmlns:a16="http://schemas.microsoft.com/office/drawing/2014/main" id="{34F8DE80-155A-4C82-A9AB-FE4612F6C7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91000" y="2862637"/>
                  <a:ext cx="2590800" cy="0"/>
                </a:xfrm>
                <a:prstGeom prst="line">
                  <a:avLst/>
                </a:prstGeom>
                <a:ln w="28575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Düz Bağlayıcı 13">
                  <a:extLst>
                    <a:ext uri="{FF2B5EF4-FFF2-40B4-BE49-F238E27FC236}">
                      <a16:creationId xmlns:a16="http://schemas.microsoft.com/office/drawing/2014/main" id="{92C6D01E-3D92-4CE9-B545-DF57396022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12458" y="4356820"/>
                  <a:ext cx="2590800" cy="0"/>
                </a:xfrm>
                <a:prstGeom prst="line">
                  <a:avLst/>
                </a:prstGeom>
                <a:ln w="28575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Metin kutusu 14">
                  <a:extLst>
                    <a:ext uri="{FF2B5EF4-FFF2-40B4-BE49-F238E27FC236}">
                      <a16:creationId xmlns:a16="http://schemas.microsoft.com/office/drawing/2014/main" id="{FB3C60B4-D589-4D70-BE0F-23587342C3F9}"/>
                    </a:ext>
                  </a:extLst>
                </p:cNvPr>
                <p:cNvSpPr txBox="1"/>
                <p:nvPr/>
              </p:nvSpPr>
              <p:spPr>
                <a:xfrm>
                  <a:off x="4888319" y="1787891"/>
                  <a:ext cx="12954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400" b="1" dirty="0"/>
                    <a:t>Kuzey Kutbu</a:t>
                  </a:r>
                </a:p>
              </p:txBody>
            </p:sp>
            <p:sp>
              <p:nvSpPr>
                <p:cNvPr id="16" name="Metin kutusu 15">
                  <a:extLst>
                    <a:ext uri="{FF2B5EF4-FFF2-40B4-BE49-F238E27FC236}">
                      <a16:creationId xmlns:a16="http://schemas.microsoft.com/office/drawing/2014/main" id="{8EFC58BD-B40B-4F0B-8037-629F597E164C}"/>
                    </a:ext>
                  </a:extLst>
                </p:cNvPr>
                <p:cNvSpPr txBox="1"/>
                <p:nvPr/>
              </p:nvSpPr>
              <p:spPr>
                <a:xfrm>
                  <a:off x="4837400" y="5142146"/>
                  <a:ext cx="12954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400" b="1" dirty="0"/>
                    <a:t>Güney Kutbu</a:t>
                  </a:r>
                </a:p>
              </p:txBody>
            </p:sp>
            <p:sp>
              <p:nvSpPr>
                <p:cNvPr id="17" name="Metin kutusu 16">
                  <a:extLst>
                    <a:ext uri="{FF2B5EF4-FFF2-40B4-BE49-F238E27FC236}">
                      <a16:creationId xmlns:a16="http://schemas.microsoft.com/office/drawing/2014/main" id="{58E70FAB-C9BF-4C22-96AA-7EE8ED4BB71C}"/>
                    </a:ext>
                  </a:extLst>
                </p:cNvPr>
                <p:cNvSpPr txBox="1"/>
                <p:nvPr/>
              </p:nvSpPr>
              <p:spPr>
                <a:xfrm>
                  <a:off x="6851887" y="4186370"/>
                  <a:ext cx="6218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400" b="1" dirty="0"/>
                    <a:t>38 G</a:t>
                  </a:r>
                </a:p>
              </p:txBody>
            </p:sp>
            <p:sp>
              <p:nvSpPr>
                <p:cNvPr id="18" name="Metin kutusu 17">
                  <a:extLst>
                    <a:ext uri="{FF2B5EF4-FFF2-40B4-BE49-F238E27FC236}">
                      <a16:creationId xmlns:a16="http://schemas.microsoft.com/office/drawing/2014/main" id="{8EA8FE82-19F1-458D-99D5-AB67496B90C9}"/>
                    </a:ext>
                  </a:extLst>
                </p:cNvPr>
                <p:cNvSpPr txBox="1"/>
                <p:nvPr/>
              </p:nvSpPr>
              <p:spPr>
                <a:xfrm>
                  <a:off x="6858000" y="2718484"/>
                  <a:ext cx="6218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400" b="1" dirty="0"/>
                    <a:t>38 K</a:t>
                  </a:r>
                </a:p>
              </p:txBody>
            </p:sp>
          </p:grpSp>
          <p:sp>
            <p:nvSpPr>
              <p:cNvPr id="10" name="Yay 9">
                <a:extLst>
                  <a:ext uri="{FF2B5EF4-FFF2-40B4-BE49-F238E27FC236}">
                    <a16:creationId xmlns:a16="http://schemas.microsoft.com/office/drawing/2014/main" id="{C4C11554-4838-4888-9609-86C86D3B860B}"/>
                  </a:ext>
                </a:extLst>
              </p:cNvPr>
              <p:cNvSpPr/>
              <p:nvPr/>
            </p:nvSpPr>
            <p:spPr>
              <a:xfrm rot="15849225">
                <a:off x="-39727" y="2657634"/>
                <a:ext cx="3094037" cy="2637520"/>
              </a:xfrm>
              <a:prstGeom prst="arc">
                <a:avLst>
                  <a:gd name="adj1" fmla="val 13047289"/>
                  <a:gd name="adj2" fmla="val 19732076"/>
                </a:avLst>
              </a:prstGeom>
              <a:ln w="127000" cmpd="sng">
                <a:gradFill flip="none" rotWithShape="1">
                  <a:gsLst>
                    <a:gs pos="0">
                      <a:srgbClr val="FFFF00"/>
                    </a:gs>
                    <a:gs pos="53000">
                      <a:srgbClr val="D6330A"/>
                    </a:gs>
                    <a:gs pos="100000">
                      <a:srgbClr val="FFFF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</p:grpSp>
        <p:sp>
          <p:nvSpPr>
            <p:cNvPr id="8" name="Akış Çizelgesi: Sonlandırıcı 7">
              <a:extLst>
                <a:ext uri="{FF2B5EF4-FFF2-40B4-BE49-F238E27FC236}">
                  <a16:creationId xmlns:a16="http://schemas.microsoft.com/office/drawing/2014/main" id="{7F077541-2156-45FE-936D-21F84CB8F609}"/>
                </a:ext>
              </a:extLst>
            </p:cNvPr>
            <p:cNvSpPr/>
            <p:nvPr/>
          </p:nvSpPr>
          <p:spPr>
            <a:xfrm>
              <a:off x="692096" y="3161522"/>
              <a:ext cx="3012432" cy="1494183"/>
            </a:xfrm>
            <a:prstGeom prst="flowChartTerminator">
              <a:avLst/>
            </a:prstGeom>
            <a:solidFill>
              <a:srgbClr val="DB4A0A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C1245FB-E036-4857-8960-E64275913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97" y="2480492"/>
            <a:ext cx="3581400" cy="42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/>
              <a:t>Ekvator bölgesi yıl boyunca ısınırken kutuplar, ekvatora göre güneşten daha az yararlanır. Bu da ekvator bölgesinde enerji fazlalığına, kutuplarda ise enerji azlığına neden olur.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09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 16">
            <a:extLst>
              <a:ext uri="{FF2B5EF4-FFF2-40B4-BE49-F238E27FC236}">
                <a16:creationId xmlns:a16="http://schemas.microsoft.com/office/drawing/2014/main" id="{14D7DB2D-EEEF-49FB-AF3A-DE4D738D65BD}"/>
              </a:ext>
            </a:extLst>
          </p:cNvPr>
          <p:cNvGrpSpPr/>
          <p:nvPr/>
        </p:nvGrpSpPr>
        <p:grpSpPr>
          <a:xfrm>
            <a:off x="1322614" y="901473"/>
            <a:ext cx="9525000" cy="5534025"/>
            <a:chOff x="1333500" y="661988"/>
            <a:chExt cx="9525000" cy="5534025"/>
          </a:xfrm>
        </p:grpSpPr>
        <p:pic>
          <p:nvPicPr>
            <p:cNvPr id="2050" name="Picture 2" descr="Global_Ocean_Circulation_GIF">
              <a:extLst>
                <a:ext uri="{FF2B5EF4-FFF2-40B4-BE49-F238E27FC236}">
                  <a16:creationId xmlns:a16="http://schemas.microsoft.com/office/drawing/2014/main" id="{60781F55-03EA-4B5E-8EFE-4BF8112176F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500" y="661988"/>
              <a:ext cx="9525000" cy="5534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Dikdörtgen 1">
              <a:extLst>
                <a:ext uri="{FF2B5EF4-FFF2-40B4-BE49-F238E27FC236}">
                  <a16:creationId xmlns:a16="http://schemas.microsoft.com/office/drawing/2014/main" id="{D4E601E1-BA9E-4D8E-814B-6B6C0378DF44}"/>
                </a:ext>
              </a:extLst>
            </p:cNvPr>
            <p:cNvSpPr/>
            <p:nvPr/>
          </p:nvSpPr>
          <p:spPr>
            <a:xfrm>
              <a:off x="3057099" y="2736376"/>
              <a:ext cx="696035" cy="361666"/>
            </a:xfrm>
            <a:prstGeom prst="rect">
              <a:avLst/>
            </a:prstGeom>
            <a:solidFill>
              <a:srgbClr val="0707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" name="Metin kutusu 2">
              <a:extLst>
                <a:ext uri="{FF2B5EF4-FFF2-40B4-BE49-F238E27FC236}">
                  <a16:creationId xmlns:a16="http://schemas.microsoft.com/office/drawing/2014/main" id="{2E23264E-6B92-42FF-A149-6B6D3B271972}"/>
                </a:ext>
              </a:extLst>
            </p:cNvPr>
            <p:cNvSpPr txBox="1"/>
            <p:nvPr/>
          </p:nvSpPr>
          <p:spPr>
            <a:xfrm>
              <a:off x="3043451" y="2722728"/>
              <a:ext cx="6960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00" b="1" dirty="0">
                  <a:solidFill>
                    <a:schemeClr val="bg1"/>
                  </a:solidFill>
                </a:rPr>
                <a:t>Yüzey akıntısı</a:t>
              </a:r>
            </a:p>
          </p:txBody>
        </p:sp>
        <p:sp>
          <p:nvSpPr>
            <p:cNvPr id="4" name="Dikdörtgen 3">
              <a:extLst>
                <a:ext uri="{FF2B5EF4-FFF2-40B4-BE49-F238E27FC236}">
                  <a16:creationId xmlns:a16="http://schemas.microsoft.com/office/drawing/2014/main" id="{5D4073F8-D391-4DB1-956A-36CD62354BC5}"/>
                </a:ext>
              </a:extLst>
            </p:cNvPr>
            <p:cNvSpPr/>
            <p:nvPr/>
          </p:nvSpPr>
          <p:spPr>
            <a:xfrm>
              <a:off x="2470245" y="3616657"/>
              <a:ext cx="1153236" cy="211540"/>
            </a:xfrm>
            <a:prstGeom prst="rect">
              <a:avLst/>
            </a:prstGeom>
            <a:solidFill>
              <a:srgbClr val="0707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" name="Metin kutusu 5">
              <a:extLst>
                <a:ext uri="{FF2B5EF4-FFF2-40B4-BE49-F238E27FC236}">
                  <a16:creationId xmlns:a16="http://schemas.microsoft.com/office/drawing/2014/main" id="{6EE5356B-C127-499E-8E4C-0EFEB97C025A}"/>
                </a:ext>
              </a:extLst>
            </p:cNvPr>
            <p:cNvSpPr txBox="1"/>
            <p:nvPr/>
          </p:nvSpPr>
          <p:spPr>
            <a:xfrm>
              <a:off x="2466833" y="3596523"/>
              <a:ext cx="1153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00" b="1" dirty="0">
                  <a:solidFill>
                    <a:schemeClr val="bg1"/>
                  </a:solidFill>
                </a:rPr>
                <a:t>Dip akıntısı</a:t>
              </a:r>
            </a:p>
          </p:txBody>
        </p:sp>
        <p:sp>
          <p:nvSpPr>
            <p:cNvPr id="5" name="Dikdörtgen 4">
              <a:extLst>
                <a:ext uri="{FF2B5EF4-FFF2-40B4-BE49-F238E27FC236}">
                  <a16:creationId xmlns:a16="http://schemas.microsoft.com/office/drawing/2014/main" id="{0C436C22-D514-4429-B625-B022D8338B89}"/>
                </a:ext>
              </a:extLst>
            </p:cNvPr>
            <p:cNvSpPr/>
            <p:nvPr/>
          </p:nvSpPr>
          <p:spPr>
            <a:xfrm>
              <a:off x="3179928" y="1112293"/>
              <a:ext cx="1037230" cy="361666"/>
            </a:xfrm>
            <a:prstGeom prst="rect">
              <a:avLst/>
            </a:prstGeom>
            <a:solidFill>
              <a:srgbClr val="0707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03136767-3B60-4A48-9190-88F8CB1115FF}"/>
                </a:ext>
              </a:extLst>
            </p:cNvPr>
            <p:cNvSpPr txBox="1"/>
            <p:nvPr/>
          </p:nvSpPr>
          <p:spPr>
            <a:xfrm>
              <a:off x="3179928" y="1084976"/>
              <a:ext cx="10372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00" b="1" dirty="0">
                  <a:solidFill>
                    <a:schemeClr val="bg1"/>
                  </a:solidFill>
                </a:rPr>
                <a:t>Soğuyarak dibe inme</a:t>
              </a:r>
            </a:p>
          </p:txBody>
        </p:sp>
        <p:sp>
          <p:nvSpPr>
            <p:cNvPr id="7" name="Dikdörtgen 6">
              <a:extLst>
                <a:ext uri="{FF2B5EF4-FFF2-40B4-BE49-F238E27FC236}">
                  <a16:creationId xmlns:a16="http://schemas.microsoft.com/office/drawing/2014/main" id="{069FE580-95AF-4E3E-A517-69117356DA5D}"/>
                </a:ext>
              </a:extLst>
            </p:cNvPr>
            <p:cNvSpPr/>
            <p:nvPr/>
          </p:nvSpPr>
          <p:spPr>
            <a:xfrm>
              <a:off x="6578221" y="1296537"/>
              <a:ext cx="968991" cy="348018"/>
            </a:xfrm>
            <a:prstGeom prst="rect">
              <a:avLst/>
            </a:prstGeom>
            <a:solidFill>
              <a:srgbClr val="0707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0" name="Metin kutusu 9">
              <a:extLst>
                <a:ext uri="{FF2B5EF4-FFF2-40B4-BE49-F238E27FC236}">
                  <a16:creationId xmlns:a16="http://schemas.microsoft.com/office/drawing/2014/main" id="{072CF75C-03A1-4A7E-A424-C2583D8EB277}"/>
                </a:ext>
              </a:extLst>
            </p:cNvPr>
            <p:cNvSpPr txBox="1"/>
            <p:nvPr/>
          </p:nvSpPr>
          <p:spPr>
            <a:xfrm>
              <a:off x="6548367" y="1270491"/>
              <a:ext cx="10372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00" b="1" dirty="0">
                  <a:solidFill>
                    <a:schemeClr val="bg1"/>
                  </a:solidFill>
                </a:rPr>
                <a:t>Soğuyarak dibe inme</a:t>
              </a:r>
            </a:p>
          </p:txBody>
        </p:sp>
        <p:sp>
          <p:nvSpPr>
            <p:cNvPr id="11" name="Dikdörtgen 10">
              <a:extLst>
                <a:ext uri="{FF2B5EF4-FFF2-40B4-BE49-F238E27FC236}">
                  <a16:creationId xmlns:a16="http://schemas.microsoft.com/office/drawing/2014/main" id="{F5672800-3734-443A-A3C2-FC38B311373C}"/>
                </a:ext>
              </a:extLst>
            </p:cNvPr>
            <p:cNvSpPr/>
            <p:nvPr/>
          </p:nvSpPr>
          <p:spPr>
            <a:xfrm>
              <a:off x="5179325" y="5001904"/>
              <a:ext cx="996287" cy="341195"/>
            </a:xfrm>
            <a:prstGeom prst="rect">
              <a:avLst/>
            </a:prstGeom>
            <a:solidFill>
              <a:srgbClr val="0707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3" name="Metin kutusu 12">
              <a:extLst>
                <a:ext uri="{FF2B5EF4-FFF2-40B4-BE49-F238E27FC236}">
                  <a16:creationId xmlns:a16="http://schemas.microsoft.com/office/drawing/2014/main" id="{D5E02BE5-98AA-474D-B398-7E4262562FE3}"/>
                </a:ext>
              </a:extLst>
            </p:cNvPr>
            <p:cNvSpPr txBox="1"/>
            <p:nvPr/>
          </p:nvSpPr>
          <p:spPr>
            <a:xfrm>
              <a:off x="5138382" y="5001904"/>
              <a:ext cx="10372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00" b="1" dirty="0">
                  <a:solidFill>
                    <a:schemeClr val="bg1"/>
                  </a:solidFill>
                </a:rPr>
                <a:t>Soğuyarak dibe inme</a:t>
              </a:r>
            </a:p>
          </p:txBody>
        </p:sp>
        <p:sp>
          <p:nvSpPr>
            <p:cNvPr id="12" name="Dikdörtgen 11">
              <a:extLst>
                <a:ext uri="{FF2B5EF4-FFF2-40B4-BE49-F238E27FC236}">
                  <a16:creationId xmlns:a16="http://schemas.microsoft.com/office/drawing/2014/main" id="{58FD50E1-E8B1-4574-B77B-3228A0B2CEDD}"/>
                </a:ext>
              </a:extLst>
            </p:cNvPr>
            <p:cNvSpPr/>
            <p:nvPr/>
          </p:nvSpPr>
          <p:spPr>
            <a:xfrm>
              <a:off x="9109881" y="5001904"/>
              <a:ext cx="948519" cy="341195"/>
            </a:xfrm>
            <a:prstGeom prst="rect">
              <a:avLst/>
            </a:prstGeom>
            <a:solidFill>
              <a:srgbClr val="0707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5" name="Metin kutusu 14">
              <a:extLst>
                <a:ext uri="{FF2B5EF4-FFF2-40B4-BE49-F238E27FC236}">
                  <a16:creationId xmlns:a16="http://schemas.microsoft.com/office/drawing/2014/main" id="{077526A5-E4F4-4711-BCBD-A620E45F9309}"/>
                </a:ext>
              </a:extLst>
            </p:cNvPr>
            <p:cNvSpPr txBox="1"/>
            <p:nvPr/>
          </p:nvSpPr>
          <p:spPr>
            <a:xfrm>
              <a:off x="9065525" y="4972446"/>
              <a:ext cx="10372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00" b="1" dirty="0">
                  <a:solidFill>
                    <a:schemeClr val="bg1"/>
                  </a:solidFill>
                </a:rPr>
                <a:t>Soğuyarak dibe inme</a:t>
              </a:r>
            </a:p>
          </p:txBody>
        </p:sp>
        <p:sp>
          <p:nvSpPr>
            <p:cNvPr id="16" name="Dikdörtgen 15">
              <a:extLst>
                <a:ext uri="{FF2B5EF4-FFF2-40B4-BE49-F238E27FC236}">
                  <a16:creationId xmlns:a16="http://schemas.microsoft.com/office/drawing/2014/main" id="{FEA03092-CD13-4F22-B77D-7A2A45D94ECA}"/>
                </a:ext>
              </a:extLst>
            </p:cNvPr>
            <p:cNvSpPr/>
            <p:nvPr/>
          </p:nvSpPr>
          <p:spPr>
            <a:xfrm>
              <a:off x="8359254" y="5561463"/>
              <a:ext cx="2142698" cy="477671"/>
            </a:xfrm>
            <a:prstGeom prst="rect">
              <a:avLst/>
            </a:prstGeom>
            <a:solidFill>
              <a:srgbClr val="0707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4" name="Metin kutusu 13">
              <a:extLst>
                <a:ext uri="{FF2B5EF4-FFF2-40B4-BE49-F238E27FC236}">
                  <a16:creationId xmlns:a16="http://schemas.microsoft.com/office/drawing/2014/main" id="{50D6D569-28E8-456C-840F-8FB8352AC2D6}"/>
                </a:ext>
              </a:extLst>
            </p:cNvPr>
            <p:cNvSpPr txBox="1"/>
            <p:nvPr/>
          </p:nvSpPr>
          <p:spPr>
            <a:xfrm>
              <a:off x="8229600" y="5507910"/>
              <a:ext cx="26016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>
                  <a:solidFill>
                    <a:schemeClr val="bg1"/>
                  </a:solidFill>
                </a:rPr>
                <a:t>Deniz Yüzey Suyu Yoğunluğu</a:t>
              </a:r>
            </a:p>
            <a:p>
              <a:pPr algn="ctr"/>
              <a:r>
                <a:rPr lang="tr-TR" sz="1600" b="1" dirty="0">
                  <a:solidFill>
                    <a:schemeClr val="bg1"/>
                  </a:solidFill>
                </a:rPr>
                <a:t>(kg/m</a:t>
              </a:r>
              <a:r>
                <a:rPr lang="tr-TR" sz="1600" b="1" baseline="30000" dirty="0">
                  <a:solidFill>
                    <a:schemeClr val="bg1"/>
                  </a:solidFill>
                </a:rPr>
                <a:t>3</a:t>
              </a:r>
              <a:r>
                <a:rPr lang="tr-TR" sz="1600" b="1" dirty="0">
                  <a:solidFill>
                    <a:schemeClr val="bg1"/>
                  </a:solidFill>
                </a:rPr>
                <a:t>)</a:t>
              </a:r>
            </a:p>
          </p:txBody>
        </p:sp>
      </p:grp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4022FE5A-048C-4184-8CD2-A7CC04DD4244}"/>
              </a:ext>
            </a:extLst>
          </p:cNvPr>
          <p:cNvSpPr txBox="1"/>
          <p:nvPr/>
        </p:nvSpPr>
        <p:spPr>
          <a:xfrm>
            <a:off x="8272452" y="6435497"/>
            <a:ext cx="260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>
                <a:hlinkClick r:id="rId3"/>
              </a:rPr>
              <a:t>http://climate.nasa.gov</a:t>
            </a:r>
            <a:r>
              <a:rPr lang="tr-TR" i="1" dirty="0"/>
              <a:t> </a:t>
            </a: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7B605F13-04AE-4B30-8A99-592A4904D74C}"/>
              </a:ext>
            </a:extLst>
          </p:cNvPr>
          <p:cNvSpPr/>
          <p:nvPr/>
        </p:nvSpPr>
        <p:spPr>
          <a:xfrm>
            <a:off x="3449713" y="148182"/>
            <a:ext cx="52708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b="1" dirty="0">
                <a:solidFill>
                  <a:srgbClr val="0070C0"/>
                </a:solidFill>
              </a:rPr>
              <a:t>AKINTILARLA TAŞINAN ENERJİ</a:t>
            </a:r>
            <a:endParaRPr lang="tr-TR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73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Resim 15">
            <a:extLst>
              <a:ext uri="{FF2B5EF4-FFF2-40B4-BE49-F238E27FC236}">
                <a16:creationId xmlns:a16="http://schemas.microsoft.com/office/drawing/2014/main" id="{31B0A26F-2C70-46CC-9553-B85943B356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5"/>
          <a:stretch/>
        </p:blipFill>
        <p:spPr>
          <a:xfrm>
            <a:off x="160274" y="2286831"/>
            <a:ext cx="5935726" cy="3515980"/>
          </a:xfrm>
          <a:prstGeom prst="rect">
            <a:avLst/>
          </a:prstGeom>
        </p:spPr>
      </p:pic>
      <p:pic>
        <p:nvPicPr>
          <p:cNvPr id="17" name="3 Resim" descr="akintilar.png">
            <a:extLst>
              <a:ext uri="{FF2B5EF4-FFF2-40B4-BE49-F238E27FC236}">
                <a16:creationId xmlns:a16="http://schemas.microsoft.com/office/drawing/2014/main" id="{F93E1571-842D-450E-92EA-5661C2152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0" b="22090"/>
          <a:stretch/>
        </p:blipFill>
        <p:spPr bwMode="auto">
          <a:xfrm>
            <a:off x="6576229" y="2608597"/>
            <a:ext cx="5455497" cy="301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C3797358-4966-4A73-BE31-7C554C07F146}"/>
              </a:ext>
            </a:extLst>
          </p:cNvPr>
          <p:cNvSpPr txBox="1"/>
          <p:nvPr/>
        </p:nvSpPr>
        <p:spPr>
          <a:xfrm>
            <a:off x="2047905" y="110309"/>
            <a:ext cx="80961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0070C0"/>
                </a:solidFill>
              </a:rPr>
              <a:t>DENİZLER NEDEN ÖNEMLİ?</a:t>
            </a:r>
          </a:p>
          <a:p>
            <a:pPr algn="ctr"/>
            <a:r>
              <a:rPr lang="tr-TR" sz="4000" b="1" dirty="0">
                <a:solidFill>
                  <a:srgbClr val="0070C0"/>
                </a:solidFill>
              </a:rPr>
              <a:t>İklimi düzenler</a:t>
            </a:r>
          </a:p>
        </p:txBody>
      </p:sp>
    </p:spTree>
    <p:extLst>
      <p:ext uri="{BB962C8B-B14F-4D97-AF65-F5344CB8AC3E}">
        <p14:creationId xmlns:p14="http://schemas.microsoft.com/office/powerpoint/2010/main" val="2467336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life in lakes and rivers">
            <a:extLst>
              <a:ext uri="{FF2B5EF4-FFF2-40B4-BE49-F238E27FC236}">
                <a16:creationId xmlns:a16="http://schemas.microsoft.com/office/drawing/2014/main" id="{2AAE7556-B08E-4D73-A31C-9BAA6BFFE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960" y="2195072"/>
            <a:ext cx="4059472" cy="337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ABF81ED0-E4C2-4BF6-9959-976E136F4B4D}"/>
              </a:ext>
            </a:extLst>
          </p:cNvPr>
          <p:cNvSpPr txBox="1"/>
          <p:nvPr/>
        </p:nvSpPr>
        <p:spPr>
          <a:xfrm>
            <a:off x="1545078" y="273435"/>
            <a:ext cx="9101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0070C0"/>
                </a:solidFill>
              </a:rPr>
              <a:t>SUDAKİ YAŞAM</a:t>
            </a:r>
          </a:p>
        </p:txBody>
      </p:sp>
      <p:grpSp>
        <p:nvGrpSpPr>
          <p:cNvPr id="9" name="Grup 8">
            <a:extLst>
              <a:ext uri="{FF2B5EF4-FFF2-40B4-BE49-F238E27FC236}">
                <a16:creationId xmlns:a16="http://schemas.microsoft.com/office/drawing/2014/main" id="{19E87209-EB0A-4849-83CF-0EC29BD4F56C}"/>
              </a:ext>
            </a:extLst>
          </p:cNvPr>
          <p:cNvGrpSpPr/>
          <p:nvPr/>
        </p:nvGrpSpPr>
        <p:grpSpPr>
          <a:xfrm>
            <a:off x="0" y="1555586"/>
            <a:ext cx="4153960" cy="4540103"/>
            <a:chOff x="0" y="1555586"/>
            <a:chExt cx="4153960" cy="4540103"/>
          </a:xfrm>
        </p:grpSpPr>
        <p:pic>
          <p:nvPicPr>
            <p:cNvPr id="7" name="Resim 6">
              <a:extLst>
                <a:ext uri="{FF2B5EF4-FFF2-40B4-BE49-F238E27FC236}">
                  <a16:creationId xmlns:a16="http://schemas.microsoft.com/office/drawing/2014/main" id="{132493C3-3A1E-4900-8AC5-AE8183DF9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9"/>
            <a:stretch/>
          </p:blipFill>
          <p:spPr>
            <a:xfrm>
              <a:off x="0" y="1672138"/>
              <a:ext cx="4153960" cy="4423551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6C95F5FD-72CB-4F46-BCC6-853CA51649C9}"/>
                </a:ext>
              </a:extLst>
            </p:cNvPr>
            <p:cNvSpPr txBox="1"/>
            <p:nvPr/>
          </p:nvSpPr>
          <p:spPr>
            <a:xfrm>
              <a:off x="896658" y="1555586"/>
              <a:ext cx="2360645" cy="3693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i="1" dirty="0"/>
                <a:t>Fitoplankton</a:t>
              </a:r>
            </a:p>
          </p:txBody>
        </p:sp>
      </p:grpSp>
      <p:grpSp>
        <p:nvGrpSpPr>
          <p:cNvPr id="11" name="Grup 10">
            <a:extLst>
              <a:ext uri="{FF2B5EF4-FFF2-40B4-BE49-F238E27FC236}">
                <a16:creationId xmlns:a16="http://schemas.microsoft.com/office/drawing/2014/main" id="{CF37C56D-09D6-4FA7-BCD2-FBC5F5999254}"/>
              </a:ext>
            </a:extLst>
          </p:cNvPr>
          <p:cNvGrpSpPr/>
          <p:nvPr/>
        </p:nvGrpSpPr>
        <p:grpSpPr>
          <a:xfrm>
            <a:off x="8089641" y="1634814"/>
            <a:ext cx="4102359" cy="4460875"/>
            <a:chOff x="8089641" y="1634814"/>
            <a:chExt cx="4102359" cy="4460875"/>
          </a:xfrm>
        </p:grpSpPr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B9439187-2718-47B1-BAC1-AE5F7F88F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03"/>
            <a:stretch/>
          </p:blipFill>
          <p:spPr>
            <a:xfrm>
              <a:off x="8089641" y="1702929"/>
              <a:ext cx="4102359" cy="4392760"/>
            </a:xfrm>
            <a:prstGeom prst="rect">
              <a:avLst/>
            </a:prstGeom>
          </p:spPr>
        </p:pic>
        <p:sp>
          <p:nvSpPr>
            <p:cNvPr id="10" name="Metin kutusu 9">
              <a:extLst>
                <a:ext uri="{FF2B5EF4-FFF2-40B4-BE49-F238E27FC236}">
                  <a16:creationId xmlns:a16="http://schemas.microsoft.com/office/drawing/2014/main" id="{3BB49FAA-828D-4FAA-BA76-F0FC5719A6D4}"/>
                </a:ext>
              </a:extLst>
            </p:cNvPr>
            <p:cNvSpPr txBox="1"/>
            <p:nvPr/>
          </p:nvSpPr>
          <p:spPr>
            <a:xfrm>
              <a:off x="8960497" y="1634814"/>
              <a:ext cx="2360645" cy="3693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i="1" dirty="0"/>
                <a:t>Zooplankton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3896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etin kutusu 25">
            <a:extLst>
              <a:ext uri="{FF2B5EF4-FFF2-40B4-BE49-F238E27FC236}">
                <a16:creationId xmlns:a16="http://schemas.microsoft.com/office/drawing/2014/main" id="{E5BAAB71-66C3-4E3C-B7E5-17AE40495CA8}"/>
              </a:ext>
            </a:extLst>
          </p:cNvPr>
          <p:cNvSpPr txBox="1"/>
          <p:nvPr/>
        </p:nvSpPr>
        <p:spPr>
          <a:xfrm>
            <a:off x="1545078" y="273435"/>
            <a:ext cx="9101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0070C0"/>
                </a:solidFill>
              </a:rPr>
              <a:t>BESİN PİRAMİDİ VE BESİN AĞI</a:t>
            </a:r>
          </a:p>
        </p:txBody>
      </p:sp>
      <p:pic>
        <p:nvPicPr>
          <p:cNvPr id="25" name="Resim 24">
            <a:extLst>
              <a:ext uri="{FF2B5EF4-FFF2-40B4-BE49-F238E27FC236}">
                <a16:creationId xmlns:a16="http://schemas.microsoft.com/office/drawing/2014/main" id="{2615B986-FC93-4D44-8561-D1ACCF955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43" y="2185034"/>
            <a:ext cx="6011177" cy="4054191"/>
          </a:xfrm>
          <a:prstGeom prst="rect">
            <a:avLst/>
          </a:prstGeom>
        </p:spPr>
      </p:pic>
      <p:pic>
        <p:nvPicPr>
          <p:cNvPr id="2050" name="Picture 2" descr="Picture">
            <a:extLst>
              <a:ext uri="{FF2B5EF4-FFF2-40B4-BE49-F238E27FC236}">
                <a16:creationId xmlns:a16="http://schemas.microsoft.com/office/drawing/2014/main" id="{42A9DE32-42C0-4A09-8879-71417E2D7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407" y="2831451"/>
            <a:ext cx="4346650" cy="340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32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ADCBC8A2-B93C-40F0-9571-BA6D691DC91E}"/>
              </a:ext>
            </a:extLst>
          </p:cNvPr>
          <p:cNvSpPr txBox="1"/>
          <p:nvPr/>
        </p:nvSpPr>
        <p:spPr>
          <a:xfrm>
            <a:off x="1545078" y="273435"/>
            <a:ext cx="9101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0070C0"/>
                </a:solidFill>
              </a:rPr>
              <a:t>SUYLA İLİŞKİMİZ NASIL?</a:t>
            </a:r>
          </a:p>
        </p:txBody>
      </p:sp>
      <p:grpSp>
        <p:nvGrpSpPr>
          <p:cNvPr id="38" name="Grup 37">
            <a:extLst>
              <a:ext uri="{FF2B5EF4-FFF2-40B4-BE49-F238E27FC236}">
                <a16:creationId xmlns:a16="http://schemas.microsoft.com/office/drawing/2014/main" id="{A4622963-0344-4068-99A4-EE791DA7AF9F}"/>
              </a:ext>
            </a:extLst>
          </p:cNvPr>
          <p:cNvGrpSpPr/>
          <p:nvPr/>
        </p:nvGrpSpPr>
        <p:grpSpPr>
          <a:xfrm>
            <a:off x="3744300" y="1268965"/>
            <a:ext cx="4998484" cy="4646646"/>
            <a:chOff x="4039767" y="1604865"/>
            <a:chExt cx="4087580" cy="36762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74D4731-57E9-40D3-ACF8-E6058F064307}"/>
                </a:ext>
              </a:extLst>
            </p:cNvPr>
            <p:cNvSpPr/>
            <p:nvPr/>
          </p:nvSpPr>
          <p:spPr>
            <a:xfrm>
              <a:off x="5340219" y="1604865"/>
              <a:ext cx="1511559" cy="14911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9746B65-62B8-42A4-AC9F-D0D14F2696B8}"/>
                </a:ext>
              </a:extLst>
            </p:cNvPr>
            <p:cNvSpPr/>
            <p:nvPr/>
          </p:nvSpPr>
          <p:spPr>
            <a:xfrm>
              <a:off x="6615788" y="2373780"/>
              <a:ext cx="1511559" cy="14911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19F72CC-19A6-47B9-A6BB-0253A3C7E597}"/>
                </a:ext>
              </a:extLst>
            </p:cNvPr>
            <p:cNvSpPr/>
            <p:nvPr/>
          </p:nvSpPr>
          <p:spPr>
            <a:xfrm>
              <a:off x="6114660" y="3761960"/>
              <a:ext cx="1511559" cy="14911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EC95A0-2A22-4E27-8ECE-563A1BF86593}"/>
                </a:ext>
              </a:extLst>
            </p:cNvPr>
            <p:cNvSpPr/>
            <p:nvPr/>
          </p:nvSpPr>
          <p:spPr>
            <a:xfrm>
              <a:off x="4621763" y="3789953"/>
              <a:ext cx="1511559" cy="14911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F341752-861A-4665-BEE4-18C167C88A58}"/>
                </a:ext>
              </a:extLst>
            </p:cNvPr>
            <p:cNvSpPr/>
            <p:nvPr/>
          </p:nvSpPr>
          <p:spPr>
            <a:xfrm>
              <a:off x="4039767" y="2365996"/>
              <a:ext cx="1511559" cy="14911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/>
            </a:p>
          </p:txBody>
        </p:sp>
        <p:sp>
          <p:nvSpPr>
            <p:cNvPr id="10" name="Metin kutusu 9">
              <a:extLst>
                <a:ext uri="{FF2B5EF4-FFF2-40B4-BE49-F238E27FC236}">
                  <a16:creationId xmlns:a16="http://schemas.microsoft.com/office/drawing/2014/main" id="{D8359F4D-2E4A-4FAF-BCFE-82F63298B05A}"/>
                </a:ext>
              </a:extLst>
            </p:cNvPr>
            <p:cNvSpPr txBox="1"/>
            <p:nvPr/>
          </p:nvSpPr>
          <p:spPr>
            <a:xfrm>
              <a:off x="5719665" y="2043404"/>
              <a:ext cx="865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b="1" dirty="0"/>
                <a:t>Kirlilik</a:t>
              </a:r>
            </a:p>
          </p:txBody>
        </p:sp>
        <p:sp>
          <p:nvSpPr>
            <p:cNvPr id="11" name="Metin kutusu 10">
              <a:extLst>
                <a:ext uri="{FF2B5EF4-FFF2-40B4-BE49-F238E27FC236}">
                  <a16:creationId xmlns:a16="http://schemas.microsoft.com/office/drawing/2014/main" id="{5CAC4A50-34C6-4142-8B35-F24C38C3A553}"/>
                </a:ext>
              </a:extLst>
            </p:cNvPr>
            <p:cNvSpPr txBox="1"/>
            <p:nvPr/>
          </p:nvSpPr>
          <p:spPr>
            <a:xfrm>
              <a:off x="7058985" y="2758084"/>
              <a:ext cx="8650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b="1" dirty="0"/>
                <a:t>Yabancı istilacı türler</a:t>
              </a:r>
            </a:p>
          </p:txBody>
        </p:sp>
        <p:sp>
          <p:nvSpPr>
            <p:cNvPr id="12" name="Metin kutusu 11">
              <a:extLst>
                <a:ext uri="{FF2B5EF4-FFF2-40B4-BE49-F238E27FC236}">
                  <a16:creationId xmlns:a16="http://schemas.microsoft.com/office/drawing/2014/main" id="{9160B0BC-EA69-4D4D-B5A5-4668C09D1E7D}"/>
                </a:ext>
              </a:extLst>
            </p:cNvPr>
            <p:cNvSpPr txBox="1"/>
            <p:nvPr/>
          </p:nvSpPr>
          <p:spPr>
            <a:xfrm>
              <a:off x="4389865" y="2903597"/>
              <a:ext cx="967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b="1" dirty="0"/>
                <a:t>Aşırı kullanma</a:t>
              </a:r>
            </a:p>
          </p:txBody>
        </p:sp>
        <p:sp>
          <p:nvSpPr>
            <p:cNvPr id="13" name="Metin kutusu 12">
              <a:extLst>
                <a:ext uri="{FF2B5EF4-FFF2-40B4-BE49-F238E27FC236}">
                  <a16:creationId xmlns:a16="http://schemas.microsoft.com/office/drawing/2014/main" id="{0BAB7BB3-D585-4392-B4F3-2BC2F7105AE8}"/>
                </a:ext>
              </a:extLst>
            </p:cNvPr>
            <p:cNvSpPr txBox="1"/>
            <p:nvPr/>
          </p:nvSpPr>
          <p:spPr>
            <a:xfrm>
              <a:off x="4948323" y="4188931"/>
              <a:ext cx="8650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b="1" dirty="0"/>
                <a:t>Habitat tahribi</a:t>
              </a:r>
            </a:p>
          </p:txBody>
        </p:sp>
        <p:sp>
          <p:nvSpPr>
            <p:cNvPr id="14" name="Metin kutusu 13">
              <a:extLst>
                <a:ext uri="{FF2B5EF4-FFF2-40B4-BE49-F238E27FC236}">
                  <a16:creationId xmlns:a16="http://schemas.microsoft.com/office/drawing/2014/main" id="{3E7EF33D-6C8C-4A6E-A01E-A9F61F689B8E}"/>
                </a:ext>
              </a:extLst>
            </p:cNvPr>
            <p:cNvSpPr txBox="1"/>
            <p:nvPr/>
          </p:nvSpPr>
          <p:spPr>
            <a:xfrm>
              <a:off x="6330230" y="4234222"/>
              <a:ext cx="11725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b="1" dirty="0"/>
                <a:t>Akış müdahaleleri</a:t>
              </a:r>
            </a:p>
          </p:txBody>
        </p:sp>
        <p:cxnSp>
          <p:nvCxnSpPr>
            <p:cNvPr id="16" name="Düz Ok Bağlayıcısı 15">
              <a:extLst>
                <a:ext uri="{FF2B5EF4-FFF2-40B4-BE49-F238E27FC236}">
                  <a16:creationId xmlns:a16="http://schemas.microsoft.com/office/drawing/2014/main" id="{EFE0118E-123D-46E4-9517-4780ACA20A68}"/>
                </a:ext>
              </a:extLst>
            </p:cNvPr>
            <p:cNvCxnSpPr/>
            <p:nvPr/>
          </p:nvCxnSpPr>
          <p:spPr>
            <a:xfrm>
              <a:off x="6584685" y="2612571"/>
              <a:ext cx="285754" cy="29102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Düz Ok Bağlayıcısı 16">
              <a:extLst>
                <a:ext uri="{FF2B5EF4-FFF2-40B4-BE49-F238E27FC236}">
                  <a16:creationId xmlns:a16="http://schemas.microsoft.com/office/drawing/2014/main" id="{C8693673-519E-4D81-B2AB-BF18C9E8C47E}"/>
                </a:ext>
              </a:extLst>
            </p:cNvPr>
            <p:cNvCxnSpPr/>
            <p:nvPr/>
          </p:nvCxnSpPr>
          <p:spPr>
            <a:xfrm>
              <a:off x="4948323" y="3685845"/>
              <a:ext cx="285754" cy="29102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Düz Ok Bağlayıcısı 17">
              <a:extLst>
                <a:ext uri="{FF2B5EF4-FFF2-40B4-BE49-F238E27FC236}">
                  <a16:creationId xmlns:a16="http://schemas.microsoft.com/office/drawing/2014/main" id="{B1F098E7-865C-43D6-A2A7-DD03E1300C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6765" y="2526587"/>
              <a:ext cx="385664" cy="23149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Düz Ok Bağlayıcısı 20">
              <a:extLst>
                <a:ext uri="{FF2B5EF4-FFF2-40B4-BE49-F238E27FC236}">
                  <a16:creationId xmlns:a16="http://schemas.microsoft.com/office/drawing/2014/main" id="{A1B9BC39-1F52-4E6A-AC75-2128AE59A5FA}"/>
                </a:ext>
              </a:extLst>
            </p:cNvPr>
            <p:cNvCxnSpPr>
              <a:cxnSpLocks/>
            </p:cNvCxnSpPr>
            <p:nvPr/>
          </p:nvCxnSpPr>
          <p:spPr>
            <a:xfrm>
              <a:off x="5908409" y="4505522"/>
              <a:ext cx="45564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Düz Ok Bağlayıcısı 23">
              <a:extLst>
                <a:ext uri="{FF2B5EF4-FFF2-40B4-BE49-F238E27FC236}">
                  <a16:creationId xmlns:a16="http://schemas.microsoft.com/office/drawing/2014/main" id="{B0A1C50F-7171-4122-9B95-F4DD01D64C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0439" y="3670947"/>
              <a:ext cx="379447" cy="26352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Düz Ok Bağlayıcısı 26">
              <a:extLst>
                <a:ext uri="{FF2B5EF4-FFF2-40B4-BE49-F238E27FC236}">
                  <a16:creationId xmlns:a16="http://schemas.microsoft.com/office/drawing/2014/main" id="{E25A83CC-E010-4E1E-9743-6BAF58B810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5990" y="2936957"/>
              <a:ext cx="425126" cy="103610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Düz Ok Bağlayıcısı 28">
              <a:extLst>
                <a:ext uri="{FF2B5EF4-FFF2-40B4-BE49-F238E27FC236}">
                  <a16:creationId xmlns:a16="http://schemas.microsoft.com/office/drawing/2014/main" id="{0900ABC3-FBF4-49A0-8125-9E9F217782A1}"/>
                </a:ext>
              </a:extLst>
            </p:cNvPr>
            <p:cNvCxnSpPr>
              <a:cxnSpLocks/>
            </p:cNvCxnSpPr>
            <p:nvPr/>
          </p:nvCxnSpPr>
          <p:spPr>
            <a:xfrm>
              <a:off x="6195515" y="2929866"/>
              <a:ext cx="471692" cy="10716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Düz Ok Bağlayıcısı 30">
              <a:extLst>
                <a:ext uri="{FF2B5EF4-FFF2-40B4-BE49-F238E27FC236}">
                  <a16:creationId xmlns:a16="http://schemas.microsoft.com/office/drawing/2014/main" id="{1DC0D0F7-96B4-42DF-AD1D-9863FCA0B8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56935" y="3321977"/>
              <a:ext cx="15000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Düz Ok Bağlayıcısı 32">
              <a:extLst>
                <a:ext uri="{FF2B5EF4-FFF2-40B4-BE49-F238E27FC236}">
                  <a16:creationId xmlns:a16="http://schemas.microsoft.com/office/drawing/2014/main" id="{410105C1-6199-40A2-B873-891FD59CD8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21556" y="3416755"/>
              <a:ext cx="1219585" cy="623094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Düz Ok Bağlayıcısı 35">
              <a:extLst>
                <a:ext uri="{FF2B5EF4-FFF2-40B4-BE49-F238E27FC236}">
                  <a16:creationId xmlns:a16="http://schemas.microsoft.com/office/drawing/2014/main" id="{83F0B4C1-4D00-4CAF-A6B3-FEC18BB087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1436" y="3383050"/>
              <a:ext cx="1172535" cy="67697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1125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15172</TotalTime>
  <Words>287</Words>
  <Application>Microsoft Office PowerPoint</Application>
  <PresentationFormat>Geniş ekran</PresentationFormat>
  <Paragraphs>68</Paragraphs>
  <Slides>17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Mustafa SARI</dc:creator>
  <cp:lastModifiedBy>MUSTAFA SARI</cp:lastModifiedBy>
  <cp:revision>281</cp:revision>
  <dcterms:created xsi:type="dcterms:W3CDTF">2021-05-05T10:42:34Z</dcterms:created>
  <dcterms:modified xsi:type="dcterms:W3CDTF">2025-12-06T06:13:13Z</dcterms:modified>
</cp:coreProperties>
</file>