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79" r:id="rId2"/>
    <p:sldId id="310" r:id="rId3"/>
    <p:sldId id="287" r:id="rId4"/>
    <p:sldId id="312" r:id="rId5"/>
    <p:sldId id="311" r:id="rId6"/>
    <p:sldId id="270" r:id="rId7"/>
    <p:sldId id="280" r:id="rId8"/>
    <p:sldId id="300" r:id="rId9"/>
    <p:sldId id="285" r:id="rId10"/>
    <p:sldId id="266" r:id="rId11"/>
    <p:sldId id="301" r:id="rId12"/>
    <p:sldId id="304" r:id="rId13"/>
    <p:sldId id="313" r:id="rId14"/>
    <p:sldId id="680" r:id="rId15"/>
    <p:sldId id="688" r:id="rId16"/>
    <p:sldId id="689" r:id="rId17"/>
    <p:sldId id="276" r:id="rId18"/>
    <p:sldId id="264" r:id="rId19"/>
    <p:sldId id="690" r:id="rId20"/>
    <p:sldId id="691" r:id="rId21"/>
    <p:sldId id="692" r:id="rId22"/>
    <p:sldId id="29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1506" y="114"/>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D54BB63-27CE-4AA6-A604-C3329303227D}" type="slidenum">
              <a:rPr lang="tr-TR" smtClean="0"/>
              <a:t>‹#›</a:t>
            </a:fld>
            <a:endParaRPr lang="tr-TR"/>
          </a:p>
        </p:txBody>
      </p:sp>
    </p:spTree>
    <p:extLst>
      <p:ext uri="{BB962C8B-B14F-4D97-AF65-F5344CB8AC3E}">
        <p14:creationId xmlns:p14="http://schemas.microsoft.com/office/powerpoint/2010/main" val="9464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7BEB9FD-0647-49E2-91DA-3EFECB20C704}" type="datetimeFigureOut">
              <a:rPr lang="tr-TR" smtClean="0"/>
              <a:t>5.12.2025</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418068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tr-TR"/>
              <a:t>Asıl başlık stilini düzenlemek için tıklayın</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p:txBody>
          <a:bodyPr/>
          <a:lstStyle/>
          <a:p>
            <a:endParaRPr lang="tr-T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249727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tr-TR"/>
              <a:t>Asıl başlık stilini düzenlemek için tıklayın</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p:txBody>
          <a:bodyPr/>
          <a:lstStyle/>
          <a:p>
            <a:endParaRPr lang="tr-T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98274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p:txBody>
          <a:bodyPr/>
          <a:lstStyle/>
          <a:p>
            <a:endParaRPr lang="tr-T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2349351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BEB9FD-0647-49E2-91DA-3EFECB20C704}" type="datetimeFigureOut">
              <a:rPr lang="tr-TR" smtClean="0"/>
              <a:t>5.12.2025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119270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BEB9FD-0647-49E2-91DA-3EFECB20C704}" type="datetimeFigureOut">
              <a:rPr lang="tr-TR" smtClean="0"/>
              <a:t>5.12.2025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155452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391730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422834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p:txBody>
          <a:bodyPr/>
          <a:lstStyle/>
          <a:p>
            <a:endParaRPr lang="tr-TR"/>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D54BB63-27CE-4AA6-A604-C3329303227D}" type="slidenum">
              <a:rPr lang="tr-TR" smtClean="0"/>
              <a:t>‹#›</a:t>
            </a:fld>
            <a:endParaRPr lang="tr-TR"/>
          </a:p>
        </p:txBody>
      </p:sp>
    </p:spTree>
    <p:extLst>
      <p:ext uri="{BB962C8B-B14F-4D97-AF65-F5344CB8AC3E}">
        <p14:creationId xmlns:p14="http://schemas.microsoft.com/office/powerpoint/2010/main" val="46892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7BEB9FD-0647-49E2-91DA-3EFECB20C704}" type="datetimeFigureOut">
              <a:rPr lang="tr-TR" smtClean="0"/>
              <a:t>5.12.2025</a:t>
            </a:fld>
            <a:endParaRPr lang="tr-TR"/>
          </a:p>
        </p:txBody>
      </p:sp>
      <p:sp>
        <p:nvSpPr>
          <p:cNvPr id="5" name="Footer Placeholder 4"/>
          <p:cNvSpPr>
            <a:spLocks noGrp="1"/>
          </p:cNvSpPr>
          <p:nvPr>
            <p:ph type="ftr" sz="quarter" idx="11"/>
          </p:nvPr>
        </p:nvSpPr>
        <p:spPr/>
        <p:txBody>
          <a:bodyPr/>
          <a:lstStyle/>
          <a:p>
            <a:endParaRPr lang="tr-TR"/>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D54BB63-27CE-4AA6-A604-C3329303227D}" type="slidenum">
              <a:rPr lang="tr-TR" smtClean="0"/>
              <a:t>‹#›</a:t>
            </a:fld>
            <a:endParaRPr lang="tr-TR"/>
          </a:p>
        </p:txBody>
      </p:sp>
    </p:spTree>
    <p:extLst>
      <p:ext uri="{BB962C8B-B14F-4D97-AF65-F5344CB8AC3E}">
        <p14:creationId xmlns:p14="http://schemas.microsoft.com/office/powerpoint/2010/main" val="26799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a:t>Asıl başlık stilini düzenlemek için tıklayın</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7BEB9FD-0647-49E2-91DA-3EFECB20C704}" type="datetimeFigureOut">
              <a:rPr lang="tr-TR" smtClean="0"/>
              <a:t>5.12.2025</a:t>
            </a:fld>
            <a:endParaRPr lang="tr-TR"/>
          </a:p>
        </p:txBody>
      </p:sp>
      <p:sp>
        <p:nvSpPr>
          <p:cNvPr id="6" name="Footer Placeholder 5"/>
          <p:cNvSpPr>
            <a:spLocks noGrp="1"/>
          </p:cNvSpPr>
          <p:nvPr>
            <p:ph type="ftr" sz="quarter" idx="11"/>
          </p:nvPr>
        </p:nvSpPr>
        <p:spPr/>
        <p:txBody>
          <a:bodyPr/>
          <a:lstStyle/>
          <a:p>
            <a:endParaRPr lang="tr-TR"/>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D54BB63-27CE-4AA6-A604-C3329303227D}" type="slidenum">
              <a:rPr lang="tr-TR" smtClean="0"/>
              <a:t>‹#›</a:t>
            </a:fld>
            <a:endParaRPr lang="tr-TR"/>
          </a:p>
        </p:txBody>
      </p:sp>
    </p:spTree>
    <p:extLst>
      <p:ext uri="{BB962C8B-B14F-4D97-AF65-F5344CB8AC3E}">
        <p14:creationId xmlns:p14="http://schemas.microsoft.com/office/powerpoint/2010/main" val="18375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7BEB9FD-0647-49E2-91DA-3EFECB20C704}" type="datetimeFigureOut">
              <a:rPr lang="tr-TR" smtClean="0"/>
              <a:t>5.12.2025</a:t>
            </a:fld>
            <a:endParaRPr lang="tr-TR"/>
          </a:p>
        </p:txBody>
      </p:sp>
      <p:sp>
        <p:nvSpPr>
          <p:cNvPr id="8" name="Footer Placeholder 7"/>
          <p:cNvSpPr>
            <a:spLocks noGrp="1"/>
          </p:cNvSpPr>
          <p:nvPr>
            <p:ph type="ftr" sz="quarter" idx="11"/>
          </p:nvPr>
        </p:nvSpPr>
        <p:spPr/>
        <p:txBody>
          <a:bodyPr/>
          <a:lstStyle/>
          <a:p>
            <a:endParaRPr lang="tr-TR"/>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D54BB63-27CE-4AA6-A604-C3329303227D}" type="slidenum">
              <a:rPr lang="tr-TR" smtClean="0"/>
              <a:t>‹#›</a:t>
            </a:fld>
            <a:endParaRPr lang="tr-TR"/>
          </a:p>
        </p:txBody>
      </p:sp>
    </p:spTree>
    <p:extLst>
      <p:ext uri="{BB962C8B-B14F-4D97-AF65-F5344CB8AC3E}">
        <p14:creationId xmlns:p14="http://schemas.microsoft.com/office/powerpoint/2010/main" val="176152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7BEB9FD-0647-49E2-91DA-3EFECB20C704}" type="datetimeFigureOut">
              <a:rPr lang="tr-TR" smtClean="0"/>
              <a:t>5.12.2025</a:t>
            </a:fld>
            <a:endParaRPr lang="tr-TR"/>
          </a:p>
        </p:txBody>
      </p:sp>
      <p:sp>
        <p:nvSpPr>
          <p:cNvPr id="4" name="Footer Placeholder 3"/>
          <p:cNvSpPr>
            <a:spLocks noGrp="1"/>
          </p:cNvSpPr>
          <p:nvPr>
            <p:ph type="ftr" sz="quarter" idx="11"/>
          </p:nvPr>
        </p:nvSpPr>
        <p:spPr/>
        <p:txBody>
          <a:bodyPr/>
          <a:lstStyle/>
          <a:p>
            <a:endParaRPr lang="tr-TR"/>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D54BB63-27CE-4AA6-A604-C3329303227D}" type="slidenum">
              <a:rPr lang="tr-TR" smtClean="0"/>
              <a:t>‹#›</a:t>
            </a:fld>
            <a:endParaRPr lang="tr-TR"/>
          </a:p>
        </p:txBody>
      </p:sp>
    </p:spTree>
    <p:extLst>
      <p:ext uri="{BB962C8B-B14F-4D97-AF65-F5344CB8AC3E}">
        <p14:creationId xmlns:p14="http://schemas.microsoft.com/office/powerpoint/2010/main" val="342362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EB9FD-0647-49E2-91DA-3EFECB20C704}" type="datetimeFigureOut">
              <a:rPr lang="tr-TR" smtClean="0"/>
              <a:t>5.12.2025</a:t>
            </a:fld>
            <a:endParaRPr lang="tr-TR"/>
          </a:p>
        </p:txBody>
      </p:sp>
      <p:sp>
        <p:nvSpPr>
          <p:cNvPr id="3" name="Footer Placeholder 2"/>
          <p:cNvSpPr>
            <a:spLocks noGrp="1"/>
          </p:cNvSpPr>
          <p:nvPr>
            <p:ph type="ftr" sz="quarter" idx="11"/>
          </p:nvPr>
        </p:nvSpPr>
        <p:spPr/>
        <p:txBody>
          <a:bodyPr/>
          <a:lstStyle/>
          <a:p>
            <a:endParaRPr lang="tr-TR"/>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401547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7BEB9FD-0647-49E2-91DA-3EFECB20C704}" type="datetimeFigureOut">
              <a:rPr lang="tr-TR" smtClean="0"/>
              <a:t>5.12.2025</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317224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7BEB9FD-0647-49E2-91DA-3EFECB20C704}" type="datetimeFigureOut">
              <a:rPr lang="tr-TR" smtClean="0"/>
              <a:t>5.12.2025</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D54BB63-27CE-4AA6-A604-C3329303227D}" type="slidenum">
              <a:rPr lang="tr-TR" smtClean="0"/>
              <a:t>‹#›</a:t>
            </a:fld>
            <a:endParaRPr lang="tr-TR"/>
          </a:p>
        </p:txBody>
      </p:sp>
    </p:spTree>
    <p:extLst>
      <p:ext uri="{BB962C8B-B14F-4D97-AF65-F5344CB8AC3E}">
        <p14:creationId xmlns:p14="http://schemas.microsoft.com/office/powerpoint/2010/main" val="245981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7BEB9FD-0647-49E2-91DA-3EFECB20C704}" type="datetimeFigureOut">
              <a:rPr lang="tr-TR" smtClean="0"/>
              <a:t>5.12.2025</a:t>
            </a:fld>
            <a:endParaRPr lang="tr-TR"/>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D54BB63-27CE-4AA6-A604-C3329303227D}" type="slidenum">
              <a:rPr lang="tr-TR" smtClean="0"/>
              <a:t>‹#›</a:t>
            </a:fld>
            <a:endParaRPr lang="tr-TR"/>
          </a:p>
        </p:txBody>
      </p:sp>
    </p:spTree>
    <p:extLst>
      <p:ext uri="{BB962C8B-B14F-4D97-AF65-F5344CB8AC3E}">
        <p14:creationId xmlns:p14="http://schemas.microsoft.com/office/powerpoint/2010/main" val="22615785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610686" y="1043465"/>
            <a:ext cx="690414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Light" panose="020F0302020204030204" pitchFamily="34" charset="0"/>
              </a:defRPr>
            </a:lvl1pPr>
            <a:lvl2pPr marL="742950" indent="-285750">
              <a:defRPr sz="1500">
                <a:solidFill>
                  <a:schemeClr val="tx1"/>
                </a:solidFill>
                <a:latin typeface="Calibri Light" panose="020F0302020204030204" pitchFamily="34" charset="0"/>
              </a:defRPr>
            </a:lvl2pPr>
            <a:lvl3pPr marL="1143000" indent="-228600">
              <a:defRPr sz="1500">
                <a:solidFill>
                  <a:schemeClr val="tx1"/>
                </a:solidFill>
                <a:latin typeface="Calibri Light" panose="020F0302020204030204" pitchFamily="34" charset="0"/>
              </a:defRPr>
            </a:lvl3pPr>
            <a:lvl4pPr marL="1600200" indent="-228600">
              <a:defRPr sz="1500">
                <a:solidFill>
                  <a:schemeClr val="tx1"/>
                </a:solidFill>
                <a:latin typeface="Calibri Light" panose="020F0302020204030204" pitchFamily="34" charset="0"/>
              </a:defRPr>
            </a:lvl4pPr>
            <a:lvl5pPr marL="2057400" indent="-228600">
              <a:defRPr sz="1500">
                <a:solidFill>
                  <a:schemeClr val="tx1"/>
                </a:solidFill>
                <a:latin typeface="Calibri Light" panose="020F0302020204030204" pitchFamily="34" charset="0"/>
              </a:defRPr>
            </a:lvl5pPr>
            <a:lvl6pPr marL="2514600" indent="-228600" defTabSz="803275" eaLnBrk="0" fontAlgn="base" hangingPunct="0">
              <a:spcBef>
                <a:spcPct val="0"/>
              </a:spcBef>
              <a:spcAft>
                <a:spcPct val="0"/>
              </a:spcAft>
              <a:defRPr sz="1500">
                <a:solidFill>
                  <a:schemeClr val="tx1"/>
                </a:solidFill>
                <a:latin typeface="Calibri Light" panose="020F0302020204030204" pitchFamily="34" charset="0"/>
              </a:defRPr>
            </a:lvl6pPr>
            <a:lvl7pPr marL="2971800" indent="-228600" defTabSz="803275" eaLnBrk="0" fontAlgn="base" hangingPunct="0">
              <a:spcBef>
                <a:spcPct val="0"/>
              </a:spcBef>
              <a:spcAft>
                <a:spcPct val="0"/>
              </a:spcAft>
              <a:defRPr sz="1500">
                <a:solidFill>
                  <a:schemeClr val="tx1"/>
                </a:solidFill>
                <a:latin typeface="Calibri Light" panose="020F0302020204030204" pitchFamily="34" charset="0"/>
              </a:defRPr>
            </a:lvl7pPr>
            <a:lvl8pPr marL="3429000" indent="-228600" defTabSz="803275" eaLnBrk="0" fontAlgn="base" hangingPunct="0">
              <a:spcBef>
                <a:spcPct val="0"/>
              </a:spcBef>
              <a:spcAft>
                <a:spcPct val="0"/>
              </a:spcAft>
              <a:defRPr sz="1500">
                <a:solidFill>
                  <a:schemeClr val="tx1"/>
                </a:solidFill>
                <a:latin typeface="Calibri Light" panose="020F0302020204030204" pitchFamily="34" charset="0"/>
              </a:defRPr>
            </a:lvl8pPr>
            <a:lvl9pPr marL="3886200" indent="-228600" defTabSz="803275" eaLnBrk="0" fontAlgn="base" hangingPunct="0">
              <a:spcBef>
                <a:spcPct val="0"/>
              </a:spcBef>
              <a:spcAft>
                <a:spcPct val="0"/>
              </a:spcAft>
              <a:defRPr sz="1500">
                <a:solidFill>
                  <a:schemeClr val="tx1"/>
                </a:solidFill>
                <a:latin typeface="Calibri Light" panose="020F0302020204030204" pitchFamily="34" charset="0"/>
              </a:defRPr>
            </a:lvl9pPr>
          </a:lstStyle>
          <a:p>
            <a:pPr algn="ctr"/>
            <a:r>
              <a:rPr lang="tr-TR" altLang="tr-TR" sz="2500" b="1" dirty="0">
                <a:solidFill>
                  <a:schemeClr val="accent1">
                    <a:lumMod val="60000"/>
                    <a:lumOff val="40000"/>
                  </a:schemeClr>
                </a:solidFill>
                <a:latin typeface="Comic Sans MS" panose="030F0702030302020204" pitchFamily="66" charset="0"/>
              </a:rPr>
              <a:t>İklim Krizi Karşısında Kentler, Kuraklık ve Su Yönetimi</a:t>
            </a:r>
            <a:endParaRPr lang="en-US" altLang="tr-TR" sz="2500" b="1" dirty="0">
              <a:solidFill>
                <a:schemeClr val="accent1">
                  <a:lumMod val="60000"/>
                  <a:lumOff val="40000"/>
                </a:schemeClr>
              </a:solidFill>
              <a:latin typeface="Comic Sans MS" panose="030F0702030302020204" pitchFamily="66" charset="0"/>
            </a:endParaRPr>
          </a:p>
        </p:txBody>
      </p:sp>
      <p:sp>
        <p:nvSpPr>
          <p:cNvPr id="3" name="Metin kutusu 2"/>
          <p:cNvSpPr txBox="1">
            <a:spLocks noChangeArrowheads="1"/>
          </p:cNvSpPr>
          <p:nvPr/>
        </p:nvSpPr>
        <p:spPr bwMode="auto">
          <a:xfrm>
            <a:off x="2890329" y="5491369"/>
            <a:ext cx="41857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Light" panose="020F0302020204030204" pitchFamily="34" charset="0"/>
              </a:defRPr>
            </a:lvl1pPr>
            <a:lvl2pPr marL="742950" indent="-285750">
              <a:defRPr sz="1500">
                <a:solidFill>
                  <a:schemeClr val="tx1"/>
                </a:solidFill>
                <a:latin typeface="Calibri Light" panose="020F0302020204030204" pitchFamily="34" charset="0"/>
              </a:defRPr>
            </a:lvl2pPr>
            <a:lvl3pPr marL="1143000" indent="-228600">
              <a:defRPr sz="1500">
                <a:solidFill>
                  <a:schemeClr val="tx1"/>
                </a:solidFill>
                <a:latin typeface="Calibri Light" panose="020F0302020204030204" pitchFamily="34" charset="0"/>
              </a:defRPr>
            </a:lvl3pPr>
            <a:lvl4pPr marL="1600200" indent="-228600">
              <a:defRPr sz="1500">
                <a:solidFill>
                  <a:schemeClr val="tx1"/>
                </a:solidFill>
                <a:latin typeface="Calibri Light" panose="020F0302020204030204" pitchFamily="34" charset="0"/>
              </a:defRPr>
            </a:lvl4pPr>
            <a:lvl5pPr marL="2057400" indent="-228600">
              <a:defRPr sz="1500">
                <a:solidFill>
                  <a:schemeClr val="tx1"/>
                </a:solidFill>
                <a:latin typeface="Calibri Light" panose="020F0302020204030204" pitchFamily="34" charset="0"/>
              </a:defRPr>
            </a:lvl5pPr>
            <a:lvl6pPr marL="2514600" indent="-228600" defTabSz="803275" eaLnBrk="0" fontAlgn="base" hangingPunct="0">
              <a:spcBef>
                <a:spcPct val="0"/>
              </a:spcBef>
              <a:spcAft>
                <a:spcPct val="0"/>
              </a:spcAft>
              <a:defRPr sz="1500">
                <a:solidFill>
                  <a:schemeClr val="tx1"/>
                </a:solidFill>
                <a:latin typeface="Calibri Light" panose="020F0302020204030204" pitchFamily="34" charset="0"/>
              </a:defRPr>
            </a:lvl6pPr>
            <a:lvl7pPr marL="2971800" indent="-228600" defTabSz="803275" eaLnBrk="0" fontAlgn="base" hangingPunct="0">
              <a:spcBef>
                <a:spcPct val="0"/>
              </a:spcBef>
              <a:spcAft>
                <a:spcPct val="0"/>
              </a:spcAft>
              <a:defRPr sz="1500">
                <a:solidFill>
                  <a:schemeClr val="tx1"/>
                </a:solidFill>
                <a:latin typeface="Calibri Light" panose="020F0302020204030204" pitchFamily="34" charset="0"/>
              </a:defRPr>
            </a:lvl7pPr>
            <a:lvl8pPr marL="3429000" indent="-228600" defTabSz="803275" eaLnBrk="0" fontAlgn="base" hangingPunct="0">
              <a:spcBef>
                <a:spcPct val="0"/>
              </a:spcBef>
              <a:spcAft>
                <a:spcPct val="0"/>
              </a:spcAft>
              <a:defRPr sz="1500">
                <a:solidFill>
                  <a:schemeClr val="tx1"/>
                </a:solidFill>
                <a:latin typeface="Calibri Light" panose="020F0302020204030204" pitchFamily="34" charset="0"/>
              </a:defRPr>
            </a:lvl8pPr>
            <a:lvl9pPr marL="3886200" indent="-228600" defTabSz="803275" eaLnBrk="0" fontAlgn="base" hangingPunct="0">
              <a:spcBef>
                <a:spcPct val="0"/>
              </a:spcBef>
              <a:spcAft>
                <a:spcPct val="0"/>
              </a:spcAft>
              <a:defRPr sz="1500">
                <a:solidFill>
                  <a:schemeClr val="tx1"/>
                </a:solidFill>
                <a:latin typeface="Calibri Light" panose="020F0302020204030204" pitchFamily="34" charset="0"/>
              </a:defRPr>
            </a:lvl9pPr>
          </a:lstStyle>
          <a:p>
            <a:pPr algn="ctr" eaLnBrk="1" hangingPunct="1"/>
            <a:r>
              <a:rPr lang="tr-TR" altLang="tr-TR" sz="2000" b="1" dirty="0">
                <a:latin typeface="Comic Sans MS" panose="030F0702030302020204" pitchFamily="66" charset="0"/>
              </a:rPr>
              <a:t>Prof. Dr. Şehnaz ŞENER</a:t>
            </a:r>
          </a:p>
          <a:p>
            <a:pPr algn="ctr" eaLnBrk="1" fontAlgn="auto" hangingPunct="1">
              <a:spcBef>
                <a:spcPts val="0"/>
              </a:spcBef>
              <a:spcAft>
                <a:spcPts val="0"/>
              </a:spcAft>
              <a:defRPr/>
            </a:pPr>
            <a:r>
              <a:rPr lang="tr-TR" sz="1600" b="1" i="1" dirty="0">
                <a:latin typeface="Comic Sans MS" panose="030F0702030302020204" pitchFamily="66" charset="0"/>
              </a:rPr>
              <a:t>SDÜ Su Enstitüsü Müdürü</a:t>
            </a:r>
          </a:p>
        </p:txBody>
      </p:sp>
      <p:sp>
        <p:nvSpPr>
          <p:cNvPr id="5" name="Metin kutusu 4">
            <a:extLst>
              <a:ext uri="{FF2B5EF4-FFF2-40B4-BE49-F238E27FC236}">
                <a16:creationId xmlns:a16="http://schemas.microsoft.com/office/drawing/2014/main" id="{CB2B3741-93BA-5044-34EC-45601F3A65FB}"/>
              </a:ext>
            </a:extLst>
          </p:cNvPr>
          <p:cNvSpPr txBox="1"/>
          <p:nvPr/>
        </p:nvSpPr>
        <p:spPr>
          <a:xfrm>
            <a:off x="964735" y="3286355"/>
            <a:ext cx="7550091" cy="1200329"/>
          </a:xfrm>
          <a:prstGeom prst="rect">
            <a:avLst/>
          </a:prstGeom>
          <a:noFill/>
        </p:spPr>
        <p:txBody>
          <a:bodyPr wrap="square">
            <a:spAutoFit/>
          </a:bodyPr>
          <a:lstStyle/>
          <a:p>
            <a:pPr algn="ctr"/>
            <a:r>
              <a:rPr lang="tr-TR" sz="2400" b="1" dirty="0">
                <a:solidFill>
                  <a:srgbClr val="0070C0"/>
                </a:solidFill>
                <a:effectLst>
                  <a:outerShdw blurRad="38100" dist="38100" dir="2700000" algn="tl">
                    <a:srgbClr val="000000">
                      <a:alpha val="43137"/>
                    </a:srgbClr>
                  </a:outerShdw>
                </a:effectLst>
                <a:latin typeface="Comic Sans MS" panose="030F0702030302020204" pitchFamily="66" charset="0"/>
              </a:rPr>
              <a:t>İklim Krizi Altında Su Kaynakları: </a:t>
            </a:r>
          </a:p>
          <a:p>
            <a:pPr algn="ctr"/>
            <a:r>
              <a:rPr lang="tr-TR" sz="2400" b="1" dirty="0">
                <a:solidFill>
                  <a:srgbClr val="0070C0"/>
                </a:solidFill>
                <a:effectLst>
                  <a:outerShdw blurRad="38100" dist="38100" dir="2700000" algn="tl">
                    <a:srgbClr val="000000">
                      <a:alpha val="43137"/>
                    </a:srgbClr>
                  </a:outerShdw>
                </a:effectLst>
                <a:latin typeface="Comic Sans MS" panose="030F0702030302020204" pitchFamily="66" charset="0"/>
              </a:rPr>
              <a:t>Hidrojeolojik Dinamikler, Kuraklık</a:t>
            </a:r>
          </a:p>
          <a:p>
            <a:pPr algn="ctr"/>
            <a:r>
              <a:rPr lang="tr-TR" sz="2400" b="1" dirty="0">
                <a:solidFill>
                  <a:srgbClr val="0070C0"/>
                </a:solidFill>
                <a:effectLst>
                  <a:outerShdw blurRad="38100" dist="38100" dir="2700000" algn="tl">
                    <a:srgbClr val="000000">
                      <a:alpha val="43137"/>
                    </a:srgbClr>
                  </a:outerShdw>
                </a:effectLst>
                <a:latin typeface="Comic Sans MS" panose="030F0702030302020204" pitchFamily="66" charset="0"/>
              </a:rPr>
              <a:t>Eğilimleri ve Su Yönetiminde Artan Zorluklar</a:t>
            </a:r>
          </a:p>
        </p:txBody>
      </p:sp>
      <p:grpSp>
        <p:nvGrpSpPr>
          <p:cNvPr id="7" name="Group 7">
            <a:extLst>
              <a:ext uri="{FF2B5EF4-FFF2-40B4-BE49-F238E27FC236}">
                <a16:creationId xmlns:a16="http://schemas.microsoft.com/office/drawing/2014/main" id="{E294217D-7DEF-43CB-16CA-614193068B19}"/>
              </a:ext>
            </a:extLst>
          </p:cNvPr>
          <p:cNvGrpSpPr>
            <a:grpSpLocks/>
          </p:cNvGrpSpPr>
          <p:nvPr/>
        </p:nvGrpSpPr>
        <p:grpSpPr bwMode="auto">
          <a:xfrm>
            <a:off x="439935" y="364210"/>
            <a:ext cx="1538772" cy="1631216"/>
            <a:chOff x="1610" y="935"/>
            <a:chExt cx="1225" cy="1248"/>
          </a:xfrm>
          <a:noFill/>
        </p:grpSpPr>
        <p:sp>
          <p:nvSpPr>
            <p:cNvPr id="8" name="Rectangle 5">
              <a:extLst>
                <a:ext uri="{FF2B5EF4-FFF2-40B4-BE49-F238E27FC236}">
                  <a16:creationId xmlns:a16="http://schemas.microsoft.com/office/drawing/2014/main" id="{CA58BB3A-811C-FA10-8938-7E566F73A34F}"/>
                </a:ext>
              </a:extLst>
            </p:cNvPr>
            <p:cNvSpPr>
              <a:spLocks noChangeArrowheads="1"/>
            </p:cNvSpPr>
            <p:nvPr/>
          </p:nvSpPr>
          <p:spPr bwMode="auto">
            <a:xfrm>
              <a:off x="1610" y="935"/>
              <a:ext cx="1225" cy="1179"/>
            </a:xfrm>
            <a:prstGeom prst="rect">
              <a:avLst/>
            </a:prstGeom>
            <a:grpFill/>
            <a:ln w="9525">
              <a:noFill/>
              <a:miter lim="800000"/>
              <a:headEnd/>
              <a:tailEnd/>
            </a:ln>
            <a:effectLst/>
          </p:spPr>
          <p:txBody>
            <a:bodyPr anchor="ctr"/>
            <a:lstStyle/>
            <a:p>
              <a:pPr eaLnBrk="1" fontAlgn="auto" hangingPunct="1">
                <a:spcBef>
                  <a:spcPts val="0"/>
                </a:spcBef>
                <a:spcAft>
                  <a:spcPts val="0"/>
                </a:spcAft>
                <a:defRPr/>
              </a:pPr>
              <a:endParaRPr lang="tr-TR" sz="3200" i="1">
                <a:solidFill>
                  <a:srgbClr val="FF0000"/>
                </a:solidFill>
                <a:latin typeface="Arial" charset="0"/>
              </a:endParaRPr>
            </a:p>
          </p:txBody>
        </p:sp>
        <p:pic>
          <p:nvPicPr>
            <p:cNvPr id="9" name="Picture 4" descr="sdu_logo">
              <a:extLst>
                <a:ext uri="{FF2B5EF4-FFF2-40B4-BE49-F238E27FC236}">
                  <a16:creationId xmlns:a16="http://schemas.microsoft.com/office/drawing/2014/main" id="{97710171-B614-C9A6-4804-D2712F26EDA0}"/>
                </a:ext>
              </a:extLst>
            </p:cNvPr>
            <p:cNvPicPr>
              <a:picLocks noChangeAspect="1" noChangeArrowheads="1"/>
            </p:cNvPicPr>
            <p:nvPr/>
          </p:nvPicPr>
          <p:blipFill>
            <a:blip r:embed="rId2" cstate="print"/>
            <a:srcRect/>
            <a:stretch>
              <a:fillRect/>
            </a:stretch>
          </p:blipFill>
          <p:spPr bwMode="auto">
            <a:xfrm>
              <a:off x="1610" y="981"/>
              <a:ext cx="1202" cy="1202"/>
            </a:xfrm>
            <a:prstGeom prst="rect">
              <a:avLst/>
            </a:prstGeom>
            <a:grpFill/>
          </p:spPr>
        </p:pic>
      </p:grpSp>
    </p:spTree>
    <p:extLst>
      <p:ext uri="{BB962C8B-B14F-4D97-AF65-F5344CB8AC3E}">
        <p14:creationId xmlns:p14="http://schemas.microsoft.com/office/powerpoint/2010/main" val="79545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2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928" y="2261679"/>
            <a:ext cx="8266143" cy="3771900"/>
          </a:xfrm>
          <a:prstGeom prst="rect">
            <a:avLst/>
          </a:prstGeom>
        </p:spPr>
      </p:pic>
      <p:sp>
        <p:nvSpPr>
          <p:cNvPr id="3" name="Metin kutusu 2"/>
          <p:cNvSpPr txBox="1"/>
          <p:nvPr/>
        </p:nvSpPr>
        <p:spPr>
          <a:xfrm>
            <a:off x="216589" y="924154"/>
            <a:ext cx="8074324" cy="830997"/>
          </a:xfrm>
          <a:prstGeom prst="rect">
            <a:avLst/>
          </a:prstGeom>
          <a:noFill/>
        </p:spPr>
        <p:txBody>
          <a:bodyPr wrap="square" rtlCol="0">
            <a:spAutoFit/>
          </a:bodyPr>
          <a:lstStyle/>
          <a:p>
            <a:pPr algn="ctr"/>
            <a:r>
              <a:rPr lang="tr-TR" sz="2400" b="1" dirty="0" err="1">
                <a:solidFill>
                  <a:schemeClr val="bg1"/>
                </a:solidFill>
                <a:latin typeface="Comic Sans MS" panose="030F0702030302020204" pitchFamily="66" charset="0"/>
              </a:rPr>
              <a:t>Yeraltısuyu</a:t>
            </a:r>
            <a:r>
              <a:rPr lang="tr-TR" sz="2400" b="1" dirty="0">
                <a:solidFill>
                  <a:schemeClr val="bg1"/>
                </a:solidFill>
                <a:latin typeface="Comic Sans MS" panose="030F0702030302020204" pitchFamily="66" charset="0"/>
              </a:rPr>
              <a:t> Kullanımı ile Burdur Gölü seviyesi arasındaki ilişki</a:t>
            </a:r>
          </a:p>
        </p:txBody>
      </p:sp>
      <p:sp>
        <p:nvSpPr>
          <p:cNvPr id="4" name="Metin kutusu 3"/>
          <p:cNvSpPr txBox="1"/>
          <p:nvPr/>
        </p:nvSpPr>
        <p:spPr>
          <a:xfrm>
            <a:off x="7295209" y="6033579"/>
            <a:ext cx="1633268" cy="307777"/>
          </a:xfrm>
          <a:prstGeom prst="rect">
            <a:avLst/>
          </a:prstGeom>
          <a:noFill/>
        </p:spPr>
        <p:txBody>
          <a:bodyPr wrap="square" rtlCol="0">
            <a:spAutoFit/>
          </a:bodyPr>
          <a:lstStyle/>
          <a:p>
            <a:r>
              <a:rPr lang="tr-TR" sz="1400" b="1" dirty="0"/>
              <a:t>Şener vd., 2018</a:t>
            </a:r>
          </a:p>
        </p:txBody>
      </p:sp>
    </p:spTree>
    <p:extLst>
      <p:ext uri="{BB962C8B-B14F-4D97-AF65-F5344CB8AC3E}">
        <p14:creationId xmlns:p14="http://schemas.microsoft.com/office/powerpoint/2010/main" val="109969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42CC1F-AA45-9CF1-DCB2-926B0C1ECB2F}"/>
              </a:ext>
            </a:extLst>
          </p:cNvPr>
          <p:cNvSpPr>
            <a:spLocks noGrp="1"/>
          </p:cNvSpPr>
          <p:nvPr>
            <p:ph type="title"/>
          </p:nvPr>
        </p:nvSpPr>
        <p:spPr/>
        <p:txBody>
          <a:bodyPr/>
          <a:lstStyle/>
          <a:p>
            <a:r>
              <a:rPr lang="tr-TR" b="1" dirty="0">
                <a:solidFill>
                  <a:schemeClr val="accent1"/>
                </a:solidFill>
                <a:latin typeface="Comic Sans MS" panose="030F0702030302020204" pitchFamily="66" charset="0"/>
              </a:rPr>
              <a:t>Burdur Gölü Sulak Alanının Hidrojeolojik Yapısının Matematiksel Modellenmesi</a:t>
            </a:r>
          </a:p>
        </p:txBody>
      </p:sp>
      <p:sp>
        <p:nvSpPr>
          <p:cNvPr id="10" name="Metin kutusu 9">
            <a:extLst>
              <a:ext uri="{FF2B5EF4-FFF2-40B4-BE49-F238E27FC236}">
                <a16:creationId xmlns:a16="http://schemas.microsoft.com/office/drawing/2014/main" id="{6C19A119-DD5E-2842-52F7-514D2684B0D9}"/>
              </a:ext>
            </a:extLst>
          </p:cNvPr>
          <p:cNvSpPr txBox="1"/>
          <p:nvPr/>
        </p:nvSpPr>
        <p:spPr>
          <a:xfrm>
            <a:off x="293615" y="2070325"/>
            <a:ext cx="8556769" cy="1200329"/>
          </a:xfrm>
          <a:prstGeom prst="rect">
            <a:avLst/>
          </a:prstGeom>
          <a:noFill/>
        </p:spPr>
        <p:txBody>
          <a:bodyPr wrap="square">
            <a:spAutoFit/>
          </a:bodyPr>
          <a:lstStyle/>
          <a:p>
            <a:pPr algn="just">
              <a:spcAft>
                <a:spcPts val="1000"/>
              </a:spcAft>
            </a:pPr>
            <a:r>
              <a:rPr lang="tr-TR" dirty="0">
                <a:latin typeface="Comic Sans MS" panose="030F0702030302020204" pitchFamily="66" charset="0"/>
                <a:cs typeface="Times New Roman" panose="02020603050405020304" pitchFamily="18" charset="0"/>
              </a:rPr>
              <a:t>Çalışma alanı olan alüvyon akifer için oluşturulmuş </a:t>
            </a:r>
            <a:r>
              <a:rPr lang="tr-TR" dirty="0" err="1">
                <a:latin typeface="Comic Sans MS" panose="030F0702030302020204" pitchFamily="66" charset="0"/>
                <a:cs typeface="Times New Roman" panose="02020603050405020304" pitchFamily="18" charset="0"/>
              </a:rPr>
              <a:t>yeraltısuyu</a:t>
            </a:r>
            <a:r>
              <a:rPr lang="tr-TR" dirty="0">
                <a:latin typeface="Comic Sans MS" panose="030F0702030302020204" pitchFamily="66" charset="0"/>
                <a:cs typeface="Times New Roman" panose="02020603050405020304" pitchFamily="18" charset="0"/>
              </a:rPr>
              <a:t> akım modeli sonucunda oluşturulmuş 2 ve 3 boyutlu </a:t>
            </a:r>
            <a:r>
              <a:rPr lang="tr-TR" dirty="0" err="1">
                <a:latin typeface="Comic Sans MS" panose="030F0702030302020204" pitchFamily="66" charset="0"/>
                <a:cs typeface="Times New Roman" panose="02020603050405020304" pitchFamily="18" charset="0"/>
              </a:rPr>
              <a:t>yeraltısuyu</a:t>
            </a:r>
            <a:r>
              <a:rPr lang="tr-TR" dirty="0">
                <a:latin typeface="Comic Sans MS" panose="030F0702030302020204" pitchFamily="66" charset="0"/>
                <a:cs typeface="Times New Roman" panose="02020603050405020304" pitchFamily="18" charset="0"/>
              </a:rPr>
              <a:t> seviye haritaları hazırlanmıştır. Buna göre, çalışma alanındaki </a:t>
            </a:r>
            <a:r>
              <a:rPr lang="tr-TR" dirty="0" err="1">
                <a:latin typeface="Comic Sans MS" panose="030F0702030302020204" pitchFamily="66" charset="0"/>
                <a:cs typeface="Times New Roman" panose="02020603050405020304" pitchFamily="18" charset="0"/>
              </a:rPr>
              <a:t>yeraltısuyu</a:t>
            </a:r>
            <a:r>
              <a:rPr lang="tr-TR" dirty="0">
                <a:latin typeface="Comic Sans MS" panose="030F0702030302020204" pitchFamily="66" charset="0"/>
                <a:cs typeface="Times New Roman" panose="02020603050405020304" pitchFamily="18" charset="0"/>
              </a:rPr>
              <a:t> seviyelerinin </a:t>
            </a:r>
            <a:r>
              <a:rPr lang="tr-TR" dirty="0">
                <a:highlight>
                  <a:srgbClr val="FFFF00"/>
                </a:highlight>
                <a:latin typeface="Comic Sans MS" panose="030F0702030302020204" pitchFamily="66" charset="0"/>
                <a:cs typeface="Times New Roman" panose="02020603050405020304" pitchFamily="18" charset="0"/>
              </a:rPr>
              <a:t>850 m ile 877 m </a:t>
            </a:r>
            <a:r>
              <a:rPr lang="tr-TR" dirty="0">
                <a:latin typeface="Comic Sans MS" panose="030F0702030302020204" pitchFamily="66" charset="0"/>
                <a:cs typeface="Times New Roman" panose="02020603050405020304" pitchFamily="18" charset="0"/>
              </a:rPr>
              <a:t>arasında değişmekte olduğu belirlenmiştir.  </a:t>
            </a:r>
          </a:p>
        </p:txBody>
      </p:sp>
      <p:pic>
        <p:nvPicPr>
          <p:cNvPr id="11" name="Resim 10">
            <a:extLst>
              <a:ext uri="{FF2B5EF4-FFF2-40B4-BE49-F238E27FC236}">
                <a16:creationId xmlns:a16="http://schemas.microsoft.com/office/drawing/2014/main" id="{752FCB4A-3EA6-5E45-04CD-104B6B814080}"/>
              </a:ext>
            </a:extLst>
          </p:cNvPr>
          <p:cNvPicPr>
            <a:picLocks noChangeAspect="1"/>
          </p:cNvPicPr>
          <p:nvPr/>
        </p:nvPicPr>
        <p:blipFill rotWithShape="1">
          <a:blip r:embed="rId2"/>
          <a:srcRect l="25513" t="9176" r="11276" b="6147"/>
          <a:stretch/>
        </p:blipFill>
        <p:spPr bwMode="auto">
          <a:xfrm>
            <a:off x="323748" y="3270654"/>
            <a:ext cx="2954076" cy="222594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Resim 11">
            <a:extLst>
              <a:ext uri="{FF2B5EF4-FFF2-40B4-BE49-F238E27FC236}">
                <a16:creationId xmlns:a16="http://schemas.microsoft.com/office/drawing/2014/main" id="{F4C699B7-5B20-78E9-62DD-AAE0CF92603A}"/>
              </a:ext>
            </a:extLst>
          </p:cNvPr>
          <p:cNvPicPr>
            <a:picLocks noChangeAspect="1"/>
          </p:cNvPicPr>
          <p:nvPr/>
        </p:nvPicPr>
        <p:blipFill rotWithShape="1">
          <a:blip r:embed="rId3"/>
          <a:srcRect l="14715" t="9112" r="3439" b="7407"/>
          <a:stretch/>
        </p:blipFill>
        <p:spPr bwMode="auto">
          <a:xfrm>
            <a:off x="3307956" y="3270654"/>
            <a:ext cx="5699125" cy="326961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4" name="Metin kutusu 13">
            <a:extLst>
              <a:ext uri="{FF2B5EF4-FFF2-40B4-BE49-F238E27FC236}">
                <a16:creationId xmlns:a16="http://schemas.microsoft.com/office/drawing/2014/main" id="{66651A58-4D40-ED79-755B-D49AD039E3EF}"/>
              </a:ext>
            </a:extLst>
          </p:cNvPr>
          <p:cNvSpPr txBox="1"/>
          <p:nvPr/>
        </p:nvSpPr>
        <p:spPr>
          <a:xfrm>
            <a:off x="0" y="5790405"/>
            <a:ext cx="3387307" cy="830997"/>
          </a:xfrm>
          <a:prstGeom prst="rect">
            <a:avLst/>
          </a:prstGeom>
          <a:noFill/>
        </p:spPr>
        <p:txBody>
          <a:bodyPr wrap="square">
            <a:spAutoFit/>
          </a:bodyPr>
          <a:lstStyle/>
          <a:p>
            <a:pPr algn="just">
              <a:spcBef>
                <a:spcPts val="300"/>
              </a:spcBef>
              <a:spcAft>
                <a:spcPts val="500"/>
              </a:spcAft>
              <a:tabLst>
                <a:tab pos="449580" algn="l"/>
              </a:tabLst>
            </a:pPr>
            <a:r>
              <a:rPr lang="en-US" sz="1600" dirty="0" err="1">
                <a:latin typeface="Comic Sans MS" panose="030F0702030302020204" pitchFamily="66" charset="0"/>
                <a:cs typeface="Times New Roman" panose="02020603050405020304" pitchFamily="18" charset="0"/>
              </a:rPr>
              <a:t>Modelleme</a:t>
            </a:r>
            <a:r>
              <a:rPr lang="en-US" sz="1600" dirty="0">
                <a:latin typeface="Comic Sans MS" panose="030F0702030302020204" pitchFamily="66" charset="0"/>
                <a:cs typeface="Times New Roman" panose="02020603050405020304" pitchFamily="18" charset="0"/>
              </a:rPr>
              <a:t> </a:t>
            </a:r>
            <a:r>
              <a:rPr lang="en-US" sz="1600" dirty="0" err="1">
                <a:latin typeface="Comic Sans MS" panose="030F0702030302020204" pitchFamily="66" charset="0"/>
                <a:cs typeface="Times New Roman" panose="02020603050405020304" pitchFamily="18" charset="0"/>
              </a:rPr>
              <a:t>sonucunda</a:t>
            </a:r>
            <a:r>
              <a:rPr lang="en-US" sz="1600" dirty="0">
                <a:latin typeface="Comic Sans MS" panose="030F0702030302020204" pitchFamily="66" charset="0"/>
                <a:cs typeface="Times New Roman" panose="02020603050405020304" pitchFamily="18" charset="0"/>
              </a:rPr>
              <a:t> </a:t>
            </a:r>
            <a:r>
              <a:rPr lang="en-US" sz="1600" dirty="0" err="1">
                <a:latin typeface="Comic Sans MS" panose="030F0702030302020204" pitchFamily="66" charset="0"/>
                <a:cs typeface="Times New Roman" panose="02020603050405020304" pitchFamily="18" charset="0"/>
              </a:rPr>
              <a:t>oluşturulan</a:t>
            </a:r>
            <a:r>
              <a:rPr lang="en-US" sz="1600" dirty="0">
                <a:latin typeface="Comic Sans MS" panose="030F0702030302020204" pitchFamily="66" charset="0"/>
                <a:cs typeface="Times New Roman" panose="02020603050405020304" pitchFamily="18" charset="0"/>
              </a:rPr>
              <a:t> </a:t>
            </a:r>
            <a:r>
              <a:rPr lang="en-US" sz="1600" dirty="0" err="1">
                <a:latin typeface="Comic Sans MS" panose="030F0702030302020204" pitchFamily="66" charset="0"/>
                <a:cs typeface="Times New Roman" panose="02020603050405020304" pitchFamily="18" charset="0"/>
              </a:rPr>
              <a:t>yeraltısuyu</a:t>
            </a:r>
            <a:r>
              <a:rPr lang="en-US" sz="1600" dirty="0">
                <a:latin typeface="Comic Sans MS" panose="030F0702030302020204" pitchFamily="66" charset="0"/>
                <a:cs typeface="Times New Roman" panose="02020603050405020304" pitchFamily="18" charset="0"/>
              </a:rPr>
              <a:t> </a:t>
            </a:r>
            <a:r>
              <a:rPr lang="en-US" sz="1600" dirty="0" err="1">
                <a:latin typeface="Comic Sans MS" panose="030F0702030302020204" pitchFamily="66" charset="0"/>
                <a:cs typeface="Times New Roman" panose="02020603050405020304" pitchFamily="18" charset="0"/>
              </a:rPr>
              <a:t>seviye</a:t>
            </a:r>
            <a:r>
              <a:rPr lang="en-US" sz="1600" dirty="0">
                <a:latin typeface="Comic Sans MS" panose="030F0702030302020204" pitchFamily="66" charset="0"/>
                <a:cs typeface="Times New Roman" panose="02020603050405020304" pitchFamily="18" charset="0"/>
              </a:rPr>
              <a:t> </a:t>
            </a:r>
            <a:r>
              <a:rPr lang="en-US" sz="1600" dirty="0" err="1">
                <a:latin typeface="Comic Sans MS" panose="030F0702030302020204" pitchFamily="66" charset="0"/>
                <a:cs typeface="Times New Roman" panose="02020603050405020304" pitchFamily="18" charset="0"/>
              </a:rPr>
              <a:t>haritasının</a:t>
            </a:r>
            <a:r>
              <a:rPr lang="en-US" sz="1600" dirty="0">
                <a:latin typeface="Comic Sans MS" panose="030F0702030302020204" pitchFamily="66" charset="0"/>
                <a:cs typeface="Times New Roman" panose="02020603050405020304" pitchFamily="18" charset="0"/>
              </a:rPr>
              <a:t> 3 </a:t>
            </a:r>
            <a:r>
              <a:rPr lang="en-US" sz="1600" dirty="0" err="1">
                <a:latin typeface="Comic Sans MS" panose="030F0702030302020204" pitchFamily="66" charset="0"/>
                <a:cs typeface="Times New Roman" panose="02020603050405020304" pitchFamily="18" charset="0"/>
              </a:rPr>
              <a:t>boyutlu</a:t>
            </a:r>
            <a:r>
              <a:rPr lang="en-US" sz="1600" dirty="0">
                <a:latin typeface="Comic Sans MS" panose="030F0702030302020204" pitchFamily="66" charset="0"/>
                <a:cs typeface="Times New Roman" panose="02020603050405020304" pitchFamily="18" charset="0"/>
              </a:rPr>
              <a:t> </a:t>
            </a:r>
            <a:r>
              <a:rPr lang="en-US" sz="1600" dirty="0" err="1">
                <a:latin typeface="Comic Sans MS" panose="030F0702030302020204" pitchFamily="66" charset="0"/>
                <a:cs typeface="Times New Roman" panose="02020603050405020304" pitchFamily="18" charset="0"/>
              </a:rPr>
              <a:t>görünümü</a:t>
            </a:r>
            <a:endParaRPr lang="tr-TR" sz="16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52433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772B3-1FEC-582A-5D09-F42FA1572A8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6D368C2-AD96-703A-0999-F8664448028F}"/>
              </a:ext>
            </a:extLst>
          </p:cNvPr>
          <p:cNvSpPr>
            <a:spLocks noGrp="1"/>
          </p:cNvSpPr>
          <p:nvPr>
            <p:ph type="title"/>
          </p:nvPr>
        </p:nvSpPr>
        <p:spPr>
          <a:xfrm>
            <a:off x="128553" y="236598"/>
            <a:ext cx="7128268" cy="709865"/>
          </a:xfrm>
        </p:spPr>
        <p:txBody>
          <a:bodyPr/>
          <a:lstStyle/>
          <a:p>
            <a:r>
              <a:rPr lang="tr-TR" b="1" dirty="0">
                <a:solidFill>
                  <a:schemeClr val="accent1"/>
                </a:solidFill>
                <a:latin typeface="Comic Sans MS" panose="030F0702030302020204" pitchFamily="66" charset="0"/>
              </a:rPr>
              <a:t>Hidrojeolojik Yapının Matematiksel Modellenmesi</a:t>
            </a:r>
          </a:p>
        </p:txBody>
      </p:sp>
      <p:sp>
        <p:nvSpPr>
          <p:cNvPr id="3" name="Metin kutusu 2">
            <a:extLst>
              <a:ext uri="{FF2B5EF4-FFF2-40B4-BE49-F238E27FC236}">
                <a16:creationId xmlns:a16="http://schemas.microsoft.com/office/drawing/2014/main" id="{2E8E55B0-5B19-3FA4-4730-FD7B82A43A27}"/>
              </a:ext>
            </a:extLst>
          </p:cNvPr>
          <p:cNvSpPr txBox="1"/>
          <p:nvPr/>
        </p:nvSpPr>
        <p:spPr>
          <a:xfrm>
            <a:off x="83508" y="1104008"/>
            <a:ext cx="8934275" cy="2436564"/>
          </a:xfrm>
          <a:prstGeom prst="rect">
            <a:avLst/>
          </a:prstGeom>
          <a:noFill/>
        </p:spPr>
        <p:txBody>
          <a:bodyPr wrap="square">
            <a:spAutoFit/>
          </a:bodyPr>
          <a:lstStyle/>
          <a:p>
            <a:pPr algn="just">
              <a:spcAft>
                <a:spcPts val="1000"/>
              </a:spcAft>
            </a:pPr>
            <a:r>
              <a:rPr lang="tr-TR" sz="1600" dirty="0">
                <a:effectLst/>
                <a:latin typeface="Comic Sans MS" panose="030F0702030302020204" pitchFamily="66" charset="0"/>
                <a:ea typeface="Calibri" panose="020F0502020204030204" pitchFamily="34" charset="0"/>
                <a:cs typeface="Times New Roman" panose="02020603050405020304" pitchFamily="18" charset="0"/>
              </a:rPr>
              <a:t>Ayrıca, çalışma alanında önümüzdeki yıllarda iklim değişikliğine bağlı olarak </a:t>
            </a:r>
            <a:r>
              <a:rPr lang="tr-TR" sz="1600" dirty="0" err="1">
                <a:effectLst/>
                <a:latin typeface="Comic Sans MS" panose="030F0702030302020204" pitchFamily="66" charset="0"/>
                <a:ea typeface="Calibri" panose="020F0502020204030204" pitchFamily="34" charset="0"/>
                <a:cs typeface="Times New Roman" panose="02020603050405020304" pitchFamily="18" charset="0"/>
              </a:rPr>
              <a:t>yeraltısuyu</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 kullanımlarının artacağı öngörülmektedir. Bununla birlikte bölgeye düşen yağış miktarının azalması ve sıcaklık artışları ile ilişkili buharlaşma kayıplarının artması muhtemeldir. </a:t>
            </a:r>
          </a:p>
          <a:p>
            <a:pPr algn="just">
              <a:spcAft>
                <a:spcPts val="1000"/>
              </a:spcAft>
            </a:pPr>
            <a:r>
              <a:rPr lang="tr-TR" sz="16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Yıllık </a:t>
            </a:r>
            <a:r>
              <a:rPr lang="tr-TR" sz="1600" dirty="0" err="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yeraltısuyu</a:t>
            </a:r>
            <a:r>
              <a:rPr lang="tr-TR" sz="16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beslenim miktarının % 40 azaldığı ve </a:t>
            </a:r>
            <a:r>
              <a:rPr lang="tr-TR" sz="1600" dirty="0" err="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yeraltısuyu</a:t>
            </a:r>
            <a:r>
              <a:rPr lang="tr-TR" sz="16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kullanım miktarının iki kat arttığı varsayımına </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dayanılarak model senaryosu geliştirilmiştir. </a:t>
            </a:r>
            <a:r>
              <a:rPr lang="tr-TR" sz="1600" dirty="0" err="1">
                <a:effectLst/>
                <a:latin typeface="Comic Sans MS" panose="030F0702030302020204" pitchFamily="66" charset="0"/>
                <a:ea typeface="Calibri" panose="020F0502020204030204" pitchFamily="34" charset="0"/>
                <a:cs typeface="Times New Roman" panose="02020603050405020304" pitchFamily="18" charset="0"/>
              </a:rPr>
              <a:t>Sözkonusu</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 senaryoya ait model girdilerini içeren MODFLOW modeli çalıştırılarak </a:t>
            </a:r>
            <a:r>
              <a:rPr lang="tr-TR" sz="1600" dirty="0" err="1">
                <a:effectLst/>
                <a:latin typeface="Comic Sans MS" panose="030F0702030302020204" pitchFamily="66" charset="0"/>
                <a:ea typeface="Calibri" panose="020F0502020204030204" pitchFamily="34" charset="0"/>
                <a:cs typeface="Times New Roman" panose="02020603050405020304" pitchFamily="18" charset="0"/>
              </a:rPr>
              <a:t>yeraltısuyu</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 akım modeli elde edilmiştir. Buna göre senaryoya ait modelde </a:t>
            </a:r>
            <a:r>
              <a:rPr lang="tr-TR" sz="1600" dirty="0" err="1">
                <a:effectLst/>
                <a:latin typeface="Comic Sans MS" panose="030F0702030302020204" pitchFamily="66" charset="0"/>
                <a:ea typeface="Calibri" panose="020F0502020204030204" pitchFamily="34" charset="0"/>
                <a:cs typeface="Times New Roman" panose="02020603050405020304" pitchFamily="18" charset="0"/>
              </a:rPr>
              <a:t>yeraltısuyu</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 seviyelerinin yaklaşık </a:t>
            </a:r>
            <a:r>
              <a:rPr lang="tr-TR" sz="1600" dirty="0">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rPr>
              <a:t>842,8 m ile 862, 8 m </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arasında değiştiği belirlenmiş olup </a:t>
            </a:r>
            <a:r>
              <a:rPr lang="tr-TR" sz="1600" dirty="0" err="1">
                <a:effectLst/>
                <a:latin typeface="Comic Sans MS" panose="030F0702030302020204" pitchFamily="66" charset="0"/>
                <a:ea typeface="Calibri" panose="020F0502020204030204" pitchFamily="34" charset="0"/>
                <a:cs typeface="Times New Roman" panose="02020603050405020304" pitchFamily="18" charset="0"/>
              </a:rPr>
              <a:t>yeraltısuyu</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 seviyesinin yaklaşık 8m ile 15 m arasında düşeceği öngörülmektedir. </a:t>
            </a:r>
          </a:p>
        </p:txBody>
      </p:sp>
      <p:pic>
        <p:nvPicPr>
          <p:cNvPr id="4" name="Resim 3">
            <a:extLst>
              <a:ext uri="{FF2B5EF4-FFF2-40B4-BE49-F238E27FC236}">
                <a16:creationId xmlns:a16="http://schemas.microsoft.com/office/drawing/2014/main" id="{8BD062AE-3D21-C53B-C212-E88138857CAE}"/>
              </a:ext>
            </a:extLst>
          </p:cNvPr>
          <p:cNvPicPr>
            <a:picLocks noChangeAspect="1"/>
          </p:cNvPicPr>
          <p:nvPr/>
        </p:nvPicPr>
        <p:blipFill rotWithShape="1">
          <a:blip r:embed="rId2"/>
          <a:srcRect l="25292" t="9458" r="9627" b="9422"/>
          <a:stretch/>
        </p:blipFill>
        <p:spPr bwMode="auto">
          <a:xfrm>
            <a:off x="83508" y="3785869"/>
            <a:ext cx="3258754" cy="228485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Resim 4">
            <a:extLst>
              <a:ext uri="{FF2B5EF4-FFF2-40B4-BE49-F238E27FC236}">
                <a16:creationId xmlns:a16="http://schemas.microsoft.com/office/drawing/2014/main" id="{27377B62-5B7B-0699-C7CE-066689227254}"/>
              </a:ext>
            </a:extLst>
          </p:cNvPr>
          <p:cNvPicPr>
            <a:picLocks noChangeAspect="1"/>
          </p:cNvPicPr>
          <p:nvPr/>
        </p:nvPicPr>
        <p:blipFill rotWithShape="1">
          <a:blip r:embed="rId3"/>
          <a:srcRect l="14478" t="8993" r="1425" b="7741"/>
          <a:stretch/>
        </p:blipFill>
        <p:spPr bwMode="auto">
          <a:xfrm>
            <a:off x="3210665" y="3583038"/>
            <a:ext cx="5880442" cy="327496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4" name="Metin kutusu 13">
            <a:extLst>
              <a:ext uri="{FF2B5EF4-FFF2-40B4-BE49-F238E27FC236}">
                <a16:creationId xmlns:a16="http://schemas.microsoft.com/office/drawing/2014/main" id="{30F5008E-516A-3371-27E4-5BE120FECC78}"/>
              </a:ext>
            </a:extLst>
          </p:cNvPr>
          <p:cNvSpPr txBox="1"/>
          <p:nvPr/>
        </p:nvSpPr>
        <p:spPr>
          <a:xfrm>
            <a:off x="5730246" y="5934670"/>
            <a:ext cx="3387307" cy="830997"/>
          </a:xfrm>
          <a:prstGeom prst="rect">
            <a:avLst/>
          </a:prstGeom>
          <a:noFill/>
        </p:spPr>
        <p:txBody>
          <a:bodyPr wrap="square">
            <a:spAutoFit/>
          </a:bodyPr>
          <a:lstStyle/>
          <a:p>
            <a:pPr algn="just">
              <a:spcBef>
                <a:spcPts val="300"/>
              </a:spcBef>
              <a:spcAft>
                <a:spcPts val="500"/>
              </a:spcAft>
              <a:tabLst>
                <a:tab pos="449580" algn="l"/>
              </a:tabLst>
            </a:pP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Modellenen</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senaryoya</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göre</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elde</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edilen</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yeraltısuyu</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seviye</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haritasının</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3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boyutlu</a:t>
            </a:r>
            <a:r>
              <a:rPr lang="en-US" sz="1600" b="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b="0" dirty="0" err="1">
                <a:effectLst/>
                <a:latin typeface="Comic Sans MS" panose="030F0702030302020204" pitchFamily="66" charset="0"/>
                <a:ea typeface="Times New Roman" panose="02020603050405020304" pitchFamily="18" charset="0"/>
                <a:cs typeface="Times New Roman" panose="02020603050405020304" pitchFamily="18" charset="0"/>
              </a:rPr>
              <a:t>görünümü</a:t>
            </a:r>
            <a:endParaRPr lang="tr-TR" sz="16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82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C3DC7-CF4C-365E-4DD6-039310F0342E}"/>
            </a:ext>
          </a:extLst>
        </p:cNvPr>
        <p:cNvGrpSpPr/>
        <p:nvPr/>
      </p:nvGrpSpPr>
      <p:grpSpPr>
        <a:xfrm>
          <a:off x="0" y="0"/>
          <a:ext cx="0" cy="0"/>
          <a:chOff x="0" y="0"/>
          <a:chExt cx="0" cy="0"/>
        </a:xfrm>
      </p:grpSpPr>
      <p:grpSp>
        <p:nvGrpSpPr>
          <p:cNvPr id="4" name="10 Grup">
            <a:extLst>
              <a:ext uri="{FF2B5EF4-FFF2-40B4-BE49-F238E27FC236}">
                <a16:creationId xmlns:a16="http://schemas.microsoft.com/office/drawing/2014/main" id="{63752E6D-C91B-6CDB-8FFC-E1318C4C1024}"/>
              </a:ext>
            </a:extLst>
          </p:cNvPr>
          <p:cNvGrpSpPr>
            <a:grpSpLocks/>
          </p:cNvGrpSpPr>
          <p:nvPr/>
        </p:nvGrpSpPr>
        <p:grpSpPr bwMode="auto">
          <a:xfrm>
            <a:off x="2117725" y="2031550"/>
            <a:ext cx="4908550" cy="4572000"/>
            <a:chOff x="3305436" y="2267052"/>
            <a:chExt cx="2325933" cy="2400165"/>
          </a:xfrm>
        </p:grpSpPr>
        <p:sp>
          <p:nvSpPr>
            <p:cNvPr id="5" name="Oval 8">
              <a:extLst>
                <a:ext uri="{FF2B5EF4-FFF2-40B4-BE49-F238E27FC236}">
                  <a16:creationId xmlns:a16="http://schemas.microsoft.com/office/drawing/2014/main" id="{D876EF02-5740-8E3A-1B4D-CB0AFFF5E4BC}"/>
                </a:ext>
              </a:extLst>
            </p:cNvPr>
            <p:cNvSpPr>
              <a:spLocks noChangeArrowheads="1"/>
            </p:cNvSpPr>
            <p:nvPr/>
          </p:nvSpPr>
          <p:spPr bwMode="gray">
            <a:xfrm>
              <a:off x="3305436" y="2267052"/>
              <a:ext cx="2325933" cy="240016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tr-TR" altLang="tr-TR" sz="2000"/>
            </a:p>
          </p:txBody>
        </p:sp>
        <p:sp>
          <p:nvSpPr>
            <p:cNvPr id="7" name="Oval 13">
              <a:extLst>
                <a:ext uri="{FF2B5EF4-FFF2-40B4-BE49-F238E27FC236}">
                  <a16:creationId xmlns:a16="http://schemas.microsoft.com/office/drawing/2014/main" id="{8CB37972-07FD-A89B-32E1-E754C38FE8FC}"/>
                </a:ext>
              </a:extLst>
            </p:cNvPr>
            <p:cNvSpPr>
              <a:spLocks noChangeArrowheads="1"/>
            </p:cNvSpPr>
            <p:nvPr/>
          </p:nvSpPr>
          <p:spPr bwMode="gray">
            <a:xfrm>
              <a:off x="3305436" y="2509915"/>
              <a:ext cx="2325933" cy="1976667"/>
            </a:xfrm>
            <a:prstGeom prst="ellipse">
              <a:avLst/>
            </a:prstGeom>
            <a:solidFill>
              <a:schemeClr val="tx2">
                <a:lumMod val="20000"/>
                <a:lumOff val="80000"/>
              </a:schemeClr>
            </a:solidFill>
            <a:ln w="38100" algn="ctr">
              <a:noFill/>
              <a:round/>
              <a:headEnd/>
              <a:tailEnd/>
            </a:ln>
          </p:spPr>
          <p:txBody>
            <a:bodyPr wrap="square" anchor="ctr">
              <a:spAutoFit/>
            </a:bodyPr>
            <a:lstStyle/>
            <a:p>
              <a:pPr algn="ctr" eaLnBrk="1" hangingPunct="1">
                <a:defRPr/>
              </a:pPr>
              <a:endParaRPr lang="tr-TR" sz="2800" dirty="0">
                <a:effectLst>
                  <a:outerShdw blurRad="38100" dist="38100" dir="2700000" algn="tl">
                    <a:srgbClr val="000000">
                      <a:alpha val="43137"/>
                    </a:srgbClr>
                  </a:outerShdw>
                </a:effectLst>
                <a:latin typeface="Comic Sans MS" pitchFamily="66" charset="0"/>
              </a:endParaRPr>
            </a:p>
            <a:p>
              <a:pPr algn="ctr" eaLnBrk="1" hangingPunct="1">
                <a:defRPr/>
              </a:pPr>
              <a:r>
                <a:rPr lang="tr-TR" sz="2800" dirty="0">
                  <a:effectLst>
                    <a:outerShdw blurRad="38100" dist="38100" dir="2700000" algn="tl">
                      <a:srgbClr val="000000">
                        <a:alpha val="43137"/>
                      </a:srgbClr>
                    </a:outerShdw>
                  </a:effectLst>
                  <a:latin typeface="Comic Sans MS" pitchFamily="66" charset="0"/>
                </a:rPr>
                <a:t>İKLİM DEĞİŞİKLİĞİ VE KURAKLIK EĞİLİMLERİ</a:t>
              </a:r>
            </a:p>
            <a:p>
              <a:pPr algn="ctr" eaLnBrk="1" hangingPunct="1">
                <a:defRPr/>
              </a:pPr>
              <a:endParaRPr lang="tr-TR" sz="2800" dirty="0"/>
            </a:p>
          </p:txBody>
        </p:sp>
      </p:grpSp>
    </p:spTree>
    <p:extLst>
      <p:ext uri="{BB962C8B-B14F-4D97-AF65-F5344CB8AC3E}">
        <p14:creationId xmlns:p14="http://schemas.microsoft.com/office/powerpoint/2010/main" val="33591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23B95F-0779-8FA6-1BE5-C1F807C8D40A}"/>
              </a:ext>
            </a:extLst>
          </p:cNvPr>
          <p:cNvSpPr>
            <a:spLocks noGrp="1"/>
          </p:cNvSpPr>
          <p:nvPr>
            <p:ph type="title"/>
          </p:nvPr>
        </p:nvSpPr>
        <p:spPr>
          <a:xfrm>
            <a:off x="466725" y="733249"/>
            <a:ext cx="7239000" cy="893763"/>
          </a:xfrm>
        </p:spPr>
        <p:txBody>
          <a:bodyPr/>
          <a:lstStyle/>
          <a:p>
            <a:pPr algn="ctr">
              <a:defRPr/>
            </a:pPr>
            <a:r>
              <a:rPr lang="tr-TR" sz="2700" b="1" i="1"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ambria" panose="02040503050406030204" pitchFamily="18" charset="0"/>
                <a:ea typeface="Cambria" panose="02040503050406030204" pitchFamily="18" charset="0"/>
                <a:cs typeface="Andalus" pitchFamily="2" charset="-78"/>
              </a:rPr>
              <a:t>İklim değişikliğinin Akdeniz Bölgesi üzerindeki etkileri</a:t>
            </a:r>
          </a:p>
        </p:txBody>
      </p:sp>
      <p:sp>
        <p:nvSpPr>
          <p:cNvPr id="3" name="İçerik Yer Tutucusu 2">
            <a:extLst>
              <a:ext uri="{FF2B5EF4-FFF2-40B4-BE49-F238E27FC236}">
                <a16:creationId xmlns:a16="http://schemas.microsoft.com/office/drawing/2014/main" id="{05E6BA16-E118-BDCE-EF39-9E208CA930D0}"/>
              </a:ext>
            </a:extLst>
          </p:cNvPr>
          <p:cNvSpPr>
            <a:spLocks noGrp="1"/>
          </p:cNvSpPr>
          <p:nvPr>
            <p:ph idx="1"/>
          </p:nvPr>
        </p:nvSpPr>
        <p:spPr>
          <a:xfrm>
            <a:off x="205181" y="1880051"/>
            <a:ext cx="8581239" cy="2298700"/>
          </a:xfrm>
        </p:spPr>
        <p:txBody>
          <a:bodyPr/>
          <a:lstStyle/>
          <a:p>
            <a:pPr marL="342900" indent="-342900" algn="just" defTabSz="457200" rtl="0">
              <a:spcBef>
                <a:spcPct val="0"/>
              </a:spcBef>
              <a:buFont typeface="Wingdings" panose="05000000000000000000" pitchFamily="2" charset="2"/>
              <a:buChar char="§"/>
              <a:defRPr/>
            </a:pPr>
            <a:r>
              <a:rPr lang="tr-TR" sz="1800" b="1" dirty="0">
                <a:solidFill>
                  <a:schemeClr val="accent1"/>
                </a:solidFill>
                <a:latin typeface="Comic Sans MS" panose="030F0702030302020204" pitchFamily="66" charset="0"/>
              </a:rPr>
              <a:t>Sıcaklık Artışı: </a:t>
            </a:r>
            <a:r>
              <a:rPr lang="tr-TR" sz="1800" dirty="0">
                <a:latin typeface="Comic Sans MS" panose="030F0702030302020204" pitchFamily="66" charset="0"/>
              </a:rPr>
              <a:t>Akdeniz Bölgesi, küresel ortalamanın üzerinde bir sıcaklık artışı yaşamaktadır. Bu durum, sıcak hava dalgalarının sıklığını ve şiddetini artırarak, özellikle yaz aylarında aşırı sıcaklıkların daha yaygın hale gelmesine neden olmaktadır.</a:t>
            </a:r>
          </a:p>
          <a:p>
            <a:pPr marL="342900" indent="-342900" algn="just" defTabSz="457200" rtl="0">
              <a:spcBef>
                <a:spcPct val="0"/>
              </a:spcBef>
              <a:buFont typeface="Wingdings" panose="05000000000000000000" pitchFamily="2" charset="2"/>
              <a:buChar char="§"/>
              <a:defRPr/>
            </a:pPr>
            <a:r>
              <a:rPr lang="tr-TR" sz="1800" b="1" dirty="0">
                <a:solidFill>
                  <a:schemeClr val="accent1"/>
                </a:solidFill>
                <a:latin typeface="Comic Sans MS" panose="030F0702030302020204" pitchFamily="66" charset="0"/>
              </a:rPr>
              <a:t>Azalan Yağışlar: </a:t>
            </a:r>
            <a:r>
              <a:rPr lang="tr-TR" sz="1800" dirty="0">
                <a:latin typeface="Comic Sans MS" panose="030F0702030302020204" pitchFamily="66" charset="0"/>
              </a:rPr>
              <a:t>Bölge genelinde yağış miktarında azalma gözlemlenmektedir. Bu durum, su kaynaklarına olan baskıyı artırmakta ve kuraklık riskini yükseltmektedir. Tarım ve su temelli faaliyetler bu durumdan olumsuz etkilenmektedir.</a:t>
            </a:r>
            <a:endParaRPr lang="tr-TR" sz="1400" dirty="0"/>
          </a:p>
        </p:txBody>
      </p:sp>
      <p:pic>
        <p:nvPicPr>
          <p:cNvPr id="24580" name="Picture 5" descr="Deniz Seviyesinin Yükselmesi Daha da ...">
            <a:extLst>
              <a:ext uri="{FF2B5EF4-FFF2-40B4-BE49-F238E27FC236}">
                <a16:creationId xmlns:a16="http://schemas.microsoft.com/office/drawing/2014/main" id="{B8EC5569-A9C8-0CB1-59A5-5A790AE15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30675"/>
            <a:ext cx="4191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Küresel Isınma: Tanımı, Nedenleri ve Sonuçları - Dilek Aşan">
            <a:extLst>
              <a:ext uri="{FF2B5EF4-FFF2-40B4-BE49-F238E27FC236}">
                <a16:creationId xmlns:a16="http://schemas.microsoft.com/office/drawing/2014/main" id="{0B464DF2-E2BD-B405-4C7F-31571B193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162425"/>
            <a:ext cx="38766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etin kutusu 4">
            <a:extLst>
              <a:ext uri="{FF2B5EF4-FFF2-40B4-BE49-F238E27FC236}">
                <a16:creationId xmlns:a16="http://schemas.microsoft.com/office/drawing/2014/main" id="{DCF2E58A-842B-7D12-A10F-66375A6AA8D9}"/>
              </a:ext>
            </a:extLst>
          </p:cNvPr>
          <p:cNvSpPr txBox="1">
            <a:spLocks noChangeArrowheads="1"/>
          </p:cNvSpPr>
          <p:nvPr/>
        </p:nvSpPr>
        <p:spPr bwMode="auto">
          <a:xfrm>
            <a:off x="245378" y="2056686"/>
            <a:ext cx="4572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buFont typeface="Wingdings" panose="05000000000000000000" pitchFamily="2" charset="2"/>
              <a:buChar char="§"/>
            </a:pPr>
            <a:r>
              <a:rPr lang="tr-TR" altLang="tr-TR" b="1" dirty="0">
                <a:solidFill>
                  <a:schemeClr val="accent1"/>
                </a:solidFill>
                <a:latin typeface="Comic Sans MS" panose="030F0702030302020204" pitchFamily="66" charset="0"/>
              </a:rPr>
              <a:t>Biyolojik Çeşitlilik Üzerindeki Etkiler: </a:t>
            </a:r>
            <a:r>
              <a:rPr lang="tr-TR" altLang="tr-TR" dirty="0">
                <a:latin typeface="Comic Sans MS" panose="030F0702030302020204" pitchFamily="66" charset="0"/>
              </a:rPr>
              <a:t>İklim değişikliği, Akdeniz’in zengin biyolojik çeşitliliğini tehdit etmektedir. </a:t>
            </a:r>
            <a:r>
              <a:rPr lang="tr-TR" altLang="tr-TR" dirty="0" err="1">
                <a:latin typeface="Comic Sans MS" panose="030F0702030302020204" pitchFamily="66" charset="0"/>
              </a:rPr>
              <a:t>Habitatsal</a:t>
            </a:r>
            <a:r>
              <a:rPr lang="tr-TR" altLang="tr-TR" dirty="0">
                <a:latin typeface="Comic Sans MS" panose="030F0702030302020204" pitchFamily="66" charset="0"/>
              </a:rPr>
              <a:t> değişiklikler, bazı türlerin yok olmasına veya göç etmesine neden olabilir.</a:t>
            </a:r>
          </a:p>
          <a:p>
            <a:pPr algn="just">
              <a:buFont typeface="Wingdings" panose="05000000000000000000" pitchFamily="2" charset="2"/>
              <a:buChar char="§"/>
            </a:pPr>
            <a:r>
              <a:rPr lang="tr-TR" altLang="tr-TR" b="1" dirty="0">
                <a:solidFill>
                  <a:schemeClr val="accent1"/>
                </a:solidFill>
                <a:latin typeface="Comic Sans MS" panose="030F0702030302020204" pitchFamily="66" charset="0"/>
              </a:rPr>
              <a:t>Tarım Üzerindeki Etkiler: </a:t>
            </a:r>
            <a:r>
              <a:rPr lang="tr-TR" altLang="tr-TR" dirty="0">
                <a:latin typeface="Comic Sans MS" panose="030F0702030302020204" pitchFamily="66" charset="0"/>
              </a:rPr>
              <a:t>Azalan su kaynakları ve artan sıcaklıklar, tarımsal üretimi olumsuz etkilemektedir. </a:t>
            </a:r>
          </a:p>
          <a:p>
            <a:pPr algn="just">
              <a:buFont typeface="Wingdings" panose="05000000000000000000" pitchFamily="2" charset="2"/>
              <a:buChar char="§"/>
            </a:pPr>
            <a:r>
              <a:rPr lang="tr-TR" altLang="tr-TR" b="1" dirty="0">
                <a:solidFill>
                  <a:schemeClr val="accent1"/>
                </a:solidFill>
                <a:latin typeface="Comic Sans MS" panose="030F0702030302020204" pitchFamily="66" charset="0"/>
              </a:rPr>
              <a:t>Orman Yangınları: </a:t>
            </a:r>
            <a:r>
              <a:rPr lang="tr-TR" altLang="tr-TR" dirty="0">
                <a:latin typeface="Comic Sans MS" panose="030F0702030302020204" pitchFamily="66" charset="0"/>
              </a:rPr>
              <a:t>Artan sıcaklık ve azalan nem oranları, orman yangınlarının sıklığını ve kapsamını artırmaktadır. Bu yangınlar, hem doğrudan çevresel zararlar oluşturmakta hem de hava kalitesini kötüleştirmektedir.</a:t>
            </a:r>
          </a:p>
        </p:txBody>
      </p:sp>
      <p:sp>
        <p:nvSpPr>
          <p:cNvPr id="6" name="Başlık 1">
            <a:extLst>
              <a:ext uri="{FF2B5EF4-FFF2-40B4-BE49-F238E27FC236}">
                <a16:creationId xmlns:a16="http://schemas.microsoft.com/office/drawing/2014/main" id="{AD37EE99-1CFC-F8AD-14EA-C2F90A559CF6}"/>
              </a:ext>
            </a:extLst>
          </p:cNvPr>
          <p:cNvSpPr>
            <a:spLocks noGrp="1"/>
          </p:cNvSpPr>
          <p:nvPr>
            <p:ph type="title"/>
          </p:nvPr>
        </p:nvSpPr>
        <p:spPr>
          <a:xfrm>
            <a:off x="404769" y="771525"/>
            <a:ext cx="5215855" cy="893763"/>
          </a:xfrm>
        </p:spPr>
        <p:txBody>
          <a:bodyPr/>
          <a:lstStyle/>
          <a:p>
            <a:pPr algn="ctr">
              <a:defRPr/>
            </a:pPr>
            <a:r>
              <a:rPr lang="tr-TR" sz="2700" b="1" i="1"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ambria" panose="02040503050406030204" pitchFamily="18" charset="0"/>
                <a:ea typeface="Cambria" panose="02040503050406030204" pitchFamily="18" charset="0"/>
                <a:cs typeface="Andalus" pitchFamily="2" charset="-78"/>
              </a:rPr>
              <a:t>İklim değişikliğinin Akdeniz Bölgesi üzerindeki etkileri</a:t>
            </a:r>
          </a:p>
        </p:txBody>
      </p:sp>
      <p:pic>
        <p:nvPicPr>
          <p:cNvPr id="25604" name="Picture 2" descr="WWF, Akdeniz'de Biyolojik Çeşitliliği ...">
            <a:extLst>
              <a:ext uri="{FF2B5EF4-FFF2-40B4-BE49-F238E27FC236}">
                <a16:creationId xmlns:a16="http://schemas.microsoft.com/office/drawing/2014/main" id="{56D935CC-4666-B96A-EB61-87CAC1539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71525"/>
            <a:ext cx="3238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Akdeniz İkliminin Tarım Faaliyetleri ...">
            <a:extLst>
              <a:ext uri="{FF2B5EF4-FFF2-40B4-BE49-F238E27FC236}">
                <a16:creationId xmlns:a16="http://schemas.microsoft.com/office/drawing/2014/main" id="{726224B1-AC5E-06B4-B3F3-345CB645C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60663"/>
            <a:ext cx="301625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Akdeniz'de orman yangınları: Cezayir'de ...">
            <a:extLst>
              <a:ext uri="{FF2B5EF4-FFF2-40B4-BE49-F238E27FC236}">
                <a16:creationId xmlns:a16="http://schemas.microsoft.com/office/drawing/2014/main" id="{0D59D990-D158-5218-B2BB-DAF695F5A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4552950"/>
            <a:ext cx="34686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FC54099-EA78-88EA-256A-F64093DD02DE}"/>
              </a:ext>
            </a:extLst>
          </p:cNvPr>
          <p:cNvSpPr txBox="1"/>
          <p:nvPr/>
        </p:nvSpPr>
        <p:spPr>
          <a:xfrm>
            <a:off x="228600" y="2057400"/>
            <a:ext cx="4343400" cy="4800600"/>
          </a:xfrm>
          <a:prstGeom prst="rect">
            <a:avLst/>
          </a:prstGeom>
          <a:noFill/>
        </p:spPr>
        <p:txBody>
          <a:bodyPr>
            <a:spAutoFit/>
          </a:bodyPr>
          <a:lstStyle/>
          <a:p>
            <a:pPr marL="342900" indent="-342900" algn="just">
              <a:buFont typeface="Wingdings" panose="05000000000000000000" pitchFamily="2" charset="2"/>
              <a:buChar char="§"/>
              <a:defRPr/>
            </a:pPr>
            <a:r>
              <a:rPr lang="tr-TR" b="1" dirty="0">
                <a:solidFill>
                  <a:schemeClr val="accent1"/>
                </a:solidFill>
                <a:latin typeface="Comic Sans MS" panose="030F0702030302020204" pitchFamily="66" charset="0"/>
              </a:rPr>
              <a:t>Ekosistem Dengesizlikleri: </a:t>
            </a:r>
            <a:r>
              <a:rPr lang="tr-TR" dirty="0">
                <a:latin typeface="Comic Sans MS" panose="030F0702030302020204" pitchFamily="66" charset="0"/>
              </a:rPr>
              <a:t>Değişen iklim koşulları, yerel ekosistemlerdeki dengeleri bozarak bazı türlerin popülasyonlarının artmasına veya azalmasına neden olabilir.</a:t>
            </a:r>
          </a:p>
          <a:p>
            <a:pPr marL="342900" indent="-342900" algn="just">
              <a:buFont typeface="Wingdings" panose="05000000000000000000" pitchFamily="2" charset="2"/>
              <a:buChar char="§"/>
              <a:defRPr/>
            </a:pPr>
            <a:r>
              <a:rPr lang="tr-TR" b="1" dirty="0">
                <a:solidFill>
                  <a:schemeClr val="accent1"/>
                </a:solidFill>
                <a:latin typeface="Comic Sans MS" panose="030F0702030302020204" pitchFamily="66" charset="0"/>
              </a:rPr>
              <a:t>Halk Sağlığı: </a:t>
            </a:r>
            <a:r>
              <a:rPr lang="tr-TR" dirty="0">
                <a:latin typeface="Comic Sans MS" panose="030F0702030302020204" pitchFamily="66" charset="0"/>
              </a:rPr>
              <a:t>Artan sıcaklıklar ve değişen hava koşulları, ısıya bağlı sağlık sorunlarını ve vektör kaynaklı hastalıkların yayılmasını tetikleyebilir.</a:t>
            </a:r>
          </a:p>
          <a:p>
            <a:pPr algn="just">
              <a:defRPr/>
            </a:pPr>
            <a:r>
              <a:rPr lang="tr-TR" dirty="0">
                <a:latin typeface="Comic Sans MS" panose="030F0702030302020204" pitchFamily="66" charset="0"/>
              </a:rPr>
              <a:t>Tüm bu etkiler, Akdeniz Bölgesi'nde yaşayan toplulukların yaşam koşullarını, ekonomik faaliyetlerini ve ekosistemlerini etkilemekte, uyum önlemlerinin ve sürdürülebilir yönetim stratejilerinin önemini artırmaktadır.</a:t>
            </a:r>
          </a:p>
        </p:txBody>
      </p:sp>
      <p:sp>
        <p:nvSpPr>
          <p:cNvPr id="6" name="Başlık 1">
            <a:extLst>
              <a:ext uri="{FF2B5EF4-FFF2-40B4-BE49-F238E27FC236}">
                <a16:creationId xmlns:a16="http://schemas.microsoft.com/office/drawing/2014/main" id="{A16EF3EC-A3E2-47D2-A75D-648079E67C0A}"/>
              </a:ext>
            </a:extLst>
          </p:cNvPr>
          <p:cNvSpPr>
            <a:spLocks noGrp="1"/>
          </p:cNvSpPr>
          <p:nvPr>
            <p:ph type="title"/>
          </p:nvPr>
        </p:nvSpPr>
        <p:spPr>
          <a:xfrm>
            <a:off x="0" y="772318"/>
            <a:ext cx="4939018" cy="893763"/>
          </a:xfrm>
        </p:spPr>
        <p:txBody>
          <a:bodyPr/>
          <a:lstStyle/>
          <a:p>
            <a:pPr algn="ctr">
              <a:defRPr/>
            </a:pPr>
            <a:r>
              <a:rPr lang="tr-TR" sz="2700" b="1" i="1"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Cambria" panose="02040503050406030204" pitchFamily="18" charset="0"/>
                <a:ea typeface="Cambria" panose="02040503050406030204" pitchFamily="18" charset="0"/>
                <a:cs typeface="Andalus" pitchFamily="2" charset="-78"/>
              </a:rPr>
              <a:t>İklim değişikliğinin Akdeniz Bölgesi üzerindeki etkileri</a:t>
            </a:r>
          </a:p>
        </p:txBody>
      </p:sp>
      <p:pic>
        <p:nvPicPr>
          <p:cNvPr id="26628" name="Picture 2" descr="Akdeniz'de İstilacı Türler | bilim ve ...">
            <a:extLst>
              <a:ext uri="{FF2B5EF4-FFF2-40B4-BE49-F238E27FC236}">
                <a16:creationId xmlns:a16="http://schemas.microsoft.com/office/drawing/2014/main" id="{9A9863F6-DCBD-0A81-33BF-4D431982D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375285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İKLİM DEĞİŞİKLİĞİNİN AKDENİZ'DEKİ ETKİLERİ">
            <a:extLst>
              <a:ext uri="{FF2B5EF4-FFF2-40B4-BE49-F238E27FC236}">
                <a16:creationId xmlns:a16="http://schemas.microsoft.com/office/drawing/2014/main" id="{DD8970C9-0F61-C9F9-3A06-A3F65A6D6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67088"/>
            <a:ext cx="2424113"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7004" y="131326"/>
            <a:ext cx="5402001" cy="6668373"/>
          </a:xfrm>
          <a:prstGeom prst="rect">
            <a:avLst/>
          </a:prstGeom>
          <a:ln w="19050">
            <a:solidFill>
              <a:schemeClr val="tx1"/>
            </a:solidFill>
          </a:ln>
        </p:spPr>
      </p:pic>
      <p:pic>
        <p:nvPicPr>
          <p:cNvPr id="2" name="Resim 1"/>
          <p:cNvPicPr>
            <a:picLocks noChangeAspect="1"/>
          </p:cNvPicPr>
          <p:nvPr/>
        </p:nvPicPr>
        <p:blipFill>
          <a:blip r:embed="rId3"/>
          <a:stretch>
            <a:fillRect/>
          </a:stretch>
        </p:blipFill>
        <p:spPr>
          <a:xfrm>
            <a:off x="5910358" y="4194426"/>
            <a:ext cx="2876297" cy="2395059"/>
          </a:xfrm>
          <a:prstGeom prst="rect">
            <a:avLst/>
          </a:prstGeom>
        </p:spPr>
      </p:pic>
      <p:sp>
        <p:nvSpPr>
          <p:cNvPr id="3" name="Dikdörtgen 2"/>
          <p:cNvSpPr/>
          <p:nvPr/>
        </p:nvSpPr>
        <p:spPr>
          <a:xfrm>
            <a:off x="5464968" y="211015"/>
            <a:ext cx="3766956" cy="1323439"/>
          </a:xfrm>
          <a:prstGeom prst="rect">
            <a:avLst/>
          </a:prstGeom>
          <a:noFill/>
        </p:spPr>
        <p:txBody>
          <a:bodyPr wrap="square" lIns="91440" tIns="45720" rIns="91440" bIns="45720">
            <a:spAutoFit/>
          </a:bodyPr>
          <a:lstStyle/>
          <a:p>
            <a:pPr algn="ctr"/>
            <a:r>
              <a:rPr lang="tr-TR" sz="2000" b="1" dirty="0">
                <a:ln w="0"/>
                <a:solidFill>
                  <a:schemeClr val="accent1">
                    <a:lumMod val="60000"/>
                    <a:lumOff val="40000"/>
                  </a:schemeClr>
                </a:solidFill>
                <a:latin typeface="Comic Sans MS" panose="030F0702030302020204" pitchFamily="66" charset="0"/>
              </a:rPr>
              <a:t>BURDUR Meteoroloji İstasyonu</a:t>
            </a:r>
          </a:p>
          <a:p>
            <a:pPr algn="ctr"/>
            <a:r>
              <a:rPr lang="tr-TR" sz="2000" b="1" cap="none" spc="0" dirty="0">
                <a:ln w="0"/>
                <a:solidFill>
                  <a:schemeClr val="accent1">
                    <a:lumMod val="60000"/>
                    <a:lumOff val="40000"/>
                  </a:schemeClr>
                </a:solidFill>
                <a:latin typeface="Comic Sans MS" panose="030F0702030302020204" pitchFamily="66" charset="0"/>
              </a:rPr>
              <a:t>Meteorolojik Kuraklık Analizi (Aylık)</a:t>
            </a:r>
          </a:p>
        </p:txBody>
      </p:sp>
    </p:spTree>
    <p:extLst>
      <p:ext uri="{BB962C8B-B14F-4D97-AF65-F5344CB8AC3E}">
        <p14:creationId xmlns:p14="http://schemas.microsoft.com/office/powerpoint/2010/main" val="143898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73213"/>
            <a:ext cx="4245072" cy="3771910"/>
          </a:xfrm>
          <a:prstGeom prst="rect">
            <a:avLst/>
          </a:prstGeom>
        </p:spPr>
      </p:pic>
      <p:sp>
        <p:nvSpPr>
          <p:cNvPr id="4" name="Metin kutusu 3"/>
          <p:cNvSpPr txBox="1"/>
          <p:nvPr/>
        </p:nvSpPr>
        <p:spPr>
          <a:xfrm>
            <a:off x="7151435" y="6432796"/>
            <a:ext cx="1633268" cy="307777"/>
          </a:xfrm>
          <a:prstGeom prst="rect">
            <a:avLst/>
          </a:prstGeom>
          <a:noFill/>
        </p:spPr>
        <p:txBody>
          <a:bodyPr wrap="square" rtlCol="0">
            <a:spAutoFit/>
          </a:bodyPr>
          <a:lstStyle/>
          <a:p>
            <a:r>
              <a:rPr lang="tr-TR" sz="1400" dirty="0"/>
              <a:t>Şener vd., 2018</a:t>
            </a:r>
          </a:p>
        </p:txBody>
      </p:sp>
      <p:sp>
        <p:nvSpPr>
          <p:cNvPr id="5" name="Dikdörtgen 4"/>
          <p:cNvSpPr/>
          <p:nvPr/>
        </p:nvSpPr>
        <p:spPr>
          <a:xfrm>
            <a:off x="120576" y="114566"/>
            <a:ext cx="9173029" cy="830997"/>
          </a:xfrm>
          <a:prstGeom prst="rect">
            <a:avLst/>
          </a:prstGeom>
          <a:noFill/>
        </p:spPr>
        <p:txBody>
          <a:bodyPr wrap="square" lIns="91440" tIns="45720" rIns="91440" bIns="45720">
            <a:spAutoFit/>
          </a:bodyPr>
          <a:lstStyle/>
          <a:p>
            <a:pPr algn="ctr"/>
            <a:r>
              <a:rPr lang="tr-TR" sz="2400" b="1" dirty="0">
                <a:ln w="0"/>
                <a:solidFill>
                  <a:schemeClr val="accent1">
                    <a:lumMod val="60000"/>
                    <a:lumOff val="40000"/>
                  </a:schemeClr>
                </a:solidFill>
                <a:latin typeface="Comic Sans MS" panose="030F0702030302020204" pitchFamily="66" charset="0"/>
              </a:rPr>
              <a:t>BURDUR Meteoroloji İstasyonu</a:t>
            </a:r>
          </a:p>
          <a:p>
            <a:pPr algn="ctr"/>
            <a:r>
              <a:rPr lang="tr-TR" sz="2400" b="1" cap="none" spc="0" dirty="0">
                <a:ln w="0"/>
                <a:solidFill>
                  <a:schemeClr val="accent1">
                    <a:lumMod val="60000"/>
                    <a:lumOff val="40000"/>
                  </a:schemeClr>
                </a:solidFill>
                <a:latin typeface="Comic Sans MS" panose="030F0702030302020204" pitchFamily="66" charset="0"/>
              </a:rPr>
              <a:t>Meteorolojik Kuraklık Analizi (Yıllık)</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281" y="4069526"/>
            <a:ext cx="4847051" cy="2363270"/>
          </a:xfrm>
          <a:prstGeom prst="rect">
            <a:avLst/>
          </a:prstGeom>
        </p:spPr>
      </p:pic>
    </p:spTree>
    <p:extLst>
      <p:ext uri="{BB962C8B-B14F-4D97-AF65-F5344CB8AC3E}">
        <p14:creationId xmlns:p14="http://schemas.microsoft.com/office/powerpoint/2010/main" val="1306257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71DB89-8A0F-6ABF-14E8-0F92ED8922CA}"/>
              </a:ext>
            </a:extLst>
          </p:cNvPr>
          <p:cNvSpPr>
            <a:spLocks noGrp="1"/>
          </p:cNvSpPr>
          <p:nvPr>
            <p:ph type="title"/>
          </p:nvPr>
        </p:nvSpPr>
        <p:spPr>
          <a:xfrm>
            <a:off x="866439" y="927099"/>
            <a:ext cx="7153435" cy="709865"/>
          </a:xfrm>
        </p:spPr>
        <p:txBody>
          <a:bodyPr/>
          <a:lstStyle/>
          <a:p>
            <a:r>
              <a:rPr lang="tr-TR" b="1" dirty="0"/>
              <a:t>Kuraklığın Gelecekteki Eğilimleri (Projeksiyonlar)</a:t>
            </a:r>
            <a:br>
              <a:rPr lang="tr-TR" dirty="0"/>
            </a:br>
            <a:endParaRPr lang="tr-TR" dirty="0"/>
          </a:p>
        </p:txBody>
      </p:sp>
      <p:sp>
        <p:nvSpPr>
          <p:cNvPr id="3" name="İçerik Yer Tutucusu 2">
            <a:extLst>
              <a:ext uri="{FF2B5EF4-FFF2-40B4-BE49-F238E27FC236}">
                <a16:creationId xmlns:a16="http://schemas.microsoft.com/office/drawing/2014/main" id="{7655AE70-582A-E43E-FAF2-47DF331A3DE5}"/>
              </a:ext>
            </a:extLst>
          </p:cNvPr>
          <p:cNvSpPr>
            <a:spLocks noGrp="1"/>
          </p:cNvSpPr>
          <p:nvPr>
            <p:ph idx="1"/>
          </p:nvPr>
        </p:nvSpPr>
        <p:spPr>
          <a:xfrm>
            <a:off x="287517" y="2103307"/>
            <a:ext cx="4519375" cy="3530600"/>
          </a:xfrm>
        </p:spPr>
        <p:txBody>
          <a:bodyPr>
            <a:noAutofit/>
          </a:bodyPr>
          <a:lstStyle/>
          <a:p>
            <a:r>
              <a:rPr lang="tr-TR" sz="1400" dirty="0">
                <a:latin typeface="Comic Sans MS" panose="030F0702030302020204" pitchFamily="66" charset="0"/>
              </a:rPr>
              <a:t>İklim projeksiyonları Burdur için oldukça kritik bir tablo çizmektedir:</a:t>
            </a:r>
          </a:p>
          <a:p>
            <a:r>
              <a:rPr lang="tr-TR" sz="1400" b="1" dirty="0">
                <a:latin typeface="Comic Sans MS" panose="030F0702030302020204" pitchFamily="66" charset="0"/>
              </a:rPr>
              <a:t>a) 2030–2050 projeksiyonları</a:t>
            </a:r>
            <a:endParaRPr lang="tr-TR" sz="1400" dirty="0">
              <a:latin typeface="Comic Sans MS" panose="030F0702030302020204" pitchFamily="66" charset="0"/>
            </a:endParaRPr>
          </a:p>
          <a:p>
            <a:pPr lvl="0"/>
            <a:r>
              <a:rPr lang="tr-TR" sz="1400" dirty="0">
                <a:latin typeface="Comic Sans MS" panose="030F0702030302020204" pitchFamily="66" charset="0"/>
              </a:rPr>
              <a:t>Yıllık yağışlarda </a:t>
            </a:r>
            <a:r>
              <a:rPr lang="tr-TR" sz="1400" b="1" dirty="0">
                <a:latin typeface="Comic Sans MS" panose="030F0702030302020204" pitchFamily="66" charset="0"/>
              </a:rPr>
              <a:t>ek %10–15 azalma</a:t>
            </a:r>
            <a:endParaRPr lang="tr-TR" sz="1400" dirty="0">
              <a:latin typeface="Comic Sans MS" panose="030F0702030302020204" pitchFamily="66" charset="0"/>
            </a:endParaRPr>
          </a:p>
          <a:p>
            <a:pPr lvl="0"/>
            <a:r>
              <a:rPr lang="tr-TR" sz="1400" dirty="0">
                <a:latin typeface="Comic Sans MS" panose="030F0702030302020204" pitchFamily="66" charset="0"/>
              </a:rPr>
              <a:t>Yaz sıcaklıklarında </a:t>
            </a:r>
            <a:r>
              <a:rPr lang="tr-TR" sz="1400" b="1" dirty="0">
                <a:latin typeface="Comic Sans MS" panose="030F0702030302020204" pitchFamily="66" charset="0"/>
              </a:rPr>
              <a:t>1–2 °C ek artış</a:t>
            </a:r>
            <a:endParaRPr lang="tr-TR" sz="1400" dirty="0">
              <a:latin typeface="Comic Sans MS" panose="030F0702030302020204" pitchFamily="66" charset="0"/>
            </a:endParaRPr>
          </a:p>
          <a:p>
            <a:pPr lvl="0"/>
            <a:r>
              <a:rPr lang="tr-TR" sz="1400" dirty="0">
                <a:latin typeface="Comic Sans MS" panose="030F0702030302020204" pitchFamily="66" charset="0"/>
              </a:rPr>
              <a:t>PET değerlerinde ciddi yükseliş</a:t>
            </a:r>
          </a:p>
          <a:p>
            <a:pPr lvl="0"/>
            <a:r>
              <a:rPr lang="tr-TR" sz="1400" dirty="0">
                <a:latin typeface="Comic Sans MS" panose="030F0702030302020204" pitchFamily="66" charset="0"/>
              </a:rPr>
              <a:t>Yağışların daha düzensiz hale gelmesi</a:t>
            </a:r>
          </a:p>
          <a:p>
            <a:pPr lvl="0"/>
            <a:r>
              <a:rPr lang="tr-TR" sz="1400" dirty="0">
                <a:latin typeface="Comic Sans MS" panose="030F0702030302020204" pitchFamily="66" charset="0"/>
              </a:rPr>
              <a:t>Kurak dönem sıklığında artış beklenmektedir.</a:t>
            </a:r>
          </a:p>
          <a:p>
            <a:endParaRPr lang="tr-TR" sz="1400" dirty="0">
              <a:latin typeface="Comic Sans MS" panose="030F0702030302020204" pitchFamily="66" charset="0"/>
            </a:endParaRPr>
          </a:p>
        </p:txBody>
      </p:sp>
      <p:pic>
        <p:nvPicPr>
          <p:cNvPr id="48130" name="9 Resim">
            <a:extLst>
              <a:ext uri="{FF2B5EF4-FFF2-40B4-BE49-F238E27FC236}">
                <a16:creationId xmlns:a16="http://schemas.microsoft.com/office/drawing/2014/main" id="{71282B99-6B8D-2934-AC8B-7BDA444085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73" y="4819854"/>
            <a:ext cx="3956188" cy="20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9A4CC123-1A23-64BB-2F10-943AC57F9819}"/>
              </a:ext>
            </a:extLst>
          </p:cNvPr>
          <p:cNvSpPr txBox="1"/>
          <p:nvPr/>
        </p:nvSpPr>
        <p:spPr>
          <a:xfrm>
            <a:off x="4681057" y="2813871"/>
            <a:ext cx="4274970" cy="3144451"/>
          </a:xfrm>
          <a:prstGeom prst="rect">
            <a:avLst/>
          </a:prstGeom>
          <a:noFill/>
        </p:spPr>
        <p:txBody>
          <a:bodyPr wrap="square">
            <a:spAutoFit/>
          </a:bodyPr>
          <a:lstStyle/>
          <a:p>
            <a:pPr marL="342900" indent="-342900">
              <a:spcBef>
                <a:spcPts val="1000"/>
              </a:spcBef>
              <a:buClr>
                <a:schemeClr val="accent1"/>
              </a:buClr>
              <a:buSzPct val="80000"/>
              <a:buFont typeface="Wingdings 3" charset="2"/>
              <a:buChar char=""/>
            </a:pPr>
            <a:r>
              <a:rPr lang="tr-TR" sz="1400" b="1" dirty="0">
                <a:solidFill>
                  <a:schemeClr val="tx1">
                    <a:lumMod val="75000"/>
                    <a:lumOff val="25000"/>
                  </a:schemeClr>
                </a:solidFill>
                <a:latin typeface="Comic Sans MS" panose="030F0702030302020204" pitchFamily="66" charset="0"/>
              </a:rPr>
              <a:t>b) Su bütçesi eksiğinin büyümesi</a:t>
            </a:r>
          </a:p>
          <a:p>
            <a:pPr marL="342900" indent="-342900">
              <a:spcBef>
                <a:spcPts val="1000"/>
              </a:spcBef>
              <a:buClr>
                <a:schemeClr val="accent1"/>
              </a:buClr>
              <a:buSzPct val="80000"/>
              <a:buFont typeface="Wingdings 3" charset="2"/>
              <a:buChar char=""/>
            </a:pPr>
            <a:r>
              <a:rPr lang="tr-TR" sz="1400" dirty="0">
                <a:solidFill>
                  <a:schemeClr val="tx1">
                    <a:lumMod val="75000"/>
                    <a:lumOff val="25000"/>
                  </a:schemeClr>
                </a:solidFill>
                <a:latin typeface="Comic Sans MS" panose="030F0702030302020204" pitchFamily="66" charset="0"/>
              </a:rPr>
              <a:t>Havza bazında yenilenebilir su miktarının 2050’de:</a:t>
            </a:r>
          </a:p>
          <a:p>
            <a:pPr marL="342900" indent="-342900">
              <a:spcBef>
                <a:spcPts val="1000"/>
              </a:spcBef>
              <a:buClr>
                <a:schemeClr val="accent1"/>
              </a:buClr>
              <a:buSzPct val="80000"/>
              <a:buFont typeface="Wingdings 3" charset="2"/>
              <a:buChar char=""/>
            </a:pPr>
            <a:r>
              <a:rPr lang="tr-TR" sz="1400" dirty="0">
                <a:solidFill>
                  <a:schemeClr val="tx1">
                    <a:lumMod val="75000"/>
                    <a:lumOff val="25000"/>
                  </a:schemeClr>
                </a:solidFill>
                <a:latin typeface="Comic Sans MS" panose="030F0702030302020204" pitchFamily="66" charset="0"/>
              </a:rPr>
              <a:t>%20–30 arasında düşmesi öngörülmektedir.</a:t>
            </a:r>
          </a:p>
          <a:p>
            <a:pPr marL="342900" indent="-342900">
              <a:spcBef>
                <a:spcPts val="1000"/>
              </a:spcBef>
              <a:buClr>
                <a:schemeClr val="accent1"/>
              </a:buClr>
              <a:buSzPct val="80000"/>
              <a:buFont typeface="Wingdings 3" charset="2"/>
              <a:buChar char=""/>
            </a:pPr>
            <a:r>
              <a:rPr lang="tr-TR" sz="1400" b="1" dirty="0">
                <a:solidFill>
                  <a:schemeClr val="tx1">
                    <a:lumMod val="75000"/>
                    <a:lumOff val="25000"/>
                  </a:schemeClr>
                </a:solidFill>
                <a:latin typeface="Comic Sans MS" panose="030F0702030302020204" pitchFamily="66" charset="0"/>
              </a:rPr>
              <a:t>c) Gölün durumu</a:t>
            </a:r>
          </a:p>
          <a:p>
            <a:pPr marL="342900" indent="-342900">
              <a:spcBef>
                <a:spcPts val="1000"/>
              </a:spcBef>
              <a:buClr>
                <a:schemeClr val="accent1"/>
              </a:buClr>
              <a:buSzPct val="80000"/>
              <a:buFont typeface="Wingdings 3" charset="2"/>
              <a:buChar char=""/>
            </a:pPr>
            <a:r>
              <a:rPr lang="tr-TR" sz="1400" dirty="0">
                <a:solidFill>
                  <a:schemeClr val="tx1">
                    <a:lumMod val="75000"/>
                    <a:lumOff val="25000"/>
                  </a:schemeClr>
                </a:solidFill>
                <a:latin typeface="Comic Sans MS" panose="030F0702030302020204" pitchFamily="66" charset="0"/>
              </a:rPr>
              <a:t>Mevcut eğilim devam ederse:</a:t>
            </a:r>
          </a:p>
          <a:p>
            <a:pPr marL="342900" indent="-342900">
              <a:spcBef>
                <a:spcPts val="1000"/>
              </a:spcBef>
              <a:buClr>
                <a:schemeClr val="accent1"/>
              </a:buClr>
              <a:buSzPct val="80000"/>
              <a:buFont typeface="Wingdings 3" charset="2"/>
              <a:buChar char=""/>
            </a:pPr>
            <a:r>
              <a:rPr lang="tr-TR" sz="1400" dirty="0">
                <a:solidFill>
                  <a:schemeClr val="tx1">
                    <a:lumMod val="75000"/>
                    <a:lumOff val="25000"/>
                  </a:schemeClr>
                </a:solidFill>
                <a:latin typeface="Comic Sans MS" panose="030F0702030302020204" pitchFamily="66" charset="0"/>
              </a:rPr>
              <a:t>Göl seviyesinin daha da düşeceği,</a:t>
            </a:r>
          </a:p>
          <a:p>
            <a:pPr marL="342900" indent="-342900">
              <a:spcBef>
                <a:spcPts val="1000"/>
              </a:spcBef>
              <a:buClr>
                <a:schemeClr val="accent1"/>
              </a:buClr>
              <a:buSzPct val="80000"/>
              <a:buFont typeface="Wingdings 3" charset="2"/>
              <a:buChar char=""/>
            </a:pPr>
            <a:r>
              <a:rPr lang="tr-TR" sz="1400" dirty="0">
                <a:solidFill>
                  <a:schemeClr val="tx1">
                    <a:lumMod val="75000"/>
                    <a:lumOff val="25000"/>
                  </a:schemeClr>
                </a:solidFill>
                <a:latin typeface="Comic Sans MS" panose="030F0702030302020204" pitchFamily="66" charset="0"/>
              </a:rPr>
              <a:t>Kuruyan alanların genişleyeceği,</a:t>
            </a:r>
          </a:p>
          <a:p>
            <a:pPr marL="342900" indent="-342900">
              <a:spcBef>
                <a:spcPts val="1000"/>
              </a:spcBef>
              <a:buClr>
                <a:schemeClr val="accent1"/>
              </a:buClr>
              <a:buSzPct val="80000"/>
              <a:buFont typeface="Wingdings 3" charset="2"/>
              <a:buChar char=""/>
            </a:pPr>
            <a:r>
              <a:rPr lang="tr-TR" sz="1400" dirty="0">
                <a:solidFill>
                  <a:schemeClr val="tx1">
                    <a:lumMod val="75000"/>
                    <a:lumOff val="25000"/>
                  </a:schemeClr>
                </a:solidFill>
                <a:latin typeface="Comic Sans MS" panose="030F0702030302020204" pitchFamily="66" charset="0"/>
              </a:rPr>
              <a:t>Tuzluluk ve ağır metal problemi artacağı öngörülen senaryolar arasındadır.</a:t>
            </a:r>
          </a:p>
        </p:txBody>
      </p:sp>
    </p:spTree>
    <p:extLst>
      <p:ext uri="{BB962C8B-B14F-4D97-AF65-F5344CB8AC3E}">
        <p14:creationId xmlns:p14="http://schemas.microsoft.com/office/powerpoint/2010/main" val="272982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2CCFB-16AF-E4CF-D38E-A5092C41464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61DD1A4-C9AF-DF77-7038-4DBDAC44E325}"/>
              </a:ext>
            </a:extLst>
          </p:cNvPr>
          <p:cNvSpPr>
            <a:spLocks noGrp="1"/>
          </p:cNvSpPr>
          <p:nvPr>
            <p:ph type="title"/>
          </p:nvPr>
        </p:nvSpPr>
        <p:spPr>
          <a:xfrm>
            <a:off x="4087062" y="875626"/>
            <a:ext cx="3553684" cy="709865"/>
          </a:xfrm>
        </p:spPr>
        <p:txBody>
          <a:bodyPr/>
          <a:lstStyle/>
          <a:p>
            <a:pPr algn="ctr"/>
            <a:r>
              <a:rPr lang="tr-TR" b="1" dirty="0">
                <a:latin typeface="Comic Sans MS" panose="030F0702030302020204" pitchFamily="66" charset="0"/>
              </a:rPr>
              <a:t>BURDUR</a:t>
            </a:r>
          </a:p>
        </p:txBody>
      </p:sp>
      <p:sp>
        <p:nvSpPr>
          <p:cNvPr id="6" name="Metin kutusu 5">
            <a:extLst>
              <a:ext uri="{FF2B5EF4-FFF2-40B4-BE49-F238E27FC236}">
                <a16:creationId xmlns:a16="http://schemas.microsoft.com/office/drawing/2014/main" id="{25A71EC3-409C-C152-D582-BB635C3F7FCA}"/>
              </a:ext>
            </a:extLst>
          </p:cNvPr>
          <p:cNvSpPr txBox="1"/>
          <p:nvPr/>
        </p:nvSpPr>
        <p:spPr>
          <a:xfrm>
            <a:off x="127768" y="3129701"/>
            <a:ext cx="5624302" cy="3693319"/>
          </a:xfrm>
          <a:prstGeom prst="rect">
            <a:avLst/>
          </a:prstGeom>
          <a:noFill/>
        </p:spPr>
        <p:txBody>
          <a:bodyPr wrap="square">
            <a:spAutoFit/>
          </a:bodyPr>
          <a:lstStyle/>
          <a:p>
            <a:pPr algn="just"/>
            <a:r>
              <a:rPr lang="tr-TR" sz="1800" dirty="0">
                <a:effectLst/>
                <a:latin typeface="Comic Sans MS" panose="030F0702030302020204" pitchFamily="66" charset="0"/>
                <a:ea typeface="Calibri" panose="020F0502020204030204" pitchFamily="34" charset="0"/>
              </a:rPr>
              <a:t>Burdur, Türkiye’nin Akdeniz Bölgesi’nin Göller </a:t>
            </a:r>
            <a:r>
              <a:rPr lang="tr-TR" sz="1800" dirty="0" err="1">
                <a:effectLst/>
                <a:latin typeface="Comic Sans MS" panose="030F0702030302020204" pitchFamily="66" charset="0"/>
                <a:ea typeface="Calibri" panose="020F0502020204030204" pitchFamily="34" charset="0"/>
              </a:rPr>
              <a:t>Yöresi’nde</a:t>
            </a:r>
            <a:r>
              <a:rPr lang="tr-TR" sz="1800" dirty="0">
                <a:effectLst/>
                <a:latin typeface="Comic Sans MS" panose="030F0702030302020204" pitchFamily="66" charset="0"/>
                <a:ea typeface="Calibri" panose="020F0502020204030204" pitchFamily="34" charset="0"/>
              </a:rPr>
              <a:t> yer alan, 273.000’i aşan nüfusu ve zengin doğal-ekolojik varlıklarıyla dikkat çeken bir ildir. Kent, Burdur Gölü, Salda Gölü, Yarışlı Gölü ve Karataş Gölü gibi önemli sulak alanlara sahip olup, bölgenin hidrojeolojik ve iklimsel karakterinin şekillenmesinde kritik bir role sahiptir. </a:t>
            </a:r>
          </a:p>
          <a:p>
            <a:pPr algn="just"/>
            <a:r>
              <a:rPr lang="tr-TR" sz="1800" dirty="0">
                <a:effectLst/>
                <a:latin typeface="Comic Sans MS" panose="030F0702030302020204" pitchFamily="66" charset="0"/>
                <a:ea typeface="Calibri" panose="020F0502020204030204" pitchFamily="34" charset="0"/>
              </a:rPr>
              <a:t>Tarım, hayvancılık ve mermercilik kentin temel ekonomik faaliyetlerini oluştururken, son yıllarda azalan </a:t>
            </a:r>
            <a:r>
              <a:rPr lang="tr-TR" sz="1800" dirty="0" err="1">
                <a:effectLst/>
                <a:latin typeface="Comic Sans MS" panose="030F0702030302020204" pitchFamily="66" charset="0"/>
                <a:ea typeface="Calibri" panose="020F0502020204030204" pitchFamily="34" charset="0"/>
              </a:rPr>
              <a:t>yeraltısuyu</a:t>
            </a:r>
            <a:r>
              <a:rPr lang="tr-TR" sz="1800" dirty="0">
                <a:effectLst/>
                <a:latin typeface="Comic Sans MS" panose="030F0702030302020204" pitchFamily="66" charset="0"/>
                <a:ea typeface="Calibri" panose="020F0502020204030204" pitchFamily="34" charset="0"/>
              </a:rPr>
              <a:t> seviyeleri, artan kuraklık eğilimleri ve iklim değişikliğine bağlı su baskısı, Burdur’un su yönetiminde yeni riskler ve zorluklar ortaya çıkarmaktadır.</a:t>
            </a:r>
            <a:endParaRPr lang="tr-TR" dirty="0">
              <a:latin typeface="Comic Sans MS" panose="030F0702030302020204" pitchFamily="66" charset="0"/>
            </a:endParaRPr>
          </a:p>
        </p:txBody>
      </p:sp>
      <p:pic>
        <p:nvPicPr>
          <p:cNvPr id="5" name="Resim 4">
            <a:extLst>
              <a:ext uri="{FF2B5EF4-FFF2-40B4-BE49-F238E27FC236}">
                <a16:creationId xmlns:a16="http://schemas.microsoft.com/office/drawing/2014/main" id="{2E83E3D1-6174-1978-DE10-FE64E1DEF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070" y="2181109"/>
            <a:ext cx="3391930" cy="4793613"/>
          </a:xfrm>
          <a:prstGeom prst="rect">
            <a:avLst/>
          </a:prstGeom>
        </p:spPr>
      </p:pic>
      <p:pic>
        <p:nvPicPr>
          <p:cNvPr id="2050" name="Picture 2" descr="Burdur İlinin ...">
            <a:extLst>
              <a:ext uri="{FF2B5EF4-FFF2-40B4-BE49-F238E27FC236}">
                <a16:creationId xmlns:a16="http://schemas.microsoft.com/office/drawing/2014/main" id="{C5A8C9D1-293B-CD55-820B-C54750303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997"/>
            <a:ext cx="3656679" cy="267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1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ED9A-BC7B-B02A-9ADE-A2BCC6265513}"/>
            </a:ext>
          </a:extLst>
        </p:cNvPr>
        <p:cNvGrpSpPr/>
        <p:nvPr/>
      </p:nvGrpSpPr>
      <p:grpSpPr>
        <a:xfrm>
          <a:off x="0" y="0"/>
          <a:ext cx="0" cy="0"/>
          <a:chOff x="0" y="0"/>
          <a:chExt cx="0" cy="0"/>
        </a:xfrm>
      </p:grpSpPr>
      <p:grpSp>
        <p:nvGrpSpPr>
          <p:cNvPr id="4" name="10 Grup">
            <a:extLst>
              <a:ext uri="{FF2B5EF4-FFF2-40B4-BE49-F238E27FC236}">
                <a16:creationId xmlns:a16="http://schemas.microsoft.com/office/drawing/2014/main" id="{647A49C0-226D-ABE3-6C35-CD7EC1A66914}"/>
              </a:ext>
            </a:extLst>
          </p:cNvPr>
          <p:cNvGrpSpPr>
            <a:grpSpLocks/>
          </p:cNvGrpSpPr>
          <p:nvPr/>
        </p:nvGrpSpPr>
        <p:grpSpPr bwMode="auto">
          <a:xfrm>
            <a:off x="2117725" y="2031550"/>
            <a:ext cx="4908550" cy="4572000"/>
            <a:chOff x="3305436" y="2267052"/>
            <a:chExt cx="2325933" cy="2400165"/>
          </a:xfrm>
        </p:grpSpPr>
        <p:sp>
          <p:nvSpPr>
            <p:cNvPr id="5" name="Oval 8">
              <a:extLst>
                <a:ext uri="{FF2B5EF4-FFF2-40B4-BE49-F238E27FC236}">
                  <a16:creationId xmlns:a16="http://schemas.microsoft.com/office/drawing/2014/main" id="{2F50836D-E983-FD1F-CDED-AD7DBB996755}"/>
                </a:ext>
              </a:extLst>
            </p:cNvPr>
            <p:cNvSpPr>
              <a:spLocks noChangeArrowheads="1"/>
            </p:cNvSpPr>
            <p:nvPr/>
          </p:nvSpPr>
          <p:spPr bwMode="gray">
            <a:xfrm>
              <a:off x="3305436" y="2267052"/>
              <a:ext cx="2325933" cy="240016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tr-TR" altLang="tr-TR" sz="2000"/>
            </a:p>
          </p:txBody>
        </p:sp>
        <p:sp>
          <p:nvSpPr>
            <p:cNvPr id="7" name="Oval 13">
              <a:extLst>
                <a:ext uri="{FF2B5EF4-FFF2-40B4-BE49-F238E27FC236}">
                  <a16:creationId xmlns:a16="http://schemas.microsoft.com/office/drawing/2014/main" id="{B6AE7416-98A7-78B7-C925-B6608BBBB34C}"/>
                </a:ext>
              </a:extLst>
            </p:cNvPr>
            <p:cNvSpPr>
              <a:spLocks noChangeArrowheads="1"/>
            </p:cNvSpPr>
            <p:nvPr/>
          </p:nvSpPr>
          <p:spPr bwMode="gray">
            <a:xfrm>
              <a:off x="3305436" y="2987041"/>
              <a:ext cx="2325933" cy="1022414"/>
            </a:xfrm>
            <a:prstGeom prst="ellipse">
              <a:avLst/>
            </a:prstGeom>
            <a:solidFill>
              <a:schemeClr val="tx2">
                <a:lumMod val="20000"/>
                <a:lumOff val="80000"/>
              </a:schemeClr>
            </a:solidFill>
            <a:ln w="38100" algn="ctr">
              <a:noFill/>
              <a:round/>
              <a:headEnd/>
              <a:tailEnd/>
            </a:ln>
          </p:spPr>
          <p:txBody>
            <a:bodyPr wrap="square" anchor="ctr">
              <a:spAutoFit/>
            </a:bodyPr>
            <a:lstStyle/>
            <a:p>
              <a:pPr algn="ctr" eaLnBrk="1" hangingPunct="1">
                <a:defRPr/>
              </a:pPr>
              <a:endParaRPr lang="tr-TR" sz="2800" dirty="0">
                <a:effectLst>
                  <a:outerShdw blurRad="38100" dist="38100" dir="2700000" algn="tl">
                    <a:srgbClr val="000000">
                      <a:alpha val="43137"/>
                    </a:srgbClr>
                  </a:outerShdw>
                </a:effectLst>
                <a:latin typeface="Comic Sans MS" pitchFamily="66" charset="0"/>
              </a:endParaRPr>
            </a:p>
            <a:p>
              <a:pPr algn="ctr" eaLnBrk="1" hangingPunct="1">
                <a:defRPr/>
              </a:pPr>
              <a:r>
                <a:rPr lang="tr-TR" sz="2800" dirty="0">
                  <a:effectLst>
                    <a:outerShdw blurRad="38100" dist="38100" dir="2700000" algn="tl">
                      <a:srgbClr val="000000">
                        <a:alpha val="43137"/>
                      </a:srgbClr>
                    </a:outerShdw>
                  </a:effectLst>
                  <a:latin typeface="Comic Sans MS" pitchFamily="66" charset="0"/>
                </a:rPr>
                <a:t>SU YÖNETİMİ ???</a:t>
              </a:r>
            </a:p>
            <a:p>
              <a:pPr algn="ctr" eaLnBrk="1" hangingPunct="1">
                <a:defRPr/>
              </a:pPr>
              <a:endParaRPr lang="tr-TR" sz="2800" dirty="0"/>
            </a:p>
          </p:txBody>
        </p:sp>
      </p:grpSp>
    </p:spTree>
    <p:extLst>
      <p:ext uri="{BB962C8B-B14F-4D97-AF65-F5344CB8AC3E}">
        <p14:creationId xmlns:p14="http://schemas.microsoft.com/office/powerpoint/2010/main" val="18432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F9F86B-6CFC-D9CC-1251-93C83FA0C426}"/>
              </a:ext>
            </a:extLst>
          </p:cNvPr>
          <p:cNvSpPr>
            <a:spLocks noGrp="1"/>
          </p:cNvSpPr>
          <p:nvPr>
            <p:ph type="title"/>
          </p:nvPr>
        </p:nvSpPr>
        <p:spPr>
          <a:xfrm>
            <a:off x="883218" y="880145"/>
            <a:ext cx="6343202" cy="907122"/>
          </a:xfrm>
        </p:spPr>
        <p:txBody>
          <a:bodyPr/>
          <a:lstStyle/>
          <a:p>
            <a:r>
              <a:rPr lang="tr-TR" b="1" dirty="0"/>
              <a:t>Burdur’da Su Yönetimini Zorlaştıran Temel Faktörler</a:t>
            </a:r>
            <a:br>
              <a:rPr lang="tr-TR" dirty="0"/>
            </a:br>
            <a:endParaRPr lang="tr-TR" dirty="0"/>
          </a:p>
        </p:txBody>
      </p:sp>
      <p:sp>
        <p:nvSpPr>
          <p:cNvPr id="3" name="İçerik Yer Tutucusu 2">
            <a:extLst>
              <a:ext uri="{FF2B5EF4-FFF2-40B4-BE49-F238E27FC236}">
                <a16:creationId xmlns:a16="http://schemas.microsoft.com/office/drawing/2014/main" id="{0C6441C6-C69C-95E4-3CE9-776954815774}"/>
              </a:ext>
            </a:extLst>
          </p:cNvPr>
          <p:cNvSpPr>
            <a:spLocks noGrp="1"/>
          </p:cNvSpPr>
          <p:nvPr>
            <p:ph idx="1"/>
          </p:nvPr>
        </p:nvSpPr>
        <p:spPr>
          <a:xfrm>
            <a:off x="270822" y="2162030"/>
            <a:ext cx="6343201" cy="3530600"/>
          </a:xfrm>
          <a:solidFill>
            <a:schemeClr val="bg1"/>
          </a:solidFill>
        </p:spPr>
        <p:txBody>
          <a:bodyPr>
            <a:normAutofit/>
          </a:bodyPr>
          <a:lstStyle/>
          <a:p>
            <a:r>
              <a:rPr lang="tr-TR" sz="1500" dirty="0">
                <a:latin typeface="Comic Sans MS" panose="030F0702030302020204" pitchFamily="66" charset="0"/>
              </a:rPr>
              <a:t>Suya talebin artması ancak su arzının azalması</a:t>
            </a:r>
          </a:p>
          <a:p>
            <a:r>
              <a:rPr lang="tr-TR" sz="1500" dirty="0" err="1">
                <a:latin typeface="Comic Sans MS" panose="030F0702030302020204" pitchFamily="66" charset="0"/>
              </a:rPr>
              <a:t>Yeraltısuyuna</a:t>
            </a:r>
            <a:r>
              <a:rPr lang="tr-TR" sz="1500" dirty="0">
                <a:latin typeface="Comic Sans MS" panose="030F0702030302020204" pitchFamily="66" charset="0"/>
              </a:rPr>
              <a:t> aşırı bağımlılık</a:t>
            </a:r>
          </a:p>
          <a:p>
            <a:r>
              <a:rPr lang="tr-TR" sz="1500" dirty="0">
                <a:latin typeface="Comic Sans MS" panose="030F0702030302020204" pitchFamily="66" charset="0"/>
              </a:rPr>
              <a:t> Burdur Gölü’nün çekilmesi </a:t>
            </a:r>
          </a:p>
          <a:p>
            <a:r>
              <a:rPr lang="tr-TR" sz="1500" dirty="0">
                <a:latin typeface="Comic Sans MS" panose="030F0702030302020204" pitchFamily="66" charset="0"/>
              </a:rPr>
              <a:t>Tarımsal sulama baskısı</a:t>
            </a:r>
          </a:p>
          <a:p>
            <a:r>
              <a:rPr lang="tr-TR" sz="1500" dirty="0">
                <a:latin typeface="Comic Sans MS" panose="030F0702030302020204" pitchFamily="66" charset="0"/>
              </a:rPr>
              <a:t>Sulama sistemlerindeki kayıp-kaçaklar ve verimsiz sulama</a:t>
            </a:r>
          </a:p>
          <a:p>
            <a:r>
              <a:rPr lang="tr-TR" sz="1500" dirty="0">
                <a:latin typeface="Comic Sans MS" panose="030F0702030302020204" pitchFamily="66" charset="0"/>
              </a:rPr>
              <a:t>Bölgedeki </a:t>
            </a:r>
            <a:r>
              <a:rPr lang="tr-TR" sz="1500" dirty="0" err="1">
                <a:latin typeface="Comic Sans MS" panose="030F0702030302020204" pitchFamily="66" charset="0"/>
              </a:rPr>
              <a:t>yeraltısuyu</a:t>
            </a:r>
            <a:r>
              <a:rPr lang="tr-TR" sz="1500" dirty="0">
                <a:latin typeface="Comic Sans MS" panose="030F0702030302020204" pitchFamily="66" charset="0"/>
              </a:rPr>
              <a:t> potansiyelinin net bir şekilde bilinmemesi</a:t>
            </a:r>
          </a:p>
          <a:p>
            <a:r>
              <a:rPr lang="tr-TR" sz="1500" dirty="0">
                <a:latin typeface="Comic Sans MS" panose="030F0702030302020204" pitchFamily="66" charset="0"/>
              </a:rPr>
              <a:t> Su kalitesi bozulması</a:t>
            </a:r>
          </a:p>
          <a:p>
            <a:r>
              <a:rPr lang="tr-TR" sz="1500" dirty="0">
                <a:latin typeface="Comic Sans MS" panose="030F0702030302020204" pitchFamily="66" charset="0"/>
              </a:rPr>
              <a:t> Kurumlar arası koordinasyon eksikliği</a:t>
            </a:r>
          </a:p>
          <a:p>
            <a:r>
              <a:rPr lang="tr-TR" sz="1500" dirty="0">
                <a:latin typeface="Comic Sans MS" panose="030F0702030302020204" pitchFamily="66" charset="0"/>
              </a:rPr>
              <a:t> Uzun vadeli havza yönetim planlarının eksikliği</a:t>
            </a:r>
          </a:p>
          <a:p>
            <a:endParaRPr lang="tr-TR" dirty="0"/>
          </a:p>
        </p:txBody>
      </p:sp>
      <p:pic>
        <p:nvPicPr>
          <p:cNvPr id="4" name="Picture 4" descr="Türkiye dahil birçok Akdeniz ülkesi &quot;kuraklığın yaygınlaşması&quot; tehlikesiyle  karşı karşıya">
            <a:extLst>
              <a:ext uri="{FF2B5EF4-FFF2-40B4-BE49-F238E27FC236}">
                <a16:creationId xmlns:a16="http://schemas.microsoft.com/office/drawing/2014/main" id="{BC70DF33-EF3B-997F-B665-6E4A47623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281" y="4456127"/>
            <a:ext cx="4269996" cy="24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92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630D479-E83D-221B-4726-89554C4621B8}"/>
              </a:ext>
            </a:extLst>
          </p:cNvPr>
          <p:cNvSpPr/>
          <p:nvPr/>
        </p:nvSpPr>
        <p:spPr>
          <a:xfrm>
            <a:off x="4009937" y="5747044"/>
            <a:ext cx="5022529" cy="923330"/>
          </a:xfrm>
          <a:prstGeom prst="rect">
            <a:avLst/>
          </a:prstGeom>
          <a:noFill/>
        </p:spPr>
        <p:txBody>
          <a:bodyPr wrap="none" lIns="91440" tIns="45720" rIns="91440" bIns="45720">
            <a:spAutoFit/>
          </a:bodyPr>
          <a:lstStyle/>
          <a:p>
            <a:pPr algn="ctr"/>
            <a:r>
              <a:rPr lang="tr-TR"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TEŞEKKÜRLER…</a:t>
            </a:r>
          </a:p>
        </p:txBody>
      </p:sp>
      <p:pic>
        <p:nvPicPr>
          <p:cNvPr id="7" name="Resim 6" descr="harita içeren bir resim&#10;&#10;Açıklama otomatik olarak oluşturuldu">
            <a:extLst>
              <a:ext uri="{FF2B5EF4-FFF2-40B4-BE49-F238E27FC236}">
                <a16:creationId xmlns:a16="http://schemas.microsoft.com/office/drawing/2014/main" id="{3CE6E9A5-DE0B-F510-85EE-7FA195D7E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133" y="251670"/>
            <a:ext cx="8675734" cy="5495374"/>
          </a:xfrm>
          <a:prstGeom prst="rect">
            <a:avLst/>
          </a:prstGeom>
        </p:spPr>
      </p:pic>
    </p:spTree>
    <p:extLst>
      <p:ext uri="{BB962C8B-B14F-4D97-AF65-F5344CB8AC3E}">
        <p14:creationId xmlns:p14="http://schemas.microsoft.com/office/powerpoint/2010/main" val="157033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6D4D3B-7139-8CF1-FEA5-BF07C019A63B}"/>
              </a:ext>
            </a:extLst>
          </p:cNvPr>
          <p:cNvSpPr>
            <a:spLocks noGrp="1"/>
          </p:cNvSpPr>
          <p:nvPr>
            <p:ph type="title"/>
          </p:nvPr>
        </p:nvSpPr>
        <p:spPr>
          <a:xfrm>
            <a:off x="138240" y="950340"/>
            <a:ext cx="6343202" cy="709865"/>
          </a:xfrm>
        </p:spPr>
        <p:txBody>
          <a:bodyPr/>
          <a:lstStyle/>
          <a:p>
            <a:pPr algn="ctr"/>
            <a:r>
              <a:rPr lang="tr-TR" b="1" dirty="0">
                <a:latin typeface="Comic Sans MS" panose="030F0702030302020204" pitchFamily="66" charset="0"/>
              </a:rPr>
              <a:t>BURDUR GÖLÜ</a:t>
            </a:r>
          </a:p>
        </p:txBody>
      </p:sp>
      <p:pic>
        <p:nvPicPr>
          <p:cNvPr id="4" name="Resim 3" descr="harita içeren bir resim&#10;&#10;Açıklama otomatik olarak oluşturuldu">
            <a:extLst>
              <a:ext uri="{FF2B5EF4-FFF2-40B4-BE49-F238E27FC236}">
                <a16:creationId xmlns:a16="http://schemas.microsoft.com/office/drawing/2014/main" id="{7E53FA2E-AD6C-EA85-F01A-03640073F8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794" y="1818000"/>
            <a:ext cx="3790655" cy="5040000"/>
          </a:xfrm>
          <a:prstGeom prst="rect">
            <a:avLst/>
          </a:prstGeom>
        </p:spPr>
      </p:pic>
      <p:sp>
        <p:nvSpPr>
          <p:cNvPr id="6" name="Metin kutusu 5">
            <a:extLst>
              <a:ext uri="{FF2B5EF4-FFF2-40B4-BE49-F238E27FC236}">
                <a16:creationId xmlns:a16="http://schemas.microsoft.com/office/drawing/2014/main" id="{59D0D587-C844-0BE6-0059-EF9384FE1D22}"/>
              </a:ext>
            </a:extLst>
          </p:cNvPr>
          <p:cNvSpPr txBox="1"/>
          <p:nvPr/>
        </p:nvSpPr>
        <p:spPr>
          <a:xfrm>
            <a:off x="178396" y="2189174"/>
            <a:ext cx="5053398" cy="4524315"/>
          </a:xfrm>
          <a:prstGeom prst="rect">
            <a:avLst/>
          </a:prstGeom>
          <a:noFill/>
        </p:spPr>
        <p:txBody>
          <a:bodyPr wrap="square">
            <a:spAutoFit/>
          </a:bodyPr>
          <a:lstStyle/>
          <a:p>
            <a:pPr algn="just"/>
            <a:r>
              <a:rPr lang="tr-TR" sz="1800" dirty="0">
                <a:effectLst/>
                <a:latin typeface="Comic Sans MS" panose="030F0702030302020204" pitchFamily="66" charset="0"/>
                <a:ea typeface="Calibri" panose="020F0502020204030204" pitchFamily="34" charset="0"/>
              </a:rPr>
              <a:t>Burdur Gölü, Burdur kent merkezinin hemen yanında yer alan kritik bir ekosistem, iklim düzenleyicisi ve kentsel yaşam alanıdır. Ancak son 40 yılda göl su seviyesinde yaklaşık 12 metreyi aşan düşüş ve göl yüzey alanının %40’a varan kaybı, gölü ülkenin en hızlı küçülen sulak alanlarından biri hâline getirmiştir.</a:t>
            </a:r>
          </a:p>
          <a:p>
            <a:pPr algn="just"/>
            <a:r>
              <a:rPr lang="tr-TR" sz="1800" dirty="0">
                <a:effectLst/>
                <a:latin typeface="Comic Sans MS" panose="030F0702030302020204" pitchFamily="66" charset="0"/>
                <a:ea typeface="Calibri" panose="020F0502020204030204" pitchFamily="34" charset="0"/>
              </a:rPr>
              <a:t>Hem </a:t>
            </a:r>
            <a:r>
              <a:rPr lang="tr-TR" sz="1800" dirty="0" err="1">
                <a:effectLst/>
                <a:latin typeface="Comic Sans MS" panose="030F0702030302020204" pitchFamily="66" charset="0"/>
                <a:ea typeface="Calibri" panose="020F0502020204030204" pitchFamily="34" charset="0"/>
              </a:rPr>
              <a:t>yeraltısuyu</a:t>
            </a:r>
            <a:r>
              <a:rPr lang="tr-TR" sz="1800" dirty="0">
                <a:effectLst/>
                <a:latin typeface="Comic Sans MS" panose="030F0702030302020204" pitchFamily="66" charset="0"/>
                <a:ea typeface="Calibri" panose="020F0502020204030204" pitchFamily="34" charset="0"/>
              </a:rPr>
              <a:t> aşırı çekimleri hem iklim krizi kaynaklı buharlaşma artışı, gölün hidrodinamiğini geri dönüşü zor bir eşik noktasına taşımaktadır. Gölün geleceği artık sadece bir çevre konusu değil, Burdur kentinin sosyal, ekonomik ve hidrojeolojik geleceğini belirleyen bir su yönetimi meselesidir.</a:t>
            </a:r>
            <a:endParaRPr lang="tr-TR" dirty="0">
              <a:latin typeface="Comic Sans MS" panose="030F0702030302020204" pitchFamily="66" charset="0"/>
            </a:endParaRPr>
          </a:p>
        </p:txBody>
      </p:sp>
    </p:spTree>
    <p:extLst>
      <p:ext uri="{BB962C8B-B14F-4D97-AF65-F5344CB8AC3E}">
        <p14:creationId xmlns:p14="http://schemas.microsoft.com/office/powerpoint/2010/main" val="256185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F04593-3DC2-39CD-48C8-20883DB3E432}"/>
              </a:ext>
            </a:extLst>
          </p:cNvPr>
          <p:cNvSpPr>
            <a:spLocks noGrp="1"/>
          </p:cNvSpPr>
          <p:nvPr>
            <p:ph type="title"/>
          </p:nvPr>
        </p:nvSpPr>
        <p:spPr>
          <a:xfrm>
            <a:off x="866440" y="838201"/>
            <a:ext cx="6343202" cy="798764"/>
          </a:xfrm>
        </p:spPr>
        <p:txBody>
          <a:bodyPr/>
          <a:lstStyle/>
          <a:p>
            <a:r>
              <a:rPr lang="tr-TR" b="1" dirty="0"/>
              <a:t>Burdur’da Su Döngüsü Nasıl Değişiyor?</a:t>
            </a:r>
            <a:br>
              <a:rPr lang="tr-TR" dirty="0"/>
            </a:br>
            <a:endParaRPr lang="tr-TR" dirty="0"/>
          </a:p>
        </p:txBody>
      </p:sp>
      <p:sp>
        <p:nvSpPr>
          <p:cNvPr id="3" name="İçerik Yer Tutucusu 2">
            <a:extLst>
              <a:ext uri="{FF2B5EF4-FFF2-40B4-BE49-F238E27FC236}">
                <a16:creationId xmlns:a16="http://schemas.microsoft.com/office/drawing/2014/main" id="{9B94840B-B543-D7F7-463F-1D1B844D76FF}"/>
              </a:ext>
            </a:extLst>
          </p:cNvPr>
          <p:cNvSpPr>
            <a:spLocks noGrp="1"/>
          </p:cNvSpPr>
          <p:nvPr>
            <p:ph idx="1"/>
          </p:nvPr>
        </p:nvSpPr>
        <p:spPr>
          <a:xfrm>
            <a:off x="68646" y="2148694"/>
            <a:ext cx="4083904" cy="2054190"/>
          </a:xfrm>
        </p:spPr>
        <p:txBody>
          <a:bodyPr>
            <a:noAutofit/>
          </a:bodyPr>
          <a:lstStyle/>
          <a:p>
            <a:pPr algn="just"/>
            <a:r>
              <a:rPr lang="tr-TR" sz="1500" dirty="0">
                <a:solidFill>
                  <a:schemeClr val="tx1"/>
                </a:solidFill>
                <a:latin typeface="Comic Sans MS" panose="030F0702030302020204" pitchFamily="66" charset="0"/>
              </a:rPr>
              <a:t>Burdur ili, İç Anadolu ve Akdeniz arasındaki geçiş zonunda yer alan yarı kurak bir havzadır ve bu nedenle iklim değişikliğine karşı oldukça hassastır.</a:t>
            </a:r>
          </a:p>
          <a:p>
            <a:pPr algn="just"/>
            <a:r>
              <a:rPr lang="tr-TR" sz="1500" dirty="0">
                <a:solidFill>
                  <a:schemeClr val="tx1"/>
                </a:solidFill>
                <a:latin typeface="Comic Sans MS" panose="030F0702030302020204" pitchFamily="66" charset="0"/>
              </a:rPr>
              <a:t>Son 30–40 yıllık meteorolojik verilere baktığımızda: Yıllık yağışlarda belirgin bir azalma, sıcaklıklarda özellikle yaz döneminde güçlü bir artış, Buharlaşmanın ciddi şekilde yükselmesi, Yağışların mevsimsel ve şiddet olarak düzensizleşmesi gibi bulgular su döngüsünde köklü değişimlere işaret ediyor.</a:t>
            </a:r>
          </a:p>
          <a:p>
            <a:pPr algn="just"/>
            <a:r>
              <a:rPr lang="tr-TR" sz="1500" dirty="0">
                <a:solidFill>
                  <a:schemeClr val="tx1"/>
                </a:solidFill>
                <a:latin typeface="Comic Sans MS" panose="030F0702030302020204" pitchFamily="66" charset="0"/>
              </a:rPr>
              <a:t>Bu değişimler sadece yüzey sularını değil, </a:t>
            </a:r>
            <a:r>
              <a:rPr lang="tr-TR" sz="1500" dirty="0" err="1">
                <a:solidFill>
                  <a:schemeClr val="tx1"/>
                </a:solidFill>
                <a:latin typeface="Comic Sans MS" panose="030F0702030302020204" pitchFamily="66" charset="0"/>
              </a:rPr>
              <a:t>yeraltısuyu</a:t>
            </a:r>
            <a:r>
              <a:rPr lang="tr-TR" sz="1500" dirty="0">
                <a:solidFill>
                  <a:schemeClr val="tx1"/>
                </a:solidFill>
                <a:latin typeface="Comic Sans MS" panose="030F0702030302020204" pitchFamily="66" charset="0"/>
              </a:rPr>
              <a:t> beslenmesini ve akifer dinamiklerini de derinden etkiliyor.</a:t>
            </a:r>
          </a:p>
          <a:p>
            <a:pPr algn="just"/>
            <a:endParaRPr lang="tr-TR" sz="1500" dirty="0"/>
          </a:p>
        </p:txBody>
      </p:sp>
      <p:pic>
        <p:nvPicPr>
          <p:cNvPr id="1028" name="Picture 4" descr="Su Döngüsü">
            <a:extLst>
              <a:ext uri="{FF2B5EF4-FFF2-40B4-BE49-F238E27FC236}">
                <a16:creationId xmlns:a16="http://schemas.microsoft.com/office/drawing/2014/main" id="{B277A185-96C7-141F-7C7D-151C960F75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2550" y="3175789"/>
            <a:ext cx="4964185" cy="330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3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0 Grup"/>
          <p:cNvGrpSpPr>
            <a:grpSpLocks/>
          </p:cNvGrpSpPr>
          <p:nvPr/>
        </p:nvGrpSpPr>
        <p:grpSpPr bwMode="auto">
          <a:xfrm>
            <a:off x="2117725" y="2031550"/>
            <a:ext cx="4908550" cy="4572000"/>
            <a:chOff x="3305436" y="2267052"/>
            <a:chExt cx="2325933" cy="2400165"/>
          </a:xfrm>
        </p:grpSpPr>
        <p:sp>
          <p:nvSpPr>
            <p:cNvPr id="5" name="Oval 8"/>
            <p:cNvSpPr>
              <a:spLocks noChangeArrowheads="1"/>
            </p:cNvSpPr>
            <p:nvPr/>
          </p:nvSpPr>
          <p:spPr bwMode="gray">
            <a:xfrm>
              <a:off x="3305436" y="2267052"/>
              <a:ext cx="2325933" cy="240016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tr-TR" altLang="tr-TR" sz="2000"/>
            </a:p>
          </p:txBody>
        </p:sp>
        <p:sp>
          <p:nvSpPr>
            <p:cNvPr id="7" name="Oval 13"/>
            <p:cNvSpPr>
              <a:spLocks noChangeArrowheads="1"/>
            </p:cNvSpPr>
            <p:nvPr/>
          </p:nvSpPr>
          <p:spPr bwMode="gray">
            <a:xfrm>
              <a:off x="3305436" y="2827999"/>
              <a:ext cx="2325933" cy="1340498"/>
            </a:xfrm>
            <a:prstGeom prst="ellipse">
              <a:avLst/>
            </a:prstGeom>
            <a:solidFill>
              <a:schemeClr val="tx2">
                <a:lumMod val="20000"/>
                <a:lumOff val="80000"/>
              </a:schemeClr>
            </a:solidFill>
            <a:ln w="38100" algn="ctr">
              <a:noFill/>
              <a:round/>
              <a:headEnd/>
              <a:tailEnd/>
            </a:ln>
          </p:spPr>
          <p:txBody>
            <a:bodyPr wrap="square" anchor="ctr">
              <a:spAutoFit/>
            </a:bodyPr>
            <a:lstStyle/>
            <a:p>
              <a:pPr algn="ctr" eaLnBrk="1" hangingPunct="1">
                <a:defRPr/>
              </a:pPr>
              <a:endParaRPr lang="tr-TR" sz="2800" dirty="0">
                <a:effectLst>
                  <a:outerShdw blurRad="38100" dist="38100" dir="2700000" algn="tl">
                    <a:srgbClr val="000000">
                      <a:alpha val="43137"/>
                    </a:srgbClr>
                  </a:outerShdw>
                </a:effectLst>
                <a:latin typeface="Comic Sans MS" pitchFamily="66" charset="0"/>
              </a:endParaRPr>
            </a:p>
            <a:p>
              <a:pPr algn="ctr" eaLnBrk="1" hangingPunct="1">
                <a:defRPr/>
              </a:pPr>
              <a:r>
                <a:rPr lang="tr-TR" sz="2800" dirty="0">
                  <a:effectLst>
                    <a:outerShdw blurRad="38100" dist="38100" dir="2700000" algn="tl">
                      <a:srgbClr val="000000">
                        <a:alpha val="43137"/>
                      </a:srgbClr>
                    </a:outerShdw>
                  </a:effectLst>
                  <a:latin typeface="Comic Sans MS" pitchFamily="66" charset="0"/>
                </a:rPr>
                <a:t>HİDROJEOLOJİK</a:t>
              </a:r>
            </a:p>
            <a:p>
              <a:pPr algn="ctr" eaLnBrk="1" hangingPunct="1">
                <a:defRPr/>
              </a:pPr>
              <a:r>
                <a:rPr lang="tr-TR" sz="2800" dirty="0">
                  <a:effectLst>
                    <a:outerShdw blurRad="38100" dist="38100" dir="2700000" algn="tl">
                      <a:srgbClr val="000000">
                        <a:alpha val="43137"/>
                      </a:srgbClr>
                    </a:outerShdw>
                  </a:effectLst>
                  <a:latin typeface="Comic Sans MS" pitchFamily="66" charset="0"/>
                </a:rPr>
                <a:t>DİNAMİKLER</a:t>
              </a:r>
            </a:p>
            <a:p>
              <a:pPr algn="ctr" eaLnBrk="1" hangingPunct="1">
                <a:defRPr/>
              </a:pPr>
              <a:endParaRPr lang="tr-TR" sz="2800" dirty="0"/>
            </a:p>
          </p:txBody>
        </p:sp>
      </p:grpSp>
    </p:spTree>
    <p:extLst>
      <p:ext uri="{BB962C8B-B14F-4D97-AF65-F5344CB8AC3E}">
        <p14:creationId xmlns:p14="http://schemas.microsoft.com/office/powerpoint/2010/main" val="104889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6806" y="965066"/>
            <a:ext cx="7387234" cy="892552"/>
          </a:xfrm>
          <a:prstGeom prst="rect">
            <a:avLst/>
          </a:prstGeom>
        </p:spPr>
        <p:txBody>
          <a:bodyPr wrap="square">
            <a:spAutoFit/>
          </a:bodyPr>
          <a:lstStyle/>
          <a:p>
            <a:pPr algn="just"/>
            <a:r>
              <a:rPr lang="tr-TR" sz="3200" b="1" dirty="0">
                <a:solidFill>
                  <a:schemeClr val="bg2"/>
                </a:solidFill>
                <a:latin typeface="+mj-lt"/>
                <a:ea typeface="+mj-ea"/>
                <a:cs typeface="+mj-cs"/>
              </a:rPr>
              <a:t>Burdur İlinin Hidrojeolojik Dinamikleri</a:t>
            </a:r>
          </a:p>
          <a:p>
            <a:pPr algn="just"/>
            <a:endParaRPr lang="tr-TR" sz="2000" dirty="0">
              <a:latin typeface="Comic Sans MS" panose="030F0702030302020204" pitchFamily="66" charset="0"/>
              <a:ea typeface="Times New Roman" panose="02020603050405020304" pitchFamily="18" charset="0"/>
            </a:endParaRPr>
          </a:p>
        </p:txBody>
      </p:sp>
      <p:sp>
        <p:nvSpPr>
          <p:cNvPr id="5" name="İçerik Yer Tutucusu 4">
            <a:extLst>
              <a:ext uri="{FF2B5EF4-FFF2-40B4-BE49-F238E27FC236}">
                <a16:creationId xmlns:a16="http://schemas.microsoft.com/office/drawing/2014/main" id="{B3D59F01-A96F-B33B-3E63-E22727EC61FD}"/>
              </a:ext>
            </a:extLst>
          </p:cNvPr>
          <p:cNvSpPr>
            <a:spLocks noGrp="1"/>
          </p:cNvSpPr>
          <p:nvPr>
            <p:ph idx="1"/>
          </p:nvPr>
        </p:nvSpPr>
        <p:spPr>
          <a:xfrm>
            <a:off x="494864" y="2212364"/>
            <a:ext cx="4177804" cy="3970322"/>
          </a:xfrm>
        </p:spPr>
        <p:txBody>
          <a:bodyPr>
            <a:normAutofit/>
          </a:bodyPr>
          <a:lstStyle/>
          <a:p>
            <a:pPr algn="just"/>
            <a:r>
              <a:rPr lang="tr-TR" sz="1500" dirty="0">
                <a:solidFill>
                  <a:schemeClr val="tx1"/>
                </a:solidFill>
                <a:latin typeface="Comic Sans MS" panose="030F0702030302020204" pitchFamily="66" charset="0"/>
              </a:rPr>
              <a:t>Burdur ili, kapalı ve yarı kapalı havzaların, karstik sistemlerin, alüvyon akiferlerin ve yüksek buharlaşmaya sahip göl çanaklarının iç içe geçtiği çok özel bir hidrojeolojik yapıya sahiptir.</a:t>
            </a:r>
          </a:p>
          <a:p>
            <a:pPr marL="0" algn="just"/>
            <a:r>
              <a:rPr lang="tr-TR" b="1" dirty="0">
                <a:solidFill>
                  <a:schemeClr val="tx1"/>
                </a:solidFill>
              </a:rPr>
              <a:t> Alüvyon Akiferler</a:t>
            </a:r>
          </a:p>
          <a:p>
            <a:pPr marL="0" indent="0" algn="just">
              <a:buNone/>
            </a:pPr>
            <a:r>
              <a:rPr lang="tr-TR" sz="1500" dirty="0">
                <a:solidFill>
                  <a:schemeClr val="tx1"/>
                </a:solidFill>
                <a:latin typeface="Comic Sans MS" panose="030F0702030302020204" pitchFamily="66" charset="0"/>
              </a:rPr>
              <a:t>Burdur ilinde birçok yerleşim ve tarım alanı geniş alüvyon çökelleri üzerine kuruludur.</a:t>
            </a:r>
          </a:p>
          <a:p>
            <a:pPr marL="0" indent="0" algn="just">
              <a:buNone/>
            </a:pPr>
            <a:r>
              <a:rPr lang="tr-TR" sz="1500" dirty="0">
                <a:solidFill>
                  <a:schemeClr val="tx1"/>
                </a:solidFill>
                <a:latin typeface="Comic Sans MS" panose="030F0702030302020204" pitchFamily="66" charset="0"/>
              </a:rPr>
              <a:t>•	Burdur Ovası alüvyonu (Göl çevresi)</a:t>
            </a:r>
          </a:p>
          <a:p>
            <a:pPr marL="0" indent="0" algn="just">
              <a:buNone/>
            </a:pPr>
            <a:r>
              <a:rPr lang="tr-TR" sz="1500" dirty="0">
                <a:solidFill>
                  <a:schemeClr val="tx1"/>
                </a:solidFill>
                <a:latin typeface="Comic Sans MS" panose="030F0702030302020204" pitchFamily="66" charset="0"/>
              </a:rPr>
              <a:t>•	Bucak Ovası</a:t>
            </a:r>
          </a:p>
          <a:p>
            <a:pPr marL="0" indent="0" algn="just">
              <a:buNone/>
            </a:pPr>
            <a:r>
              <a:rPr lang="tr-TR" sz="1500" dirty="0">
                <a:solidFill>
                  <a:schemeClr val="tx1"/>
                </a:solidFill>
                <a:latin typeface="Comic Sans MS" panose="030F0702030302020204" pitchFamily="66" charset="0"/>
              </a:rPr>
              <a:t>•	Tefenni Ovası</a:t>
            </a:r>
          </a:p>
          <a:p>
            <a:pPr marL="0" indent="0" algn="just">
              <a:buNone/>
            </a:pPr>
            <a:r>
              <a:rPr lang="tr-TR" sz="1500" dirty="0">
                <a:solidFill>
                  <a:schemeClr val="tx1"/>
                </a:solidFill>
                <a:latin typeface="Comic Sans MS" panose="030F0702030302020204" pitchFamily="66" charset="0"/>
              </a:rPr>
              <a:t>•	Yeşilova–Salda çevresi alüvyonları</a:t>
            </a:r>
          </a:p>
          <a:p>
            <a:pPr algn="just"/>
            <a:endParaRPr lang="tr-TR" sz="1500" dirty="0">
              <a:solidFill>
                <a:schemeClr val="tx1"/>
              </a:solidFill>
              <a:latin typeface="Comic Sans MS" panose="030F0702030302020204" pitchFamily="66" charset="0"/>
            </a:endParaRPr>
          </a:p>
        </p:txBody>
      </p:sp>
      <p:pic>
        <p:nvPicPr>
          <p:cNvPr id="7" name="Resim 6">
            <a:extLst>
              <a:ext uri="{FF2B5EF4-FFF2-40B4-BE49-F238E27FC236}">
                <a16:creationId xmlns:a16="http://schemas.microsoft.com/office/drawing/2014/main" id="{AD973EE3-84D4-9390-0ED1-1FCD1518B2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14" b="3238"/>
          <a:stretch/>
        </p:blipFill>
        <p:spPr>
          <a:xfrm>
            <a:off x="4970022" y="1649166"/>
            <a:ext cx="4048143" cy="5208834"/>
          </a:xfrm>
          <a:prstGeom prst="rect">
            <a:avLst/>
          </a:prstGeom>
        </p:spPr>
      </p:pic>
    </p:spTree>
    <p:extLst>
      <p:ext uri="{BB962C8B-B14F-4D97-AF65-F5344CB8AC3E}">
        <p14:creationId xmlns:p14="http://schemas.microsoft.com/office/powerpoint/2010/main" val="244031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0"/>
          <p:cNvSpPr txBox="1">
            <a:spLocks noChangeArrowheads="1"/>
          </p:cNvSpPr>
          <p:nvPr/>
        </p:nvSpPr>
        <p:spPr bwMode="auto">
          <a:xfrm>
            <a:off x="489710" y="898364"/>
            <a:ext cx="4294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Calibri Light" panose="020F0302020204030204" pitchFamily="34" charset="0"/>
              </a:defRPr>
            </a:lvl1pPr>
            <a:lvl2pPr marL="742950" indent="-285750">
              <a:defRPr sz="1500">
                <a:solidFill>
                  <a:schemeClr val="tx1"/>
                </a:solidFill>
                <a:latin typeface="Calibri Light" panose="020F0302020204030204" pitchFamily="34" charset="0"/>
              </a:defRPr>
            </a:lvl2pPr>
            <a:lvl3pPr marL="1143000" indent="-228600">
              <a:defRPr sz="1500">
                <a:solidFill>
                  <a:schemeClr val="tx1"/>
                </a:solidFill>
                <a:latin typeface="Calibri Light" panose="020F0302020204030204" pitchFamily="34" charset="0"/>
              </a:defRPr>
            </a:lvl3pPr>
            <a:lvl4pPr marL="1600200" indent="-228600">
              <a:defRPr sz="1500">
                <a:solidFill>
                  <a:schemeClr val="tx1"/>
                </a:solidFill>
                <a:latin typeface="Calibri Light" panose="020F0302020204030204" pitchFamily="34" charset="0"/>
              </a:defRPr>
            </a:lvl4pPr>
            <a:lvl5pPr marL="2057400" indent="-228600">
              <a:defRPr sz="1500">
                <a:solidFill>
                  <a:schemeClr val="tx1"/>
                </a:solidFill>
                <a:latin typeface="Calibri Light" panose="020F0302020204030204" pitchFamily="34" charset="0"/>
              </a:defRPr>
            </a:lvl5pPr>
            <a:lvl6pPr marL="2514600" indent="-228600" defTabSz="803275" eaLnBrk="0" fontAlgn="base" hangingPunct="0">
              <a:spcBef>
                <a:spcPct val="0"/>
              </a:spcBef>
              <a:spcAft>
                <a:spcPct val="0"/>
              </a:spcAft>
              <a:defRPr sz="1500">
                <a:solidFill>
                  <a:schemeClr val="tx1"/>
                </a:solidFill>
                <a:latin typeface="Calibri Light" panose="020F0302020204030204" pitchFamily="34" charset="0"/>
              </a:defRPr>
            </a:lvl6pPr>
            <a:lvl7pPr marL="2971800" indent="-228600" defTabSz="803275" eaLnBrk="0" fontAlgn="base" hangingPunct="0">
              <a:spcBef>
                <a:spcPct val="0"/>
              </a:spcBef>
              <a:spcAft>
                <a:spcPct val="0"/>
              </a:spcAft>
              <a:defRPr sz="1500">
                <a:solidFill>
                  <a:schemeClr val="tx1"/>
                </a:solidFill>
                <a:latin typeface="Calibri Light" panose="020F0302020204030204" pitchFamily="34" charset="0"/>
              </a:defRPr>
            </a:lvl7pPr>
            <a:lvl8pPr marL="3429000" indent="-228600" defTabSz="803275" eaLnBrk="0" fontAlgn="base" hangingPunct="0">
              <a:spcBef>
                <a:spcPct val="0"/>
              </a:spcBef>
              <a:spcAft>
                <a:spcPct val="0"/>
              </a:spcAft>
              <a:defRPr sz="1500">
                <a:solidFill>
                  <a:schemeClr val="tx1"/>
                </a:solidFill>
                <a:latin typeface="Calibri Light" panose="020F0302020204030204" pitchFamily="34" charset="0"/>
              </a:defRPr>
            </a:lvl8pPr>
            <a:lvl9pPr marL="3886200" indent="-228600" defTabSz="803275" eaLnBrk="0" fontAlgn="base" hangingPunct="0">
              <a:spcBef>
                <a:spcPct val="0"/>
              </a:spcBef>
              <a:spcAft>
                <a:spcPct val="0"/>
              </a:spcAft>
              <a:defRPr sz="1500">
                <a:solidFill>
                  <a:schemeClr val="tx1"/>
                </a:solidFill>
                <a:latin typeface="Calibri Light" panose="020F0302020204030204" pitchFamily="34" charset="0"/>
              </a:defRPr>
            </a:lvl9pPr>
          </a:lstStyle>
          <a:p>
            <a:pPr algn="ctr" eaLnBrk="1" hangingPunct="1"/>
            <a:r>
              <a:rPr lang="tr-TR" altLang="tr-TR" sz="2800" b="1" dirty="0">
                <a:solidFill>
                  <a:schemeClr val="accent1">
                    <a:lumMod val="60000"/>
                    <a:lumOff val="40000"/>
                  </a:schemeClr>
                </a:solidFill>
                <a:latin typeface="Comic Sans MS" panose="030F0702030302020204" pitchFamily="66" charset="0"/>
              </a:rPr>
              <a:t>Hidrojeolojik Özellikler</a:t>
            </a:r>
          </a:p>
        </p:txBody>
      </p:sp>
      <p:sp>
        <p:nvSpPr>
          <p:cNvPr id="7" name="Metin kutusu 6">
            <a:extLst>
              <a:ext uri="{FF2B5EF4-FFF2-40B4-BE49-F238E27FC236}">
                <a16:creationId xmlns:a16="http://schemas.microsoft.com/office/drawing/2014/main" id="{179132E1-40FA-7A9B-55E7-76D0123A5C51}"/>
              </a:ext>
            </a:extLst>
          </p:cNvPr>
          <p:cNvSpPr txBox="1"/>
          <p:nvPr/>
        </p:nvSpPr>
        <p:spPr>
          <a:xfrm>
            <a:off x="4136474" y="2239428"/>
            <a:ext cx="4572000" cy="4247317"/>
          </a:xfrm>
          <a:prstGeom prst="rect">
            <a:avLst/>
          </a:prstGeom>
          <a:noFill/>
        </p:spPr>
        <p:txBody>
          <a:bodyPr wrap="square">
            <a:spAutoFit/>
          </a:bodyPr>
          <a:lstStyle/>
          <a:p>
            <a:pPr algn="just"/>
            <a:r>
              <a:rPr lang="tr-TR" b="1" dirty="0"/>
              <a:t>Karstik Akiferler</a:t>
            </a:r>
          </a:p>
          <a:p>
            <a:pPr algn="just"/>
            <a:endParaRPr lang="tr-TR" dirty="0"/>
          </a:p>
          <a:p>
            <a:pPr algn="just"/>
            <a:r>
              <a:rPr lang="tr-TR" dirty="0"/>
              <a:t>Burdur’un büyük kısmı </a:t>
            </a:r>
            <a:r>
              <a:rPr lang="tr-TR" b="1" dirty="0" err="1"/>
              <a:t>Mesozoik</a:t>
            </a:r>
            <a:r>
              <a:rPr lang="tr-TR" b="1" dirty="0"/>
              <a:t> yaşlı karbonatlı kayaçlardan (kireçtaşı–dolomit)</a:t>
            </a:r>
            <a:r>
              <a:rPr lang="tr-TR" dirty="0"/>
              <a:t> oluşur. Bu nedenle bölge karstik akiferler açısından zengindir.</a:t>
            </a:r>
          </a:p>
          <a:p>
            <a:pPr algn="just"/>
            <a:endParaRPr lang="tr-TR" dirty="0"/>
          </a:p>
          <a:p>
            <a:pPr algn="just"/>
            <a:r>
              <a:rPr lang="tr-TR" dirty="0"/>
              <a:t>Öne çıkan karstik sistemler:</a:t>
            </a:r>
          </a:p>
          <a:p>
            <a:pPr algn="just"/>
            <a:endParaRPr lang="tr-TR" dirty="0"/>
          </a:p>
          <a:p>
            <a:pPr lvl="0" algn="just"/>
            <a:r>
              <a:rPr lang="tr-TR" b="1" dirty="0"/>
              <a:t>Ağlasun – </a:t>
            </a:r>
            <a:r>
              <a:rPr lang="tr-TR" b="1" dirty="0" err="1"/>
              <a:t>Sagalassos</a:t>
            </a:r>
            <a:r>
              <a:rPr lang="tr-TR" b="1" dirty="0"/>
              <a:t> karst sistemi</a:t>
            </a:r>
            <a:endParaRPr lang="tr-TR" dirty="0"/>
          </a:p>
          <a:p>
            <a:pPr lvl="0" algn="just"/>
            <a:r>
              <a:rPr lang="tr-TR" b="1" dirty="0"/>
              <a:t>Tefenni – Kemer – Karamanlı karst kuşağı</a:t>
            </a:r>
            <a:endParaRPr lang="tr-TR" dirty="0"/>
          </a:p>
          <a:p>
            <a:pPr lvl="0" algn="just"/>
            <a:r>
              <a:rPr lang="tr-TR" b="1" dirty="0"/>
              <a:t>Bucak – Çeltikçi – </a:t>
            </a:r>
            <a:r>
              <a:rPr lang="tr-TR" b="1" dirty="0" err="1"/>
              <a:t>Karakent</a:t>
            </a:r>
            <a:r>
              <a:rPr lang="tr-TR" b="1" dirty="0"/>
              <a:t> karst zonu</a:t>
            </a:r>
            <a:endParaRPr lang="tr-TR" dirty="0"/>
          </a:p>
          <a:p>
            <a:pPr lvl="0" algn="just"/>
            <a:r>
              <a:rPr lang="tr-TR" b="1" dirty="0"/>
              <a:t>Yeşilova – Salda çevresi karbonatlı birimler</a:t>
            </a:r>
            <a:endParaRPr lang="tr-TR" dirty="0"/>
          </a:p>
        </p:txBody>
      </p:sp>
      <p:pic>
        <p:nvPicPr>
          <p:cNvPr id="6" name="Resim 5" descr="harita içeren bir resim&#10;&#10;Açıklama otomatik olarak oluşturuldu">
            <a:extLst>
              <a:ext uri="{FF2B5EF4-FFF2-40B4-BE49-F238E27FC236}">
                <a16:creationId xmlns:a16="http://schemas.microsoft.com/office/drawing/2014/main" id="{58BA45FC-65B4-2C1C-C0CD-2D2595292662}"/>
              </a:ext>
            </a:extLst>
          </p:cNvPr>
          <p:cNvPicPr>
            <a:picLocks noChangeAspect="1"/>
          </p:cNvPicPr>
          <p:nvPr/>
        </p:nvPicPr>
        <p:blipFill>
          <a:blip r:embed="rId2" cstate="print">
            <a:extLst>
              <a:ext uri="{28A0092B-C50C-407E-A947-70E740481C1C}">
                <a14:useLocalDpi xmlns:a14="http://schemas.microsoft.com/office/drawing/2010/main" val="0"/>
              </a:ext>
            </a:extLst>
          </a:blip>
          <a:srcRect l="514" r="514"/>
          <a:stretch>
            <a:fillRect/>
          </a:stretch>
        </p:blipFill>
        <p:spPr bwMode="auto">
          <a:xfrm>
            <a:off x="159705" y="1679582"/>
            <a:ext cx="3750580" cy="50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68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arita içeren bir resim&#10;&#10;Açıklama otomatik olarak oluşturuldu">
            <a:extLst>
              <a:ext uri="{FF2B5EF4-FFF2-40B4-BE49-F238E27FC236}">
                <a16:creationId xmlns:a16="http://schemas.microsoft.com/office/drawing/2014/main" id="{D4A833F3-8771-9F11-E081-339F92EB9A33}"/>
              </a:ext>
            </a:extLst>
          </p:cNvPr>
          <p:cNvPicPr>
            <a:picLocks noChangeAspect="1"/>
          </p:cNvPicPr>
          <p:nvPr/>
        </p:nvPicPr>
        <p:blipFill>
          <a:blip r:embed="rId2">
            <a:extLst>
              <a:ext uri="{28A0092B-C50C-407E-A947-70E740481C1C}">
                <a14:useLocalDpi xmlns:a14="http://schemas.microsoft.com/office/drawing/2010/main" val="0"/>
              </a:ext>
            </a:extLst>
          </a:blip>
          <a:srcRect t="5655" b="3265"/>
          <a:stretch>
            <a:fillRect/>
          </a:stretch>
        </p:blipFill>
        <p:spPr bwMode="auto">
          <a:xfrm>
            <a:off x="4382355" y="1124125"/>
            <a:ext cx="4442144" cy="5733875"/>
          </a:xfrm>
          <a:prstGeom prst="rect">
            <a:avLst/>
          </a:prstGeom>
          <a:noFill/>
          <a:ln>
            <a:noFill/>
          </a:ln>
        </p:spPr>
      </p:pic>
      <p:sp>
        <p:nvSpPr>
          <p:cNvPr id="5" name="Unvan 1">
            <a:extLst>
              <a:ext uri="{FF2B5EF4-FFF2-40B4-BE49-F238E27FC236}">
                <a16:creationId xmlns:a16="http://schemas.microsoft.com/office/drawing/2014/main" id="{F0B0B431-9C81-684B-A666-EC2220BC0299}"/>
              </a:ext>
            </a:extLst>
          </p:cNvPr>
          <p:cNvSpPr txBox="1">
            <a:spLocks/>
          </p:cNvSpPr>
          <p:nvPr/>
        </p:nvSpPr>
        <p:spPr bwMode="gray">
          <a:xfrm>
            <a:off x="499746" y="545279"/>
            <a:ext cx="6589199" cy="69523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err="1">
                <a:solidFill>
                  <a:schemeClr val="accent1"/>
                </a:solidFill>
                <a:latin typeface="Comic Sans MS" panose="030F0702030302020204" pitchFamily="66" charset="0"/>
              </a:rPr>
              <a:t>Yeraltısuyu</a:t>
            </a:r>
            <a:r>
              <a:rPr lang="tr-TR" b="1" dirty="0">
                <a:solidFill>
                  <a:schemeClr val="accent1"/>
                </a:solidFill>
                <a:latin typeface="Comic Sans MS" panose="030F0702030302020204" pitchFamily="66" charset="0"/>
              </a:rPr>
              <a:t> Dinamiği</a:t>
            </a:r>
          </a:p>
        </p:txBody>
      </p:sp>
      <p:sp>
        <p:nvSpPr>
          <p:cNvPr id="7" name="Metin kutusu 6">
            <a:extLst>
              <a:ext uri="{FF2B5EF4-FFF2-40B4-BE49-F238E27FC236}">
                <a16:creationId xmlns:a16="http://schemas.microsoft.com/office/drawing/2014/main" id="{1BBE65FE-5FA9-9A74-F745-5DA03919072F}"/>
              </a:ext>
            </a:extLst>
          </p:cNvPr>
          <p:cNvSpPr txBox="1"/>
          <p:nvPr/>
        </p:nvSpPr>
        <p:spPr>
          <a:xfrm>
            <a:off x="121495" y="2675768"/>
            <a:ext cx="4349837" cy="2862322"/>
          </a:xfrm>
          <a:prstGeom prst="rect">
            <a:avLst/>
          </a:prstGeom>
          <a:noFill/>
        </p:spPr>
        <p:txBody>
          <a:bodyPr wrap="square">
            <a:spAutoFit/>
          </a:bodyPr>
          <a:lstStyle/>
          <a:p>
            <a:pPr marL="285750" indent="-285750" algn="just">
              <a:buFont typeface="Wingdings" panose="05000000000000000000" pitchFamily="2" charset="2"/>
              <a:buChar char="Ø"/>
            </a:pPr>
            <a:r>
              <a:rPr lang="tr-TR" dirty="0">
                <a:latin typeface="Comic Sans MS" panose="030F0702030302020204" pitchFamily="66" charset="0"/>
                <a:cs typeface="Times New Roman" panose="02020603050405020304" pitchFamily="18" charset="0"/>
              </a:rPr>
              <a:t>Burdur çevresindeki </a:t>
            </a:r>
            <a:r>
              <a:rPr lang="tr-TR" dirty="0" err="1">
                <a:latin typeface="Comic Sans MS" panose="030F0702030302020204" pitchFamily="66" charset="0"/>
                <a:cs typeface="Times New Roman" panose="02020603050405020304" pitchFamily="18" charset="0"/>
              </a:rPr>
              <a:t>yeraltısuyu</a:t>
            </a:r>
            <a:r>
              <a:rPr lang="tr-TR" dirty="0">
                <a:latin typeface="Comic Sans MS" panose="030F0702030302020204" pitchFamily="66" charset="0"/>
                <a:cs typeface="Times New Roman" panose="02020603050405020304" pitchFamily="18" charset="0"/>
              </a:rPr>
              <a:t> dinamiğini ortaya koymak amacıyla </a:t>
            </a:r>
            <a:r>
              <a:rPr lang="tr-TR" dirty="0" err="1">
                <a:latin typeface="Comic Sans MS" panose="030F0702030302020204" pitchFamily="66" charset="0"/>
                <a:cs typeface="Times New Roman" panose="02020603050405020304" pitchFamily="18" charset="0"/>
              </a:rPr>
              <a:t>yeraltısuyu</a:t>
            </a:r>
            <a:r>
              <a:rPr lang="tr-TR" dirty="0">
                <a:latin typeface="Comic Sans MS" panose="030F0702030302020204" pitchFamily="66" charset="0"/>
                <a:cs typeface="Times New Roman" panose="02020603050405020304" pitchFamily="18" charset="0"/>
              </a:rPr>
              <a:t> seviye ölçümleri yapılmıştır. Ölçüm yapılan sondaj kuyularının hepsi alüvyon ortamda olup bölgede </a:t>
            </a:r>
            <a:r>
              <a:rPr lang="tr-TR" dirty="0" err="1">
                <a:latin typeface="Comic Sans MS" panose="030F0702030302020204" pitchFamily="66" charset="0"/>
                <a:cs typeface="Times New Roman" panose="02020603050405020304" pitchFamily="18" charset="0"/>
              </a:rPr>
              <a:t>yeraltısuyu</a:t>
            </a:r>
            <a:r>
              <a:rPr lang="tr-TR" dirty="0">
                <a:latin typeface="Comic Sans MS" panose="030F0702030302020204" pitchFamily="66" charset="0"/>
                <a:cs typeface="Times New Roman" panose="02020603050405020304" pitchFamily="18" charset="0"/>
              </a:rPr>
              <a:t> derinlikleri 3,45 m ile 43,5 arasında değişmektedir. </a:t>
            </a:r>
          </a:p>
          <a:p>
            <a:pPr marL="285750" indent="-285750" algn="just">
              <a:buFont typeface="Wingdings" panose="05000000000000000000" pitchFamily="2" charset="2"/>
              <a:buChar char="Ø"/>
            </a:pPr>
            <a:r>
              <a:rPr lang="tr-TR" dirty="0" err="1">
                <a:latin typeface="Comic Sans MS" panose="030F0702030302020204" pitchFamily="66" charset="0"/>
                <a:cs typeface="Times New Roman" panose="02020603050405020304" pitchFamily="18" charset="0"/>
              </a:rPr>
              <a:t>Yeraltısuyu</a:t>
            </a:r>
            <a:r>
              <a:rPr lang="tr-TR" dirty="0">
                <a:latin typeface="Comic Sans MS" panose="030F0702030302020204" pitchFamily="66" charset="0"/>
                <a:cs typeface="Times New Roman" panose="02020603050405020304" pitchFamily="18" charset="0"/>
              </a:rPr>
              <a:t> akımı yönü ise Burdur Gölü’ne doğrudur. </a:t>
            </a:r>
          </a:p>
        </p:txBody>
      </p:sp>
    </p:spTree>
    <p:extLst>
      <p:ext uri="{BB962C8B-B14F-4D97-AF65-F5344CB8AC3E}">
        <p14:creationId xmlns:p14="http://schemas.microsoft.com/office/powerpoint/2010/main" val="160405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08135" y="576005"/>
            <a:ext cx="6589199" cy="695239"/>
          </a:xfrm>
        </p:spPr>
        <p:txBody>
          <a:bodyPr>
            <a:normAutofit/>
          </a:bodyPr>
          <a:lstStyle/>
          <a:p>
            <a:r>
              <a:rPr lang="tr-TR" b="1" dirty="0" err="1">
                <a:solidFill>
                  <a:schemeClr val="accent1"/>
                </a:solidFill>
                <a:latin typeface="Comic Sans MS" panose="030F0702030302020204" pitchFamily="66" charset="0"/>
              </a:rPr>
              <a:t>Yeraltısuyu</a:t>
            </a:r>
            <a:r>
              <a:rPr lang="tr-TR" b="1" dirty="0">
                <a:solidFill>
                  <a:schemeClr val="accent1"/>
                </a:solidFill>
                <a:latin typeface="Comic Sans MS" panose="030F0702030302020204" pitchFamily="66" charset="0"/>
              </a:rPr>
              <a:t> Kullanımı</a:t>
            </a:r>
          </a:p>
        </p:txBody>
      </p:sp>
      <p:pic>
        <p:nvPicPr>
          <p:cNvPr id="8" name="Resim 7" descr="harita içeren bir resim&#10;&#10;Açıklama otomatik olarak oluşturuldu">
            <a:extLst>
              <a:ext uri="{FF2B5EF4-FFF2-40B4-BE49-F238E27FC236}">
                <a16:creationId xmlns:a16="http://schemas.microsoft.com/office/drawing/2014/main" id="{A77633FD-C4A7-D0B9-1156-786274F4A4A5}"/>
              </a:ext>
            </a:extLst>
          </p:cNvPr>
          <p:cNvPicPr>
            <a:picLocks noChangeAspect="1"/>
          </p:cNvPicPr>
          <p:nvPr/>
        </p:nvPicPr>
        <p:blipFill rotWithShape="1">
          <a:blip r:embed="rId2"/>
          <a:srcRect l="22375" t="19805" r="27164" b="13164"/>
          <a:stretch/>
        </p:blipFill>
        <p:spPr bwMode="auto">
          <a:xfrm>
            <a:off x="-734" y="1759585"/>
            <a:ext cx="6823710" cy="5098415"/>
          </a:xfrm>
          <a:prstGeom prst="rect">
            <a:avLst/>
          </a:prstGeom>
          <a:ln>
            <a:noFill/>
          </a:ln>
          <a:extLst>
            <a:ext uri="{53640926-AAD7-44D8-BBD7-CCE9431645EC}">
              <a14:shadowObscured xmlns:a14="http://schemas.microsoft.com/office/drawing/2010/main"/>
            </a:ext>
          </a:extLst>
        </p:spPr>
      </p:pic>
      <p:sp>
        <p:nvSpPr>
          <p:cNvPr id="7" name="Metin kutusu 6">
            <a:extLst>
              <a:ext uri="{FF2B5EF4-FFF2-40B4-BE49-F238E27FC236}">
                <a16:creationId xmlns:a16="http://schemas.microsoft.com/office/drawing/2014/main" id="{BBB099CA-2D59-3FDE-14FB-A4AB100EA67E}"/>
              </a:ext>
            </a:extLst>
          </p:cNvPr>
          <p:cNvSpPr txBox="1"/>
          <p:nvPr/>
        </p:nvSpPr>
        <p:spPr>
          <a:xfrm>
            <a:off x="4454554" y="1236847"/>
            <a:ext cx="4412609" cy="4349909"/>
          </a:xfrm>
          <a:prstGeom prst="rect">
            <a:avLst/>
          </a:prstGeom>
          <a:solidFill>
            <a:schemeClr val="bg1"/>
          </a:solidFill>
        </p:spPr>
        <p:txBody>
          <a:bodyPr wrap="square">
            <a:spAutoFit/>
          </a:bodyPr>
          <a:lstStyle/>
          <a:p>
            <a:pPr algn="just">
              <a:spcBef>
                <a:spcPts val="300"/>
              </a:spcBef>
              <a:spcAft>
                <a:spcPts val="500"/>
              </a:spcAft>
              <a:buNone/>
              <a:tabLst>
                <a:tab pos="449580" algn="l"/>
              </a:tabLst>
            </a:pPr>
            <a:r>
              <a:rPr lang="tr-TR" sz="1800" b="0" dirty="0">
                <a:effectLst/>
                <a:latin typeface="Comic Sans MS" panose="030F0702030302020204" pitchFamily="66" charset="0"/>
                <a:ea typeface="Times New Roman" panose="02020603050405020304" pitchFamily="18" charset="0"/>
                <a:cs typeface="Times New Roman" panose="02020603050405020304" pitchFamily="18" charset="0"/>
              </a:rPr>
              <a:t>Burdur Gölü Havzası içerisinde DSİ 18. Bölge Müdürlüğü tarafından açılmış, belgeli ve belgesiz şahıs kuyuları, sığ kuyular ve diğer kamu ve kuruluşlara ait kuyular bulunmaktadır. Özellikle Burdur Gölü çevresinde şahıslar tarafından açılmış olan belgesiz kuyular çok fazla sayıda olup ciddi boyutta kontrolsüz </a:t>
            </a:r>
            <a:r>
              <a:rPr lang="tr-TR" sz="1800" b="0" dirty="0" err="1">
                <a:effectLst/>
                <a:latin typeface="Comic Sans MS" panose="030F0702030302020204" pitchFamily="66" charset="0"/>
                <a:ea typeface="Times New Roman" panose="02020603050405020304" pitchFamily="18" charset="0"/>
                <a:cs typeface="Times New Roman" panose="02020603050405020304" pitchFamily="18" charset="0"/>
              </a:rPr>
              <a:t>yeraltısuyu</a:t>
            </a:r>
            <a:r>
              <a:rPr lang="tr-TR" sz="1800" b="0" dirty="0">
                <a:effectLst/>
                <a:latin typeface="Comic Sans MS" panose="030F0702030302020204" pitchFamily="66" charset="0"/>
                <a:ea typeface="Times New Roman" panose="02020603050405020304" pitchFamily="18" charset="0"/>
                <a:cs typeface="Times New Roman" panose="02020603050405020304" pitchFamily="18" charset="0"/>
              </a:rPr>
              <a:t> çekimleri gerçekleştirilmektedir.  </a:t>
            </a:r>
          </a:p>
          <a:p>
            <a:pPr algn="just">
              <a:spcBef>
                <a:spcPts val="300"/>
              </a:spcBef>
              <a:spcAft>
                <a:spcPts val="500"/>
              </a:spcAft>
              <a:buNone/>
              <a:tabLst>
                <a:tab pos="449580" algn="l"/>
              </a:tabLst>
            </a:pPr>
            <a:r>
              <a:rPr lang="tr-TR" sz="1800" dirty="0">
                <a:effectLst/>
                <a:latin typeface="Comic Sans MS" panose="030F0702030302020204" pitchFamily="66" charset="0"/>
                <a:ea typeface="Calibri" panose="020F0502020204030204" pitchFamily="34" charset="0"/>
              </a:rPr>
              <a:t>Burdur Gölü Alt Havzasında 2809 adet kuyu tespiti yapılmıştır. Bu kuyulardan 248 adedi DSİ, 2420 adedi şahıs, 107 adedi de farklı kurum ve kuruluşlar tarafından açılmış olan kuyulardır. </a:t>
            </a:r>
            <a:endParaRPr lang="tr-TR" dirty="0">
              <a:latin typeface="Comic Sans MS" panose="030F0702030302020204" pitchFamily="66" charset="0"/>
            </a:endParaRPr>
          </a:p>
        </p:txBody>
      </p:sp>
    </p:spTree>
    <p:extLst>
      <p:ext uri="{BB962C8B-B14F-4D97-AF65-F5344CB8AC3E}">
        <p14:creationId xmlns:p14="http://schemas.microsoft.com/office/powerpoint/2010/main" val="2987598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1288</TotalTime>
  <Words>1161</Words>
  <Application>Microsoft Office PowerPoint</Application>
  <PresentationFormat>Ekran Gösterisi (4:3)</PresentationFormat>
  <Paragraphs>100</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Cambria</vt:lpstr>
      <vt:lpstr>Century Gothic</vt:lpstr>
      <vt:lpstr>Comic Sans MS</vt:lpstr>
      <vt:lpstr>Wingdings</vt:lpstr>
      <vt:lpstr>Wingdings 3</vt:lpstr>
      <vt:lpstr>İyon Toplantı Odası</vt:lpstr>
      <vt:lpstr>PowerPoint Sunusu</vt:lpstr>
      <vt:lpstr>BURDUR</vt:lpstr>
      <vt:lpstr>BURDUR GÖLÜ</vt:lpstr>
      <vt:lpstr>Burdur’da Su Döngüsü Nasıl Değişiyor? </vt:lpstr>
      <vt:lpstr>PowerPoint Sunusu</vt:lpstr>
      <vt:lpstr>PowerPoint Sunusu</vt:lpstr>
      <vt:lpstr>PowerPoint Sunusu</vt:lpstr>
      <vt:lpstr>PowerPoint Sunusu</vt:lpstr>
      <vt:lpstr>Yeraltısuyu Kullanımı</vt:lpstr>
      <vt:lpstr>PowerPoint Sunusu</vt:lpstr>
      <vt:lpstr>Burdur Gölü Sulak Alanının Hidrojeolojik Yapısının Matematiksel Modellenmesi</vt:lpstr>
      <vt:lpstr>Hidrojeolojik Yapının Matematiksel Modellenmesi</vt:lpstr>
      <vt:lpstr>PowerPoint Sunusu</vt:lpstr>
      <vt:lpstr>İklim değişikliğinin Akdeniz Bölgesi üzerindeki etkileri</vt:lpstr>
      <vt:lpstr>İklim değişikliğinin Akdeniz Bölgesi üzerindeki etkileri</vt:lpstr>
      <vt:lpstr>İklim değişikliğinin Akdeniz Bölgesi üzerindeki etkileri</vt:lpstr>
      <vt:lpstr>PowerPoint Sunusu</vt:lpstr>
      <vt:lpstr>PowerPoint Sunusu</vt:lpstr>
      <vt:lpstr>Kuraklığın Gelecekteki Eğilimleri (Projeksiyonlar) </vt:lpstr>
      <vt:lpstr>PowerPoint Sunusu</vt:lpstr>
      <vt:lpstr>Burdur’da Su Yönetimini Zorlaştıran Temel Faktörler </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ssss</dc:creator>
  <cp:lastModifiedBy>user</cp:lastModifiedBy>
  <cp:revision>59</cp:revision>
  <dcterms:created xsi:type="dcterms:W3CDTF">2018-07-16T07:53:09Z</dcterms:created>
  <dcterms:modified xsi:type="dcterms:W3CDTF">2025-12-05T06:59:25Z</dcterms:modified>
</cp:coreProperties>
</file>