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2"/>
  </p:notesMasterIdLst>
  <p:sldIdLst>
    <p:sldId id="256" r:id="rId2"/>
    <p:sldId id="450" r:id="rId3"/>
    <p:sldId id="449" r:id="rId4"/>
    <p:sldId id="452" r:id="rId5"/>
    <p:sldId id="451" r:id="rId6"/>
    <p:sldId id="448" r:id="rId7"/>
    <p:sldId id="283" r:id="rId8"/>
    <p:sldId id="284" r:id="rId9"/>
    <p:sldId id="285" r:id="rId10"/>
    <p:sldId id="286" r:id="rId11"/>
    <p:sldId id="453" r:id="rId12"/>
    <p:sldId id="454" r:id="rId13"/>
    <p:sldId id="460" r:id="rId14"/>
    <p:sldId id="455" r:id="rId15"/>
    <p:sldId id="456" r:id="rId16"/>
    <p:sldId id="457" r:id="rId17"/>
    <p:sldId id="458" r:id="rId18"/>
    <p:sldId id="459" r:id="rId19"/>
    <p:sldId id="274" r:id="rId20"/>
    <p:sldId id="475" r:id="rId21"/>
    <p:sldId id="461" r:id="rId22"/>
    <p:sldId id="462" r:id="rId23"/>
    <p:sldId id="463" r:id="rId24"/>
    <p:sldId id="464" r:id="rId25"/>
    <p:sldId id="465" r:id="rId26"/>
    <p:sldId id="466" r:id="rId27"/>
    <p:sldId id="467" r:id="rId28"/>
    <p:sldId id="468" r:id="rId29"/>
    <p:sldId id="469" r:id="rId30"/>
    <p:sldId id="470" r:id="rId31"/>
    <p:sldId id="471" r:id="rId32"/>
    <p:sldId id="472" r:id="rId33"/>
    <p:sldId id="473" r:id="rId34"/>
    <p:sldId id="474" r:id="rId35"/>
    <p:sldId id="310" r:id="rId36"/>
    <p:sldId id="277" r:id="rId37"/>
    <p:sldId id="278" r:id="rId38"/>
    <p:sldId id="476" r:id="rId39"/>
    <p:sldId id="279" r:id="rId40"/>
    <p:sldId id="280" r:id="rId41"/>
    <p:sldId id="281" r:id="rId42"/>
    <p:sldId id="287" r:id="rId43"/>
    <p:sldId id="336" r:id="rId44"/>
    <p:sldId id="447" r:id="rId45"/>
    <p:sldId id="446" r:id="rId46"/>
    <p:sldId id="288" r:id="rId47"/>
    <p:sldId id="360" r:id="rId48"/>
    <p:sldId id="361" r:id="rId49"/>
    <p:sldId id="362" r:id="rId50"/>
    <p:sldId id="325" r:id="rId51"/>
    <p:sldId id="368" r:id="rId52"/>
    <p:sldId id="369" r:id="rId53"/>
    <p:sldId id="328" r:id="rId54"/>
    <p:sldId id="378" r:id="rId55"/>
    <p:sldId id="326" r:id="rId56"/>
    <p:sldId id="379" r:id="rId57"/>
    <p:sldId id="380" r:id="rId58"/>
    <p:sldId id="381" r:id="rId59"/>
    <p:sldId id="370" r:id="rId60"/>
    <p:sldId id="334" r:id="rId61"/>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157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772DF0-FD2F-435C-9625-960B41554AE8}" type="datetimeFigureOut">
              <a:rPr lang="tr-TR" smtClean="0"/>
              <a:t>9.07.2025</a:t>
            </a:fld>
            <a:endParaRPr lang="tr-TR"/>
          </a:p>
        </p:txBody>
      </p:sp>
      <p:sp>
        <p:nvSpPr>
          <p:cNvPr id="4" name="Slayt Resmi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7FA0D1-9382-402F-ACAF-CEF69E5C04BB}" type="slidenum">
              <a:rPr lang="tr-TR" smtClean="0"/>
              <a:t>‹#›</a:t>
            </a:fld>
            <a:endParaRPr lang="tr-TR"/>
          </a:p>
        </p:txBody>
      </p:sp>
    </p:spTree>
    <p:extLst>
      <p:ext uri="{BB962C8B-B14F-4D97-AF65-F5344CB8AC3E}">
        <p14:creationId xmlns:p14="http://schemas.microsoft.com/office/powerpoint/2010/main" val="22545275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1B7FA0D1-9382-402F-ACAF-CEF69E5C04BB}" type="slidenum">
              <a:rPr lang="tr-TR" smtClean="0"/>
              <a:t>12</a:t>
            </a:fld>
            <a:endParaRPr lang="tr-TR"/>
          </a:p>
        </p:txBody>
      </p:sp>
    </p:spTree>
    <p:extLst>
      <p:ext uri="{BB962C8B-B14F-4D97-AF65-F5344CB8AC3E}">
        <p14:creationId xmlns:p14="http://schemas.microsoft.com/office/powerpoint/2010/main" val="41634009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1B7FA0D1-9382-402F-ACAF-CEF69E5C04BB}" type="slidenum">
              <a:rPr lang="tr-TR" smtClean="0"/>
              <a:t>34</a:t>
            </a:fld>
            <a:endParaRPr lang="tr-TR"/>
          </a:p>
        </p:txBody>
      </p:sp>
    </p:spTree>
    <p:extLst>
      <p:ext uri="{BB962C8B-B14F-4D97-AF65-F5344CB8AC3E}">
        <p14:creationId xmlns:p14="http://schemas.microsoft.com/office/powerpoint/2010/main" val="2618825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a:t>Asıl alt başlık stilini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BEB2E1F3-B783-4E28-ABBB-C161F0095498}"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67E619B8-8B64-4AC8-BA02-AFE9826DB4DF}"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0F3B13A8-910E-4613-B53E-2CE2F427EBA0}"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BCC0267F-BD39-47C4-AD69-A642F7E80DFD}"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9F692587-3E43-453C-8C70-0D5D147D5CA8}"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500A8555-7438-42A9-908F-C79A6968ABEB}"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
          <p:cNvSpPr>
            <a:spLocks noGrp="1" noChangeArrowheads="1"/>
          </p:cNvSpPr>
          <p:nvPr>
            <p:ph type="dt" sz="half" idx="10"/>
          </p:nvPr>
        </p:nvSpPr>
        <p:spPr>
          <a:ln/>
        </p:spPr>
        <p:txBody>
          <a:bodyPr/>
          <a:lstStyle>
            <a:lvl1pPr>
              <a:defRPr/>
            </a:lvl1pPr>
          </a:lstStyle>
          <a:p>
            <a:pPr>
              <a:defRPr/>
            </a:pPr>
            <a:endParaRPr lang="tr-TR"/>
          </a:p>
        </p:txBody>
      </p:sp>
      <p:sp>
        <p:nvSpPr>
          <p:cNvPr id="8" name="Rectangle 5"/>
          <p:cNvSpPr>
            <a:spLocks noGrp="1" noChangeArrowheads="1"/>
          </p:cNvSpPr>
          <p:nvPr>
            <p:ph type="ftr" sz="quarter" idx="11"/>
          </p:nvPr>
        </p:nvSpPr>
        <p:spPr>
          <a:ln/>
        </p:spPr>
        <p:txBody>
          <a:bodyPr/>
          <a:lstStyle>
            <a:lvl1pPr>
              <a:defRPr/>
            </a:lvl1pPr>
          </a:lstStyle>
          <a:p>
            <a:pPr>
              <a:defRPr/>
            </a:pPr>
            <a:endParaRPr lang="tr-TR"/>
          </a:p>
        </p:txBody>
      </p:sp>
      <p:sp>
        <p:nvSpPr>
          <p:cNvPr id="9" name="Rectangle 6"/>
          <p:cNvSpPr>
            <a:spLocks noGrp="1" noChangeArrowheads="1"/>
          </p:cNvSpPr>
          <p:nvPr>
            <p:ph type="sldNum" sz="quarter" idx="12"/>
          </p:nvPr>
        </p:nvSpPr>
        <p:spPr>
          <a:ln/>
        </p:spPr>
        <p:txBody>
          <a:bodyPr/>
          <a:lstStyle>
            <a:lvl1pPr>
              <a:defRPr/>
            </a:lvl1pPr>
          </a:lstStyle>
          <a:p>
            <a:pPr>
              <a:defRPr/>
            </a:pPr>
            <a:fld id="{9BA3F408-799A-4C88-BC3D-AAD34316DAD8}"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Rectangle 4"/>
          <p:cNvSpPr>
            <a:spLocks noGrp="1" noChangeArrowheads="1"/>
          </p:cNvSpPr>
          <p:nvPr>
            <p:ph type="dt" sz="half" idx="10"/>
          </p:nvPr>
        </p:nvSpPr>
        <p:spPr>
          <a:ln/>
        </p:spPr>
        <p:txBody>
          <a:bodyPr/>
          <a:lstStyle>
            <a:lvl1pPr>
              <a:defRPr/>
            </a:lvl1pPr>
          </a:lstStyle>
          <a:p>
            <a:pPr>
              <a:defRPr/>
            </a:pPr>
            <a:endParaRPr lang="tr-TR"/>
          </a:p>
        </p:txBody>
      </p:sp>
      <p:sp>
        <p:nvSpPr>
          <p:cNvPr id="4" name="Rectangle 5"/>
          <p:cNvSpPr>
            <a:spLocks noGrp="1" noChangeArrowheads="1"/>
          </p:cNvSpPr>
          <p:nvPr>
            <p:ph type="ftr" sz="quarter" idx="11"/>
          </p:nvPr>
        </p:nvSpPr>
        <p:spPr>
          <a:ln/>
        </p:spPr>
        <p:txBody>
          <a:bodyPr/>
          <a:lstStyle>
            <a:lvl1pPr>
              <a:defRPr/>
            </a:lvl1pPr>
          </a:lstStyle>
          <a:p>
            <a:pPr>
              <a:defRPr/>
            </a:pPr>
            <a:endParaRPr lang="tr-TR"/>
          </a:p>
        </p:txBody>
      </p:sp>
      <p:sp>
        <p:nvSpPr>
          <p:cNvPr id="5" name="Rectangle 6"/>
          <p:cNvSpPr>
            <a:spLocks noGrp="1" noChangeArrowheads="1"/>
          </p:cNvSpPr>
          <p:nvPr>
            <p:ph type="sldNum" sz="quarter" idx="12"/>
          </p:nvPr>
        </p:nvSpPr>
        <p:spPr>
          <a:ln/>
        </p:spPr>
        <p:txBody>
          <a:bodyPr/>
          <a:lstStyle>
            <a:lvl1pPr>
              <a:defRPr/>
            </a:lvl1pPr>
          </a:lstStyle>
          <a:p>
            <a:pPr>
              <a:defRPr/>
            </a:pPr>
            <a:fld id="{BCE39E8D-A398-4C78-989F-9121833E97BB}"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tr-TR"/>
          </a:p>
        </p:txBody>
      </p:sp>
      <p:sp>
        <p:nvSpPr>
          <p:cNvPr id="3" name="Rectangle 5"/>
          <p:cNvSpPr>
            <a:spLocks noGrp="1" noChangeArrowheads="1"/>
          </p:cNvSpPr>
          <p:nvPr>
            <p:ph type="ftr" sz="quarter" idx="11"/>
          </p:nvPr>
        </p:nvSpPr>
        <p:spPr>
          <a:ln/>
        </p:spPr>
        <p:txBody>
          <a:bodyPr/>
          <a:lstStyle>
            <a:lvl1pPr>
              <a:defRPr/>
            </a:lvl1pPr>
          </a:lstStyle>
          <a:p>
            <a:pPr>
              <a:defRPr/>
            </a:pPr>
            <a:endParaRPr lang="tr-TR"/>
          </a:p>
        </p:txBody>
      </p:sp>
      <p:sp>
        <p:nvSpPr>
          <p:cNvPr id="4" name="Rectangle 6"/>
          <p:cNvSpPr>
            <a:spLocks noGrp="1" noChangeArrowheads="1"/>
          </p:cNvSpPr>
          <p:nvPr>
            <p:ph type="sldNum" sz="quarter" idx="12"/>
          </p:nvPr>
        </p:nvSpPr>
        <p:spPr>
          <a:ln/>
        </p:spPr>
        <p:txBody>
          <a:bodyPr/>
          <a:lstStyle>
            <a:lvl1pPr>
              <a:defRPr/>
            </a:lvl1pPr>
          </a:lstStyle>
          <a:p>
            <a:pPr>
              <a:defRPr/>
            </a:pPr>
            <a:fld id="{8A482EE3-84E1-4CD6-9B8C-54C14DF7A19A}"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C398A76E-EE6B-4420-8617-754DF5B9F610}"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DDCA92A2-2A17-454B-AE43-8332C6367781}"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a:t>Asıl başlık stili için tıklatın</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tr-T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tr-T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2106FA92-863A-4210-B598-5D89FC680869}"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452265"/>
            <a:ext cx="7772400" cy="3048743"/>
          </a:xfrm>
        </p:spPr>
        <p:txBody>
          <a:bodyPr/>
          <a:lstStyle/>
          <a:p>
            <a:pPr eaLnBrk="1" hangingPunct="1"/>
            <a:r>
              <a:rPr lang="tr-TR" b="0" i="0">
                <a:solidFill>
                  <a:srgbClr val="222222"/>
                </a:solidFill>
                <a:effectLst/>
                <a:latin typeface="Arial" panose="020B0604020202020204" pitchFamily="34" charset="0"/>
              </a:rPr>
              <a:t>KENT ERGONOMİSİ-1</a:t>
            </a:r>
            <a:endParaRPr lang="tr-TR" b="1" dirty="0"/>
          </a:p>
        </p:txBody>
      </p:sp>
      <p:sp>
        <p:nvSpPr>
          <p:cNvPr id="2051" name="Rectangle 3"/>
          <p:cNvSpPr>
            <a:spLocks noGrp="1" noChangeArrowheads="1"/>
          </p:cNvSpPr>
          <p:nvPr>
            <p:ph type="subTitle" idx="1"/>
          </p:nvPr>
        </p:nvSpPr>
        <p:spPr>
          <a:xfrm>
            <a:off x="2663788" y="3933056"/>
            <a:ext cx="3924436" cy="1440160"/>
          </a:xfrm>
        </p:spPr>
        <p:txBody>
          <a:bodyPr/>
          <a:lstStyle/>
          <a:p>
            <a:pPr eaLnBrk="1" hangingPunct="1"/>
            <a:r>
              <a:rPr lang="tr-TR" sz="1800" b="1" dirty="0" err="1"/>
              <a:t>Prof.Dr.Çağatay</a:t>
            </a:r>
            <a:r>
              <a:rPr lang="tr-TR" sz="1800" b="1" dirty="0"/>
              <a:t> Güler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88A493-3BC1-C706-8865-C188FC802C84}"/>
            </a:ext>
          </a:extLst>
        </p:cNvPr>
        <p:cNvGrpSpPr/>
        <p:nvPr/>
      </p:nvGrpSpPr>
      <p:grpSpPr>
        <a:xfrm>
          <a:off x="0" y="0"/>
          <a:ext cx="0" cy="0"/>
          <a:chOff x="0" y="0"/>
          <a:chExt cx="0" cy="0"/>
        </a:xfrm>
      </p:grpSpPr>
      <p:sp>
        <p:nvSpPr>
          <p:cNvPr id="31746" name="Rectangle 2">
            <a:extLst>
              <a:ext uri="{FF2B5EF4-FFF2-40B4-BE49-F238E27FC236}">
                <a16:creationId xmlns:a16="http://schemas.microsoft.com/office/drawing/2014/main" id="{399371CD-CC09-9E40-7B2B-FE5E34829AC6}"/>
              </a:ext>
            </a:extLst>
          </p:cNvPr>
          <p:cNvSpPr>
            <a:spLocks noGrp="1" noChangeArrowheads="1"/>
          </p:cNvSpPr>
          <p:nvPr>
            <p:ph type="title"/>
          </p:nvPr>
        </p:nvSpPr>
        <p:spPr/>
        <p:txBody>
          <a:bodyPr/>
          <a:lstStyle/>
          <a:p>
            <a:pPr eaLnBrk="1" hangingPunct="1"/>
            <a:r>
              <a:rPr lang="tr-TR"/>
              <a:t>Ergonomi-İnsan faktörleri</a:t>
            </a:r>
          </a:p>
        </p:txBody>
      </p:sp>
      <p:sp>
        <p:nvSpPr>
          <p:cNvPr id="31747" name="Rectangle 3">
            <a:extLst>
              <a:ext uri="{FF2B5EF4-FFF2-40B4-BE49-F238E27FC236}">
                <a16:creationId xmlns:a16="http://schemas.microsoft.com/office/drawing/2014/main" id="{9DCC8708-A2F4-5976-A859-C5A64805C106}"/>
              </a:ext>
            </a:extLst>
          </p:cNvPr>
          <p:cNvSpPr>
            <a:spLocks noGrp="1" noChangeArrowheads="1"/>
          </p:cNvSpPr>
          <p:nvPr>
            <p:ph type="body" idx="1"/>
          </p:nvPr>
        </p:nvSpPr>
        <p:spPr/>
        <p:txBody>
          <a:bodyPr/>
          <a:lstStyle/>
          <a:p>
            <a:pPr eaLnBrk="1" hangingPunct="1"/>
            <a:r>
              <a:rPr lang="tr-TR" sz="4400" b="1"/>
              <a:t>Yaşamın (dünyanın) insana uygun hale getirilmesi</a:t>
            </a:r>
          </a:p>
        </p:txBody>
      </p:sp>
    </p:spTree>
    <p:extLst>
      <p:ext uri="{BB962C8B-B14F-4D97-AF65-F5344CB8AC3E}">
        <p14:creationId xmlns:p14="http://schemas.microsoft.com/office/powerpoint/2010/main" val="40506243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54FC95B-FA44-EA54-5D74-E903BBE98AF6}"/>
              </a:ext>
            </a:extLst>
          </p:cNvPr>
          <p:cNvSpPr>
            <a:spLocks noGrp="1"/>
          </p:cNvSpPr>
          <p:nvPr>
            <p:ph type="title"/>
          </p:nvPr>
        </p:nvSpPr>
        <p:spPr/>
        <p:txBody>
          <a:bodyPr/>
          <a:lstStyle/>
          <a:p>
            <a:r>
              <a:rPr lang="tr-TR" dirty="0"/>
              <a:t>Yaşamın insanlaştırılması (</a:t>
            </a:r>
            <a:r>
              <a:rPr lang="tr-TR" dirty="0" err="1"/>
              <a:t>humanisation</a:t>
            </a:r>
            <a:r>
              <a:rPr lang="tr-TR" dirty="0"/>
              <a:t>)</a:t>
            </a:r>
          </a:p>
        </p:txBody>
      </p:sp>
      <p:sp>
        <p:nvSpPr>
          <p:cNvPr id="3" name="İçerik Yer Tutucusu 2">
            <a:extLst>
              <a:ext uri="{FF2B5EF4-FFF2-40B4-BE49-F238E27FC236}">
                <a16:creationId xmlns:a16="http://schemas.microsoft.com/office/drawing/2014/main" id="{0BC0E526-95A8-82F3-2935-6F9BB6AA9C5D}"/>
              </a:ext>
            </a:extLst>
          </p:cNvPr>
          <p:cNvSpPr>
            <a:spLocks noGrp="1"/>
          </p:cNvSpPr>
          <p:nvPr>
            <p:ph idx="1"/>
          </p:nvPr>
        </p:nvSpPr>
        <p:spPr/>
        <p:txBody>
          <a:bodyPr/>
          <a:lstStyle/>
          <a:p>
            <a:r>
              <a:rPr lang="tr-TR" sz="3000" dirty="0"/>
              <a:t>Ergonomi genellikle "yaşamın insanlaştırılması" olarak adlandırılır çünkü temel amacı sistemleri, ortamları ve ürünleri insanların fiziksel, bilişsel ve duygusal ihtiyaçlarını karşılayacak şekilde iyileştirmektir. Aletleri, çalışma alanlarını ve görevleri daha insan merkezli hale getirmeye odaklanmak, konforu, verimliliği, güvenliği ve genel refahı önemli ölçüde iyileştirir. </a:t>
            </a:r>
          </a:p>
        </p:txBody>
      </p:sp>
    </p:spTree>
    <p:extLst>
      <p:ext uri="{BB962C8B-B14F-4D97-AF65-F5344CB8AC3E}">
        <p14:creationId xmlns:p14="http://schemas.microsoft.com/office/powerpoint/2010/main" val="23302412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25BAEC-F18C-DCC5-B32C-314BD736309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921B6AAD-7DDA-D7CC-5A8E-1F88F8D38FEF}"/>
              </a:ext>
            </a:extLst>
          </p:cNvPr>
          <p:cNvSpPr>
            <a:spLocks noGrp="1"/>
          </p:cNvSpPr>
          <p:nvPr>
            <p:ph type="title"/>
          </p:nvPr>
        </p:nvSpPr>
        <p:spPr/>
        <p:txBody>
          <a:bodyPr/>
          <a:lstStyle/>
          <a:p>
            <a:r>
              <a:rPr lang="tr-TR" dirty="0"/>
              <a:t>Neden insanlaştırma?</a:t>
            </a:r>
          </a:p>
        </p:txBody>
      </p:sp>
      <p:sp>
        <p:nvSpPr>
          <p:cNvPr id="3" name="İçerik Yer Tutucusu 2">
            <a:extLst>
              <a:ext uri="{FF2B5EF4-FFF2-40B4-BE49-F238E27FC236}">
                <a16:creationId xmlns:a16="http://schemas.microsoft.com/office/drawing/2014/main" id="{95C900F2-A7C3-BEFD-24C3-B44F87F18B4A}"/>
              </a:ext>
            </a:extLst>
          </p:cNvPr>
          <p:cNvSpPr>
            <a:spLocks noGrp="1"/>
          </p:cNvSpPr>
          <p:nvPr>
            <p:ph idx="1"/>
          </p:nvPr>
        </p:nvSpPr>
        <p:spPr/>
        <p:txBody>
          <a:bodyPr/>
          <a:lstStyle/>
          <a:p>
            <a:pPr marL="0" indent="0">
              <a:buNone/>
            </a:pPr>
            <a:endParaRPr lang="tr-TR" dirty="0"/>
          </a:p>
        </p:txBody>
      </p:sp>
    </p:spTree>
    <p:extLst>
      <p:ext uri="{BB962C8B-B14F-4D97-AF65-F5344CB8AC3E}">
        <p14:creationId xmlns:p14="http://schemas.microsoft.com/office/powerpoint/2010/main" val="12916644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A943AF9-63FA-AF1F-785F-13C3E4441901}"/>
              </a:ext>
            </a:extLst>
          </p:cNvPr>
          <p:cNvSpPr>
            <a:spLocks noGrp="1"/>
          </p:cNvSpPr>
          <p:nvPr>
            <p:ph type="title"/>
          </p:nvPr>
        </p:nvSpPr>
        <p:spPr/>
        <p:txBody>
          <a:bodyPr/>
          <a:lstStyle/>
          <a:p>
            <a:r>
              <a:rPr lang="tr-TR" dirty="0"/>
              <a:t>1. İnsan Konforunu Artırma:</a:t>
            </a:r>
          </a:p>
        </p:txBody>
      </p:sp>
      <p:sp>
        <p:nvSpPr>
          <p:cNvPr id="3" name="İçerik Yer Tutucusu 2">
            <a:extLst>
              <a:ext uri="{FF2B5EF4-FFF2-40B4-BE49-F238E27FC236}">
                <a16:creationId xmlns:a16="http://schemas.microsoft.com/office/drawing/2014/main" id="{57E1ECF2-2741-943C-4428-7A7A855D578F}"/>
              </a:ext>
            </a:extLst>
          </p:cNvPr>
          <p:cNvSpPr>
            <a:spLocks noGrp="1"/>
          </p:cNvSpPr>
          <p:nvPr>
            <p:ph idx="1"/>
          </p:nvPr>
        </p:nvSpPr>
        <p:spPr/>
        <p:txBody>
          <a:bodyPr/>
          <a:lstStyle/>
          <a:p>
            <a:r>
              <a:rPr lang="tr-TR" dirty="0"/>
              <a:t>o Ergonomi, fiziksel zorlanmayı ve rahatsızlığı azaltan aletler, mobilyalar ve ortamlar tasarlamaya odaklanır. Örneğin, ergonomik sandalyeler ve klavyeler vücuttaki stresi en aza indirmek, daha iyi duruşu geliştirmek ve kas-iskelet sistemi rahatsızlıkları riskini azaltmak için tasarlanmıştır.</a:t>
            </a:r>
          </a:p>
          <a:p>
            <a:endParaRPr lang="tr-TR" dirty="0"/>
          </a:p>
        </p:txBody>
      </p:sp>
    </p:spTree>
    <p:extLst>
      <p:ext uri="{BB962C8B-B14F-4D97-AF65-F5344CB8AC3E}">
        <p14:creationId xmlns:p14="http://schemas.microsoft.com/office/powerpoint/2010/main" val="12048495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FD8FC8-AADE-6629-6A51-8582A938001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AD0765AA-E261-7661-0459-5BA801990120}"/>
              </a:ext>
            </a:extLst>
          </p:cNvPr>
          <p:cNvSpPr>
            <a:spLocks noGrp="1"/>
          </p:cNvSpPr>
          <p:nvPr>
            <p:ph type="title"/>
          </p:nvPr>
        </p:nvSpPr>
        <p:spPr/>
        <p:txBody>
          <a:bodyPr/>
          <a:lstStyle/>
          <a:p>
            <a:r>
              <a:rPr lang="tr-TR" dirty="0"/>
              <a:t>2. Güvenliği Geliştirme:</a:t>
            </a:r>
          </a:p>
        </p:txBody>
      </p:sp>
      <p:sp>
        <p:nvSpPr>
          <p:cNvPr id="3" name="İçerik Yer Tutucusu 2">
            <a:extLst>
              <a:ext uri="{FF2B5EF4-FFF2-40B4-BE49-F238E27FC236}">
                <a16:creationId xmlns:a16="http://schemas.microsoft.com/office/drawing/2014/main" id="{2B018614-3FEB-0E0D-5321-2EEB6E5B0B1E}"/>
              </a:ext>
            </a:extLst>
          </p:cNvPr>
          <p:cNvSpPr>
            <a:spLocks noGrp="1"/>
          </p:cNvSpPr>
          <p:nvPr>
            <p:ph idx="1"/>
          </p:nvPr>
        </p:nvSpPr>
        <p:spPr/>
        <p:txBody>
          <a:bodyPr/>
          <a:lstStyle/>
          <a:p>
            <a:pPr marL="0" indent="0">
              <a:buNone/>
            </a:pPr>
            <a:r>
              <a:rPr lang="tr-TR" dirty="0"/>
              <a:t>o Ergonomi ilkeleri, çalışma ortamını insan yeteneklerine uyarlayarak riskleri en aza indirmeyi amaçlar. Örneğin, makinelerin veya aletlerin yüksekliğini ayarlamak, işyerinde yaralanmaları önleyebilir ve bu da daha güvenli, daha insani bir çalışma alanı yaratır.</a:t>
            </a:r>
          </a:p>
        </p:txBody>
      </p:sp>
    </p:spTree>
    <p:extLst>
      <p:ext uri="{BB962C8B-B14F-4D97-AF65-F5344CB8AC3E}">
        <p14:creationId xmlns:p14="http://schemas.microsoft.com/office/powerpoint/2010/main" val="34567769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530CC9-597B-112C-6B80-D6821D9E1FC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88340E86-0511-DCA5-7548-E46F7F528D02}"/>
              </a:ext>
            </a:extLst>
          </p:cNvPr>
          <p:cNvSpPr>
            <a:spLocks noGrp="1"/>
          </p:cNvSpPr>
          <p:nvPr>
            <p:ph type="title"/>
          </p:nvPr>
        </p:nvSpPr>
        <p:spPr/>
        <p:txBody>
          <a:bodyPr/>
          <a:lstStyle/>
          <a:p>
            <a:r>
              <a:rPr lang="tr-TR" dirty="0"/>
              <a:t>3. Üretkenliği ve Verimliliği Artırma:</a:t>
            </a:r>
          </a:p>
        </p:txBody>
      </p:sp>
      <p:sp>
        <p:nvSpPr>
          <p:cNvPr id="3" name="İçerik Yer Tutucusu 2">
            <a:extLst>
              <a:ext uri="{FF2B5EF4-FFF2-40B4-BE49-F238E27FC236}">
                <a16:creationId xmlns:a16="http://schemas.microsoft.com/office/drawing/2014/main" id="{2044FB03-A7B2-AA1E-89AC-352A86BB0943}"/>
              </a:ext>
            </a:extLst>
          </p:cNvPr>
          <p:cNvSpPr>
            <a:spLocks noGrp="1"/>
          </p:cNvSpPr>
          <p:nvPr>
            <p:ph idx="1"/>
          </p:nvPr>
        </p:nvSpPr>
        <p:spPr/>
        <p:txBody>
          <a:bodyPr/>
          <a:lstStyle/>
          <a:p>
            <a:pPr marL="0" indent="0">
              <a:buNone/>
            </a:pPr>
            <a:r>
              <a:rPr lang="tr-TR" dirty="0"/>
              <a:t>o Ergonomi, araçları ve sistemleri insan yetenekleri ve sınırlamalarıyla uyumlu hale getirerek gereksiz çabayı azaltır ve verimliliği artırır. Bu, iş süreçlerini daha az yorucu ve zamanla daha sürdürülebilir hale getirir.</a:t>
            </a:r>
          </a:p>
        </p:txBody>
      </p:sp>
    </p:spTree>
    <p:extLst>
      <p:ext uri="{BB962C8B-B14F-4D97-AF65-F5344CB8AC3E}">
        <p14:creationId xmlns:p14="http://schemas.microsoft.com/office/powerpoint/2010/main" val="3384939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DCBE7C-B530-8151-053A-F1529B9112E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9783851F-238F-00FF-1738-8A009D6E98E5}"/>
              </a:ext>
            </a:extLst>
          </p:cNvPr>
          <p:cNvSpPr>
            <a:spLocks noGrp="1"/>
          </p:cNvSpPr>
          <p:nvPr>
            <p:ph type="title"/>
          </p:nvPr>
        </p:nvSpPr>
        <p:spPr/>
        <p:txBody>
          <a:bodyPr/>
          <a:lstStyle/>
          <a:p>
            <a:r>
              <a:rPr lang="tr-TR" dirty="0"/>
              <a:t>4. Fiziksel ve Zihinsel Stresi Azaltma:</a:t>
            </a:r>
          </a:p>
        </p:txBody>
      </p:sp>
      <p:sp>
        <p:nvSpPr>
          <p:cNvPr id="3" name="İçerik Yer Tutucusu 2">
            <a:extLst>
              <a:ext uri="{FF2B5EF4-FFF2-40B4-BE49-F238E27FC236}">
                <a16:creationId xmlns:a16="http://schemas.microsoft.com/office/drawing/2014/main" id="{4491F661-3FE4-5D06-377C-9D45065225D8}"/>
              </a:ext>
            </a:extLst>
          </p:cNvPr>
          <p:cNvSpPr>
            <a:spLocks noGrp="1"/>
          </p:cNvSpPr>
          <p:nvPr>
            <p:ph idx="1"/>
          </p:nvPr>
        </p:nvSpPr>
        <p:spPr/>
        <p:txBody>
          <a:bodyPr/>
          <a:lstStyle/>
          <a:p>
            <a:pPr marL="0" indent="0">
              <a:buNone/>
            </a:pPr>
            <a:r>
              <a:rPr lang="tr-TR" dirty="0"/>
              <a:t>o Ergonomi hem fiziksel hem de bilişsel yükleri ele alır. Sezgisel kullanıcı arayüzleri veya organize iş akışları gibi dikkatlice tasarlanmış sistemler, zihinsel yorgunluğu, hayal kırıklığını ve hataları azaltmaya yardımcı olarak daha sağlıklı bir iş-yaşam dengesine katkıda bulunur.</a:t>
            </a:r>
          </a:p>
        </p:txBody>
      </p:sp>
    </p:spTree>
    <p:extLst>
      <p:ext uri="{BB962C8B-B14F-4D97-AF65-F5344CB8AC3E}">
        <p14:creationId xmlns:p14="http://schemas.microsoft.com/office/powerpoint/2010/main" val="31621286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673E03-F639-8A2A-8E0B-B84CF5D8546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EF4729E5-3F88-7BC1-A708-93DF9134E13C}"/>
              </a:ext>
            </a:extLst>
          </p:cNvPr>
          <p:cNvSpPr>
            <a:spLocks noGrp="1"/>
          </p:cNvSpPr>
          <p:nvPr>
            <p:ph type="title"/>
          </p:nvPr>
        </p:nvSpPr>
        <p:spPr/>
        <p:txBody>
          <a:bodyPr/>
          <a:lstStyle/>
          <a:p>
            <a:r>
              <a:rPr lang="tr-TR" dirty="0"/>
              <a:t>5. Kapsayıcılığa Odaklanma:</a:t>
            </a:r>
          </a:p>
        </p:txBody>
      </p:sp>
      <p:sp>
        <p:nvSpPr>
          <p:cNvPr id="3" name="İçerik Yer Tutucusu 2">
            <a:extLst>
              <a:ext uri="{FF2B5EF4-FFF2-40B4-BE49-F238E27FC236}">
                <a16:creationId xmlns:a16="http://schemas.microsoft.com/office/drawing/2014/main" id="{5872EF7E-4007-E5A4-045C-C0F6E79A49BA}"/>
              </a:ext>
            </a:extLst>
          </p:cNvPr>
          <p:cNvSpPr>
            <a:spLocks noGrp="1"/>
          </p:cNvSpPr>
          <p:nvPr>
            <p:ph idx="1"/>
          </p:nvPr>
        </p:nvSpPr>
        <p:spPr/>
        <p:txBody>
          <a:bodyPr/>
          <a:lstStyle/>
          <a:p>
            <a:pPr marL="0" indent="0">
              <a:buNone/>
            </a:pPr>
            <a:r>
              <a:rPr lang="tr-TR" dirty="0"/>
              <a:t>o Ergonomi, engelli veya farklı fiziksel koşullara sahip kişiler de dahil olmak üzere çeşitli insan ihtiyaçlarını dikkate alarak ortamların ve araçların erişilebilir ve kapsayıcı olmasını sağlar.</a:t>
            </a:r>
          </a:p>
        </p:txBody>
      </p:sp>
    </p:spTree>
    <p:extLst>
      <p:ext uri="{BB962C8B-B14F-4D97-AF65-F5344CB8AC3E}">
        <p14:creationId xmlns:p14="http://schemas.microsoft.com/office/powerpoint/2010/main" val="41177472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6AD068-0B48-6F44-4DB9-05604F1627A7}"/>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A3F1611-2265-4E5D-1C0D-FFAEFFB5E6D1}"/>
              </a:ext>
            </a:extLst>
          </p:cNvPr>
          <p:cNvSpPr>
            <a:spLocks noGrp="1"/>
          </p:cNvSpPr>
          <p:nvPr>
            <p:ph type="title"/>
          </p:nvPr>
        </p:nvSpPr>
        <p:spPr/>
        <p:txBody>
          <a:bodyPr/>
          <a:lstStyle/>
          <a:p>
            <a:r>
              <a:rPr lang="tr-TR" dirty="0"/>
              <a:t>6. Yaşam Kalitesini Artırma:</a:t>
            </a:r>
          </a:p>
        </p:txBody>
      </p:sp>
      <p:sp>
        <p:nvSpPr>
          <p:cNvPr id="3" name="İçerik Yer Tutucusu 2">
            <a:extLst>
              <a:ext uri="{FF2B5EF4-FFF2-40B4-BE49-F238E27FC236}">
                <a16:creationId xmlns:a16="http://schemas.microsoft.com/office/drawing/2014/main" id="{156B4A96-BB3E-6FF3-0CE2-25DE235AE621}"/>
              </a:ext>
            </a:extLst>
          </p:cNvPr>
          <p:cNvSpPr>
            <a:spLocks noGrp="1"/>
          </p:cNvSpPr>
          <p:nvPr>
            <p:ph idx="1"/>
          </p:nvPr>
        </p:nvSpPr>
        <p:spPr/>
        <p:txBody>
          <a:bodyPr/>
          <a:lstStyle/>
          <a:p>
            <a:pPr marL="0" indent="0">
              <a:buNone/>
            </a:pPr>
            <a:r>
              <a:rPr lang="tr-TR" sz="2600" dirty="0"/>
              <a:t>o Ergonomi, çalışma alanlarının ötesinde </a:t>
            </a:r>
            <a:r>
              <a:rPr lang="tr-TR" sz="2600" b="1" dirty="0"/>
              <a:t>günlük yaşama da </a:t>
            </a:r>
            <a:r>
              <a:rPr lang="tr-TR" sz="2600" dirty="0"/>
              <a:t>uzanır. İyi tasarlanmış tüketici ürünleri, araçlar ve yaşam alanları konforu ve rahatlığı artırarak hayatı daha keyifli hale getirir. Sistemlerin, araçların ve </a:t>
            </a:r>
            <a:r>
              <a:rPr lang="tr-TR" sz="2600" b="1" dirty="0"/>
              <a:t>ortamların insan ihtiyaçlarıyla uyumlu </a:t>
            </a:r>
            <a:r>
              <a:rPr lang="tr-TR" sz="2600" dirty="0"/>
              <a:t>hale getirilmesini vurgulayarak, ergonomi hayatı </a:t>
            </a:r>
            <a:r>
              <a:rPr lang="tr-TR" sz="2600" b="1" dirty="0"/>
              <a:t>daha insani, daha sağlıklı ve tatmin edici </a:t>
            </a:r>
            <a:r>
              <a:rPr lang="tr-TR" sz="2600" dirty="0"/>
              <a:t>hale getirme fikrini somutlaştırır. </a:t>
            </a:r>
            <a:r>
              <a:rPr lang="tr-TR" sz="2600" b="1" dirty="0"/>
              <a:t>İnsanları, hayatı "insanlaştırmanın" özü olan tasarım ve karar alma sürecinin merkezine yerleştirir.</a:t>
            </a:r>
          </a:p>
          <a:p>
            <a:endParaRPr lang="tr-TR" dirty="0"/>
          </a:p>
        </p:txBody>
      </p:sp>
    </p:spTree>
    <p:extLst>
      <p:ext uri="{BB962C8B-B14F-4D97-AF65-F5344CB8AC3E}">
        <p14:creationId xmlns:p14="http://schemas.microsoft.com/office/powerpoint/2010/main" val="7335176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76C435-EC03-42BB-0E7A-B136265A94B9}"/>
            </a:ext>
          </a:extLst>
        </p:cNvPr>
        <p:cNvGrpSpPr/>
        <p:nvPr/>
      </p:nvGrpSpPr>
      <p:grpSpPr>
        <a:xfrm>
          <a:off x="0" y="0"/>
          <a:ext cx="0" cy="0"/>
          <a:chOff x="0" y="0"/>
          <a:chExt cx="0" cy="0"/>
        </a:xfrm>
      </p:grpSpPr>
      <p:sp>
        <p:nvSpPr>
          <p:cNvPr id="19458" name="Text Box 4">
            <a:extLst>
              <a:ext uri="{FF2B5EF4-FFF2-40B4-BE49-F238E27FC236}">
                <a16:creationId xmlns:a16="http://schemas.microsoft.com/office/drawing/2014/main" id="{34AE6CE5-997B-2412-54E9-4C9E4BFB3544}"/>
              </a:ext>
            </a:extLst>
          </p:cNvPr>
          <p:cNvSpPr txBox="1">
            <a:spLocks noChangeArrowheads="1"/>
          </p:cNvSpPr>
          <p:nvPr/>
        </p:nvSpPr>
        <p:spPr bwMode="auto">
          <a:xfrm>
            <a:off x="684213" y="1700213"/>
            <a:ext cx="8064500" cy="3019425"/>
          </a:xfrm>
          <a:prstGeom prst="rect">
            <a:avLst/>
          </a:prstGeom>
          <a:noFill/>
          <a:ln w="9525">
            <a:noFill/>
            <a:miter lim="800000"/>
            <a:headEnd/>
            <a:tailEnd/>
          </a:ln>
        </p:spPr>
        <p:txBody>
          <a:bodyPr>
            <a:spAutoFit/>
          </a:bodyPr>
          <a:lstStyle/>
          <a:p>
            <a:pPr>
              <a:spcBef>
                <a:spcPct val="50000"/>
              </a:spcBef>
            </a:pPr>
            <a:r>
              <a:rPr lang="tr-TR" sz="9600" b="1"/>
              <a:t>kent ergonomisi!!!</a:t>
            </a:r>
          </a:p>
        </p:txBody>
      </p:sp>
    </p:spTree>
    <p:extLst>
      <p:ext uri="{BB962C8B-B14F-4D97-AF65-F5344CB8AC3E}">
        <p14:creationId xmlns:p14="http://schemas.microsoft.com/office/powerpoint/2010/main" val="120789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C6BF454-9CB9-B1F3-72FF-FBF37CBFED06}"/>
              </a:ext>
            </a:extLst>
          </p:cNvPr>
          <p:cNvSpPr>
            <a:spLocks noGrp="1"/>
          </p:cNvSpPr>
          <p:nvPr>
            <p:ph type="title"/>
          </p:nvPr>
        </p:nvSpPr>
        <p:spPr/>
        <p:txBody>
          <a:bodyPr/>
          <a:lstStyle/>
          <a:p>
            <a:r>
              <a:rPr lang="tr-TR" dirty="0"/>
              <a:t>Ergonomi</a:t>
            </a:r>
          </a:p>
        </p:txBody>
      </p:sp>
      <p:sp>
        <p:nvSpPr>
          <p:cNvPr id="3" name="İçerik Yer Tutucusu 2">
            <a:extLst>
              <a:ext uri="{FF2B5EF4-FFF2-40B4-BE49-F238E27FC236}">
                <a16:creationId xmlns:a16="http://schemas.microsoft.com/office/drawing/2014/main" id="{F03F4024-E695-0BAD-26E1-267E00FBD436}"/>
              </a:ext>
            </a:extLst>
          </p:cNvPr>
          <p:cNvSpPr>
            <a:spLocks noGrp="1"/>
          </p:cNvSpPr>
          <p:nvPr>
            <p:ph idx="1"/>
          </p:nvPr>
        </p:nvSpPr>
        <p:spPr/>
        <p:txBody>
          <a:bodyPr/>
          <a:lstStyle/>
          <a:p>
            <a:r>
              <a:rPr lang="tr-TR" dirty="0"/>
              <a:t>Ergonomi (insan faktörleri), kullanıcının fiziksel, bilişsel ve örgütsel gereksinimlerine uyacak şekilde araçlar, sistemler ve işyerleri tasarlayan bilimsel disiplindir. Amacı, yorgunluğu, yaralanmayı ve hataları azaltırken güvenliği, konforu ve verimliliği en iyi duruma getirmektir.</a:t>
            </a:r>
          </a:p>
        </p:txBody>
      </p:sp>
    </p:spTree>
    <p:extLst>
      <p:ext uri="{BB962C8B-B14F-4D97-AF65-F5344CB8AC3E}">
        <p14:creationId xmlns:p14="http://schemas.microsoft.com/office/powerpoint/2010/main" val="30069109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87700A1-E795-2F05-D12F-EC9A695AA583}"/>
              </a:ext>
            </a:extLst>
          </p:cNvPr>
          <p:cNvSpPr>
            <a:spLocks noGrp="1"/>
          </p:cNvSpPr>
          <p:nvPr>
            <p:ph type="title"/>
          </p:nvPr>
        </p:nvSpPr>
        <p:spPr/>
        <p:txBody>
          <a:bodyPr/>
          <a:lstStyle/>
          <a:p>
            <a:r>
              <a:rPr lang="tr-TR" dirty="0"/>
              <a:t>Ergonomik tasarım için temel ilkeler</a:t>
            </a:r>
          </a:p>
        </p:txBody>
      </p:sp>
      <p:sp>
        <p:nvSpPr>
          <p:cNvPr id="3" name="İçerik Yer Tutucusu 2">
            <a:extLst>
              <a:ext uri="{FF2B5EF4-FFF2-40B4-BE49-F238E27FC236}">
                <a16:creationId xmlns:a16="http://schemas.microsoft.com/office/drawing/2014/main" id="{C23FB4E7-EC2A-FB0D-1643-47E09F1C1A50}"/>
              </a:ext>
            </a:extLst>
          </p:cNvPr>
          <p:cNvSpPr>
            <a:spLocks noGrp="1"/>
          </p:cNvSpPr>
          <p:nvPr>
            <p:ph idx="1"/>
          </p:nvPr>
        </p:nvSpPr>
        <p:spPr/>
        <p:txBody>
          <a:bodyPr/>
          <a:lstStyle/>
          <a:p>
            <a:pPr marL="0" indent="0">
              <a:buNone/>
            </a:pPr>
            <a:r>
              <a:rPr lang="tr-TR" sz="2200" dirty="0"/>
              <a:t>1. Ergonomik tasarım için temel ilkeler1. Evrensel tasarım: Altyapı, en geniş kullanıcı yelpazesine uyum sağlayacak biçimde uyarlanmalıdır.</a:t>
            </a:r>
          </a:p>
          <a:p>
            <a:pPr marL="0" indent="0">
              <a:buNone/>
            </a:pPr>
            <a:r>
              <a:rPr lang="tr-TR" sz="2200" dirty="0"/>
              <a:t>2. Kapsayıcılık: Yaş, yetenek veya durum nedeniyle hiç kimsenin dışlanmaması sağlanmalıdır.</a:t>
            </a:r>
          </a:p>
          <a:p>
            <a:pPr marL="0" indent="0">
              <a:buNone/>
            </a:pPr>
            <a:r>
              <a:rPr lang="tr-TR" sz="2200" dirty="0"/>
              <a:t>3. Güvenlik ve güvenilirlik: Dayanıklı, tehlikesiz malzemelere ve öngörülebilir sistemlere öncelik verilmelidir.</a:t>
            </a:r>
          </a:p>
          <a:p>
            <a:pPr marL="0" indent="0">
              <a:buNone/>
            </a:pPr>
            <a:r>
              <a:rPr lang="tr-TR" sz="2200" dirty="0"/>
              <a:t>4. Kullanım kolaylığı: Altyapıyı sezgisel ve gezinmesi zahmetsiz hale getirmelidir.</a:t>
            </a:r>
          </a:p>
          <a:p>
            <a:pPr marL="0" indent="0">
              <a:buNone/>
            </a:pPr>
            <a:r>
              <a:rPr lang="tr-TR" sz="2200" dirty="0"/>
              <a:t>Bu ergonomik ilkeleri benimseyerek şehirler, tüm sakinler için eşit, konforlu ve güvenli ortamlar sağlayabilir.</a:t>
            </a:r>
          </a:p>
        </p:txBody>
      </p:sp>
    </p:spTree>
    <p:extLst>
      <p:ext uri="{BB962C8B-B14F-4D97-AF65-F5344CB8AC3E}">
        <p14:creationId xmlns:p14="http://schemas.microsoft.com/office/powerpoint/2010/main" val="6444576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6258A17-0A5B-40CB-7E4B-CBCF75606D8D}"/>
              </a:ext>
            </a:extLst>
          </p:cNvPr>
          <p:cNvSpPr>
            <a:spLocks noGrp="1"/>
          </p:cNvSpPr>
          <p:nvPr>
            <p:ph type="title"/>
          </p:nvPr>
        </p:nvSpPr>
        <p:spPr/>
        <p:txBody>
          <a:bodyPr/>
          <a:lstStyle/>
          <a:p>
            <a:r>
              <a:rPr lang="tr-TR" dirty="0"/>
              <a:t>Kentsel Ergonomi Nedir?</a:t>
            </a:r>
          </a:p>
        </p:txBody>
      </p:sp>
      <p:sp>
        <p:nvSpPr>
          <p:cNvPr id="3" name="İçerik Yer Tutucusu 2">
            <a:extLst>
              <a:ext uri="{FF2B5EF4-FFF2-40B4-BE49-F238E27FC236}">
                <a16:creationId xmlns:a16="http://schemas.microsoft.com/office/drawing/2014/main" id="{0C0195F3-EEBD-C22D-4A21-5BD19588076D}"/>
              </a:ext>
            </a:extLst>
          </p:cNvPr>
          <p:cNvSpPr>
            <a:spLocks noGrp="1"/>
          </p:cNvSpPr>
          <p:nvPr>
            <p:ph idx="1"/>
          </p:nvPr>
        </p:nvSpPr>
        <p:spPr/>
        <p:txBody>
          <a:bodyPr/>
          <a:lstStyle/>
          <a:p>
            <a:r>
              <a:rPr lang="tr-TR" dirty="0"/>
              <a:t>Kentsel ergonomi, ergonomik prensiplerin şehirlerin ve kentsel ortamların tasarımına ve planlamasına uygulanması anlamına gelir. </a:t>
            </a:r>
          </a:p>
          <a:p>
            <a:r>
              <a:rPr lang="tr-TR" dirty="0"/>
              <a:t>İnsanların fiziksel, bilişsel ve sosyal ihtiyaçlarını ele alarak şehirleri tüm sakinleri için daha yaşanabilir, erişilebilir ve konforlu hale getirmeyi amaçlar. </a:t>
            </a:r>
          </a:p>
          <a:p>
            <a:endParaRPr lang="tr-TR" dirty="0"/>
          </a:p>
          <a:p>
            <a:endParaRPr lang="tr-TR" dirty="0"/>
          </a:p>
          <a:p>
            <a:endParaRPr lang="tr-TR" dirty="0"/>
          </a:p>
          <a:p>
            <a:endParaRPr lang="tr-TR" dirty="0"/>
          </a:p>
          <a:p>
            <a:endParaRPr lang="tr-TR" dirty="0"/>
          </a:p>
          <a:p>
            <a:endParaRPr lang="tr-TR" dirty="0"/>
          </a:p>
        </p:txBody>
      </p:sp>
    </p:spTree>
    <p:extLst>
      <p:ext uri="{BB962C8B-B14F-4D97-AF65-F5344CB8AC3E}">
        <p14:creationId xmlns:p14="http://schemas.microsoft.com/office/powerpoint/2010/main" val="12080876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2E723E4-023D-836E-7881-A1D53D1C117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6946AC2-F34C-A043-7A2C-EBAC4C26040B}"/>
              </a:ext>
            </a:extLst>
          </p:cNvPr>
          <p:cNvSpPr>
            <a:spLocks noGrp="1"/>
          </p:cNvSpPr>
          <p:nvPr>
            <p:ph idx="1"/>
          </p:nvPr>
        </p:nvSpPr>
        <p:spPr/>
        <p:txBody>
          <a:bodyPr/>
          <a:lstStyle/>
          <a:p>
            <a:r>
              <a:rPr lang="tr-TR" dirty="0"/>
              <a:t>Kentsel ergonomi, kentsel yaşam kalitesini iyileştirmek için kamusal alanları, ulaşımı ve altyapıyı en iyi duruma getirmeye odaklanır ve şehirlerin tasarımının insan davranışı, yetenekleri ve sınırlamalarıyla uyumlu olmasını sağlar.</a:t>
            </a:r>
          </a:p>
          <a:p>
            <a:endParaRPr lang="tr-TR" dirty="0"/>
          </a:p>
        </p:txBody>
      </p:sp>
    </p:spTree>
    <p:extLst>
      <p:ext uri="{BB962C8B-B14F-4D97-AF65-F5344CB8AC3E}">
        <p14:creationId xmlns:p14="http://schemas.microsoft.com/office/powerpoint/2010/main" val="13747300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7722385-6A88-CC11-35BE-C7D96EF23327}"/>
              </a:ext>
            </a:extLst>
          </p:cNvPr>
          <p:cNvSpPr>
            <a:spLocks noGrp="1"/>
          </p:cNvSpPr>
          <p:nvPr>
            <p:ph type="title"/>
          </p:nvPr>
        </p:nvSpPr>
        <p:spPr/>
        <p:txBody>
          <a:bodyPr/>
          <a:lstStyle/>
          <a:p>
            <a:r>
              <a:rPr lang="tr-TR" dirty="0"/>
              <a:t>Ergonomik Kentsel Altyapının Özellikleri</a:t>
            </a:r>
          </a:p>
        </p:txBody>
      </p:sp>
      <p:sp>
        <p:nvSpPr>
          <p:cNvPr id="3" name="İçerik Yer Tutucusu 2">
            <a:extLst>
              <a:ext uri="{FF2B5EF4-FFF2-40B4-BE49-F238E27FC236}">
                <a16:creationId xmlns:a16="http://schemas.microsoft.com/office/drawing/2014/main" id="{A16A1575-FC6D-480C-FCC4-F3CB870CD2F9}"/>
              </a:ext>
            </a:extLst>
          </p:cNvPr>
          <p:cNvSpPr>
            <a:spLocks noGrp="1"/>
          </p:cNvSpPr>
          <p:nvPr>
            <p:ph idx="1"/>
          </p:nvPr>
        </p:nvSpPr>
        <p:spPr/>
        <p:txBody>
          <a:bodyPr/>
          <a:lstStyle/>
          <a:p>
            <a:r>
              <a:rPr lang="tr-TR" dirty="0"/>
              <a:t>Kentsel ergonomi, şehirlerin insan refahı, verimlilik ve güvenlik için tasarlanmasını sağlayarak, onları daha kapsayıcı ve dayanıklı hale getirirken, sakinlerinin genel yaşam kalitesini de artırır.</a:t>
            </a:r>
          </a:p>
          <a:p>
            <a:r>
              <a:rPr lang="tr-TR" dirty="0"/>
              <a:t>Ergonomik olarak en iyileştirilmiş bir kent yaratmak için hangi temel özelliklere öncelik verilmelidir?</a:t>
            </a:r>
          </a:p>
        </p:txBody>
      </p:sp>
    </p:spTree>
    <p:extLst>
      <p:ext uri="{BB962C8B-B14F-4D97-AF65-F5344CB8AC3E}">
        <p14:creationId xmlns:p14="http://schemas.microsoft.com/office/powerpoint/2010/main" val="16670778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848FA10-813B-6050-53FF-4931D305124F}"/>
              </a:ext>
            </a:extLst>
          </p:cNvPr>
          <p:cNvSpPr>
            <a:spLocks noGrp="1"/>
          </p:cNvSpPr>
          <p:nvPr>
            <p:ph type="title"/>
          </p:nvPr>
        </p:nvSpPr>
        <p:spPr/>
        <p:txBody>
          <a:bodyPr/>
          <a:lstStyle/>
          <a:p>
            <a:r>
              <a:rPr lang="tr-TR" dirty="0"/>
              <a:t>1. Yürünebilir Kentsel Tasarım:</a:t>
            </a:r>
          </a:p>
        </p:txBody>
      </p:sp>
      <p:sp>
        <p:nvSpPr>
          <p:cNvPr id="3" name="İçerik Yer Tutucusu 2">
            <a:extLst>
              <a:ext uri="{FF2B5EF4-FFF2-40B4-BE49-F238E27FC236}">
                <a16:creationId xmlns:a16="http://schemas.microsoft.com/office/drawing/2014/main" id="{5CDFBA0F-EBC5-C183-FE35-DF1EA0A79810}"/>
              </a:ext>
            </a:extLst>
          </p:cNvPr>
          <p:cNvSpPr>
            <a:spLocks noGrp="1"/>
          </p:cNvSpPr>
          <p:nvPr>
            <p:ph idx="1"/>
          </p:nvPr>
        </p:nvSpPr>
        <p:spPr/>
        <p:txBody>
          <a:bodyPr/>
          <a:lstStyle/>
          <a:p>
            <a:pPr marL="0" indent="0">
              <a:buNone/>
            </a:pPr>
            <a:r>
              <a:rPr lang="tr-TR" dirty="0"/>
              <a:t>• Engelliler veya bebek arabası kullananlar dahil tüm kullanıcıların kullanımına uygun geniş, iyi bakımlı kaldırımlar.</a:t>
            </a:r>
          </a:p>
          <a:p>
            <a:pPr marL="0" indent="0">
              <a:buNone/>
            </a:pPr>
            <a:r>
              <a:rPr lang="tr-TR" dirty="0"/>
              <a:t>• Güvenli ve stressiz yaya geçişlerine olanak tanıyan yeterli sinyal zamanlamasına sahip yaya geçitleri.</a:t>
            </a:r>
          </a:p>
          <a:p>
            <a:pPr marL="0" indent="0">
              <a:buNone/>
            </a:pPr>
            <a:r>
              <a:rPr lang="tr-TR" dirty="0"/>
              <a:t>• Düzenli aralıklarla yerleştirilmiş banklar, gölgeli dinlenme alanları ve su çeşmeleri gibi sokak mobilyaları.</a:t>
            </a:r>
          </a:p>
        </p:txBody>
      </p:sp>
    </p:spTree>
    <p:extLst>
      <p:ext uri="{BB962C8B-B14F-4D97-AF65-F5344CB8AC3E}">
        <p14:creationId xmlns:p14="http://schemas.microsoft.com/office/powerpoint/2010/main" val="15493649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D3F61BD-A909-5D2D-0E77-2BC2D28E80FA}"/>
              </a:ext>
            </a:extLst>
          </p:cNvPr>
          <p:cNvSpPr>
            <a:spLocks noGrp="1"/>
          </p:cNvSpPr>
          <p:nvPr>
            <p:ph type="title"/>
          </p:nvPr>
        </p:nvSpPr>
        <p:spPr/>
        <p:txBody>
          <a:bodyPr/>
          <a:lstStyle/>
          <a:p>
            <a:r>
              <a:rPr lang="tr-TR" dirty="0"/>
              <a:t>2. Erişilebilir Toplu Taşıma:</a:t>
            </a:r>
          </a:p>
        </p:txBody>
      </p:sp>
      <p:sp>
        <p:nvSpPr>
          <p:cNvPr id="3" name="İçerik Yer Tutucusu 2">
            <a:extLst>
              <a:ext uri="{FF2B5EF4-FFF2-40B4-BE49-F238E27FC236}">
                <a16:creationId xmlns:a16="http://schemas.microsoft.com/office/drawing/2014/main" id="{2B9B8147-4C8D-98FB-0D24-2100E2318ED5}"/>
              </a:ext>
            </a:extLst>
          </p:cNvPr>
          <p:cNvSpPr>
            <a:spLocks noGrp="1"/>
          </p:cNvSpPr>
          <p:nvPr>
            <p:ph idx="1"/>
          </p:nvPr>
        </p:nvSpPr>
        <p:spPr/>
        <p:txBody>
          <a:bodyPr/>
          <a:lstStyle/>
          <a:p>
            <a:pPr marL="0" indent="0">
              <a:buNone/>
            </a:pPr>
            <a:r>
              <a:rPr lang="tr-TR" dirty="0"/>
              <a:t>• Tekerlekli sandalyeler, bebek arabaları ve yaşlılar için engelsiz erişim.</a:t>
            </a:r>
          </a:p>
          <a:p>
            <a:pPr marL="0" indent="0">
              <a:buNone/>
            </a:pPr>
            <a:r>
              <a:rPr lang="tr-TR" dirty="0"/>
              <a:t>• Net, sezgisel tabelalar ve gerçek zamanlı bilgi ekranları.</a:t>
            </a:r>
          </a:p>
          <a:p>
            <a:pPr marL="0" indent="0">
              <a:buNone/>
            </a:pPr>
            <a:r>
              <a:rPr lang="tr-TR" dirty="0"/>
              <a:t>• Otobüslerde, trenlerde ve metrolarda ergonomik iç mekanlar, rahat oturma yerleri ve ayakta duran yolcular için </a:t>
            </a:r>
            <a:r>
              <a:rPr lang="tr-TR"/>
              <a:t>uyun tutunma yerleri.</a:t>
            </a:r>
            <a:endParaRPr lang="tr-TR" dirty="0"/>
          </a:p>
        </p:txBody>
      </p:sp>
    </p:spTree>
    <p:extLst>
      <p:ext uri="{BB962C8B-B14F-4D97-AF65-F5344CB8AC3E}">
        <p14:creationId xmlns:p14="http://schemas.microsoft.com/office/powerpoint/2010/main" val="8459085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518BEFD-8025-E169-FC84-BBD683CF08D1}"/>
              </a:ext>
            </a:extLst>
          </p:cNvPr>
          <p:cNvSpPr>
            <a:spLocks noGrp="1"/>
          </p:cNvSpPr>
          <p:nvPr>
            <p:ph type="title"/>
          </p:nvPr>
        </p:nvSpPr>
        <p:spPr/>
        <p:txBody>
          <a:bodyPr/>
          <a:lstStyle/>
          <a:p>
            <a:r>
              <a:rPr lang="tr-TR" dirty="0"/>
              <a:t>3. Tüm Kullanıcılar İçin Kapsayıcı Tasarım:</a:t>
            </a:r>
          </a:p>
        </p:txBody>
      </p:sp>
      <p:sp>
        <p:nvSpPr>
          <p:cNvPr id="3" name="İçerik Yer Tutucusu 2">
            <a:extLst>
              <a:ext uri="{FF2B5EF4-FFF2-40B4-BE49-F238E27FC236}">
                <a16:creationId xmlns:a16="http://schemas.microsoft.com/office/drawing/2014/main" id="{3F680818-47ED-A53D-47B0-38D7970B2DF9}"/>
              </a:ext>
            </a:extLst>
          </p:cNvPr>
          <p:cNvSpPr>
            <a:spLocks noGrp="1"/>
          </p:cNvSpPr>
          <p:nvPr>
            <p:ph idx="1"/>
          </p:nvPr>
        </p:nvSpPr>
        <p:spPr/>
        <p:txBody>
          <a:bodyPr/>
          <a:lstStyle/>
          <a:p>
            <a:pPr marL="0" indent="0">
              <a:buNone/>
            </a:pPr>
            <a:r>
              <a:rPr lang="tr-TR" dirty="0"/>
              <a:t>• Görme engelli bireyler için dokunsal kaldırımlar dahil olmak üzere altyapının farklı yeteneklere sahip kişilere hizmet etmesini sağlamak için evrensel erişilebilirlik standartları.</a:t>
            </a:r>
          </a:p>
          <a:p>
            <a:pPr marL="0" indent="0">
              <a:buNone/>
            </a:pPr>
            <a:r>
              <a:rPr lang="tr-TR" dirty="0"/>
              <a:t>• Rampa, asansör ve yardımcı teknolojiye sahip kamusal alanlar ve binalar.</a:t>
            </a:r>
          </a:p>
        </p:txBody>
      </p:sp>
    </p:spTree>
    <p:extLst>
      <p:ext uri="{BB962C8B-B14F-4D97-AF65-F5344CB8AC3E}">
        <p14:creationId xmlns:p14="http://schemas.microsoft.com/office/powerpoint/2010/main" val="27263791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83A618D-1E8E-C603-59B7-231874316A9A}"/>
              </a:ext>
            </a:extLst>
          </p:cNvPr>
          <p:cNvSpPr>
            <a:spLocks noGrp="1"/>
          </p:cNvSpPr>
          <p:nvPr>
            <p:ph type="title"/>
          </p:nvPr>
        </p:nvSpPr>
        <p:spPr/>
        <p:txBody>
          <a:bodyPr/>
          <a:lstStyle/>
          <a:p>
            <a:r>
              <a:rPr lang="tr-TR" dirty="0"/>
              <a:t>4. Yeşil Alanlar ve Dinlenme Alanları:</a:t>
            </a:r>
          </a:p>
        </p:txBody>
      </p:sp>
      <p:sp>
        <p:nvSpPr>
          <p:cNvPr id="3" name="İçerik Yer Tutucusu 2">
            <a:extLst>
              <a:ext uri="{FF2B5EF4-FFF2-40B4-BE49-F238E27FC236}">
                <a16:creationId xmlns:a16="http://schemas.microsoft.com/office/drawing/2014/main" id="{556AC1D9-5DF3-ADA6-BB65-09796BC6F49F}"/>
              </a:ext>
            </a:extLst>
          </p:cNvPr>
          <p:cNvSpPr>
            <a:spLocks noGrp="1"/>
          </p:cNvSpPr>
          <p:nvPr>
            <p:ph idx="1"/>
          </p:nvPr>
        </p:nvSpPr>
        <p:spPr/>
        <p:txBody>
          <a:bodyPr/>
          <a:lstStyle/>
          <a:p>
            <a:pPr marL="0" indent="0">
              <a:buNone/>
            </a:pPr>
            <a:r>
              <a:rPr lang="tr-TR" dirty="0"/>
              <a:t>• Rekreasyon ve stres atma için şehir planlamasına entegre edilmiş parklar, bahçeler ve açık alanlar.</a:t>
            </a:r>
          </a:p>
          <a:p>
            <a:pPr marL="0" indent="0">
              <a:buNone/>
            </a:pPr>
            <a:r>
              <a:rPr lang="tr-TR" dirty="0"/>
              <a:t>• Rahatlamayı ve sosyal etkileşimi teşvik etmek için ergonomik olarak tasarlanmış oturma alanları ve gölgeli alanlar.</a:t>
            </a:r>
          </a:p>
        </p:txBody>
      </p:sp>
    </p:spTree>
    <p:extLst>
      <p:ext uri="{BB962C8B-B14F-4D97-AF65-F5344CB8AC3E}">
        <p14:creationId xmlns:p14="http://schemas.microsoft.com/office/powerpoint/2010/main" val="3515693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ECBD183-6BC0-0885-B5D8-309907630C77}"/>
              </a:ext>
            </a:extLst>
          </p:cNvPr>
          <p:cNvSpPr>
            <a:spLocks noGrp="1"/>
          </p:cNvSpPr>
          <p:nvPr>
            <p:ph type="title"/>
          </p:nvPr>
        </p:nvSpPr>
        <p:spPr/>
        <p:txBody>
          <a:bodyPr/>
          <a:lstStyle/>
          <a:p>
            <a:r>
              <a:rPr lang="tr-TR" dirty="0"/>
              <a:t>5. Güvenli ve Verimli Ulaşım Altyapısı:</a:t>
            </a:r>
          </a:p>
        </p:txBody>
      </p:sp>
      <p:sp>
        <p:nvSpPr>
          <p:cNvPr id="3" name="İçerik Yer Tutucusu 2">
            <a:extLst>
              <a:ext uri="{FF2B5EF4-FFF2-40B4-BE49-F238E27FC236}">
                <a16:creationId xmlns:a16="http://schemas.microsoft.com/office/drawing/2014/main" id="{AF14960C-BD6D-42B6-48F3-6E2D601D95D4}"/>
              </a:ext>
            </a:extLst>
          </p:cNvPr>
          <p:cNvSpPr>
            <a:spLocks noGrp="1"/>
          </p:cNvSpPr>
          <p:nvPr>
            <p:ph idx="1"/>
          </p:nvPr>
        </p:nvSpPr>
        <p:spPr/>
        <p:txBody>
          <a:bodyPr/>
          <a:lstStyle/>
          <a:p>
            <a:pPr marL="0" indent="0">
              <a:buNone/>
            </a:pPr>
            <a:r>
              <a:rPr lang="tr-TR" dirty="0"/>
              <a:t>• Bisiklet yolları, park yeri ve tamir istasyonları gibi bisiklet dostu altyapı.</a:t>
            </a:r>
          </a:p>
          <a:p>
            <a:pPr marL="0" indent="0">
              <a:buNone/>
            </a:pPr>
            <a:r>
              <a:rPr lang="tr-TR" dirty="0"/>
              <a:t>• Yaya güvenliğini artırmak için hız tümsekleri ve döner kavşaklar gibi trafiği sakinleştirme önlemleri.</a:t>
            </a:r>
          </a:p>
          <a:p>
            <a:pPr marL="0" indent="0">
              <a:buNone/>
            </a:pPr>
            <a:r>
              <a:rPr lang="tr-TR" dirty="0"/>
              <a:t>• Daha güvenli gece seyahati için iyi aydınlatılmış ve gezilebilir yollar ve patikalar.</a:t>
            </a:r>
          </a:p>
        </p:txBody>
      </p:sp>
    </p:spTree>
    <p:extLst>
      <p:ext uri="{BB962C8B-B14F-4D97-AF65-F5344CB8AC3E}">
        <p14:creationId xmlns:p14="http://schemas.microsoft.com/office/powerpoint/2010/main" val="19291635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01D6B1-BB37-83D5-BBB2-DA42D0B93C53}"/>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7E0116C-BEBE-DCF1-4E9D-E354A88FCB2E}"/>
              </a:ext>
            </a:extLst>
          </p:cNvPr>
          <p:cNvSpPr>
            <a:spLocks noGrp="1"/>
          </p:cNvSpPr>
          <p:nvPr>
            <p:ph type="title"/>
          </p:nvPr>
        </p:nvSpPr>
        <p:spPr/>
        <p:txBody>
          <a:bodyPr/>
          <a:lstStyle/>
          <a:p>
            <a:r>
              <a:rPr lang="pt-BR" dirty="0"/>
              <a:t>6. </a:t>
            </a:r>
            <a:r>
              <a:rPr lang="tr-TR" dirty="0"/>
              <a:t>En İyileştirilmiş </a:t>
            </a:r>
            <a:r>
              <a:rPr lang="pt-BR" dirty="0"/>
              <a:t>Kamusal Alanlar:</a:t>
            </a:r>
            <a:endParaRPr lang="tr-TR" dirty="0"/>
          </a:p>
        </p:txBody>
      </p:sp>
      <p:sp>
        <p:nvSpPr>
          <p:cNvPr id="3" name="İçerik Yer Tutucusu 2">
            <a:extLst>
              <a:ext uri="{FF2B5EF4-FFF2-40B4-BE49-F238E27FC236}">
                <a16:creationId xmlns:a16="http://schemas.microsoft.com/office/drawing/2014/main" id="{368702CB-71D9-AD49-8A08-76F887241A6D}"/>
              </a:ext>
            </a:extLst>
          </p:cNvPr>
          <p:cNvSpPr>
            <a:spLocks noGrp="1"/>
          </p:cNvSpPr>
          <p:nvPr>
            <p:ph idx="1"/>
          </p:nvPr>
        </p:nvSpPr>
        <p:spPr/>
        <p:txBody>
          <a:bodyPr/>
          <a:lstStyle/>
          <a:p>
            <a:pPr marL="0" indent="0">
              <a:buNone/>
            </a:pPr>
            <a:r>
              <a:rPr lang="tr-TR" dirty="0"/>
              <a:t>• Sosyal etkileşimi teşvik etmek için meydanların, pazar yerlerinin ve toplanma alanlarının insan odaklı tasarımı.</a:t>
            </a:r>
          </a:p>
          <a:p>
            <a:pPr marL="0" indent="0">
              <a:buNone/>
            </a:pPr>
            <a:r>
              <a:rPr lang="tr-TR" dirty="0"/>
              <a:t>• Çöp kutuları, tuvaletler ve içme suyu istasyonları gibi olanakların düşünceli bir şekilde yerleştirilmesi.</a:t>
            </a:r>
          </a:p>
        </p:txBody>
      </p:sp>
    </p:spTree>
    <p:extLst>
      <p:ext uri="{BB962C8B-B14F-4D97-AF65-F5344CB8AC3E}">
        <p14:creationId xmlns:p14="http://schemas.microsoft.com/office/powerpoint/2010/main" val="42554452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397CAB2-344D-7F91-1FD0-051316FF4826}"/>
              </a:ext>
            </a:extLst>
          </p:cNvPr>
          <p:cNvSpPr>
            <a:spLocks noGrp="1"/>
          </p:cNvSpPr>
          <p:nvPr>
            <p:ph type="title"/>
          </p:nvPr>
        </p:nvSpPr>
        <p:spPr/>
        <p:txBody>
          <a:bodyPr/>
          <a:lstStyle/>
          <a:p>
            <a:r>
              <a:rPr lang="tr-TR" dirty="0"/>
              <a:t>Temel Ergonomi Türleri</a:t>
            </a:r>
          </a:p>
        </p:txBody>
      </p:sp>
      <p:sp>
        <p:nvSpPr>
          <p:cNvPr id="3" name="İçerik Yer Tutucusu 2">
            <a:extLst>
              <a:ext uri="{FF2B5EF4-FFF2-40B4-BE49-F238E27FC236}">
                <a16:creationId xmlns:a16="http://schemas.microsoft.com/office/drawing/2014/main" id="{B2B5F24F-E13A-EEED-0ACD-1DBDA72341DA}"/>
              </a:ext>
            </a:extLst>
          </p:cNvPr>
          <p:cNvSpPr>
            <a:spLocks noGrp="1"/>
          </p:cNvSpPr>
          <p:nvPr>
            <p:ph idx="1"/>
          </p:nvPr>
        </p:nvSpPr>
        <p:spPr/>
        <p:txBody>
          <a:bodyPr/>
          <a:lstStyle/>
          <a:p>
            <a:pPr marL="0" indent="0">
              <a:buNone/>
            </a:pPr>
            <a:r>
              <a:rPr lang="tr-TR" dirty="0"/>
              <a:t>1.Fiziksel Ergonomi</a:t>
            </a:r>
          </a:p>
          <a:p>
            <a:pPr marL="0" indent="0">
              <a:buNone/>
            </a:pPr>
            <a:r>
              <a:rPr lang="tr-TR" dirty="0"/>
              <a:t>2.Bilişsel Ergonomi</a:t>
            </a:r>
          </a:p>
          <a:p>
            <a:pPr marL="0" indent="0">
              <a:buNone/>
            </a:pPr>
            <a:r>
              <a:rPr lang="tr-TR" dirty="0"/>
              <a:t>3.Örgütsel Ergonomi</a:t>
            </a:r>
          </a:p>
        </p:txBody>
      </p:sp>
    </p:spTree>
    <p:extLst>
      <p:ext uri="{BB962C8B-B14F-4D97-AF65-F5344CB8AC3E}">
        <p14:creationId xmlns:p14="http://schemas.microsoft.com/office/powerpoint/2010/main" val="18033315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24626B-DECE-6313-EFF4-CDE43F6E92A1}"/>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AD09325C-4E5A-CEE9-9E78-684129CEBEF9}"/>
              </a:ext>
            </a:extLst>
          </p:cNvPr>
          <p:cNvSpPr>
            <a:spLocks noGrp="1"/>
          </p:cNvSpPr>
          <p:nvPr>
            <p:ph type="title"/>
          </p:nvPr>
        </p:nvSpPr>
        <p:spPr/>
        <p:txBody>
          <a:bodyPr/>
          <a:lstStyle/>
          <a:p>
            <a:r>
              <a:rPr lang="tr-TR" dirty="0"/>
              <a:t>7. Şehir Planlamasında Bilişsel Ergonomi:</a:t>
            </a:r>
          </a:p>
        </p:txBody>
      </p:sp>
      <p:sp>
        <p:nvSpPr>
          <p:cNvPr id="3" name="İçerik Yer Tutucusu 2">
            <a:extLst>
              <a:ext uri="{FF2B5EF4-FFF2-40B4-BE49-F238E27FC236}">
                <a16:creationId xmlns:a16="http://schemas.microsoft.com/office/drawing/2014/main" id="{4CD48934-A0C3-817D-0225-D1C30DBD73B3}"/>
              </a:ext>
            </a:extLst>
          </p:cNvPr>
          <p:cNvSpPr>
            <a:spLocks noGrp="1"/>
          </p:cNvSpPr>
          <p:nvPr>
            <p:ph idx="1"/>
          </p:nvPr>
        </p:nvSpPr>
        <p:spPr/>
        <p:txBody>
          <a:bodyPr/>
          <a:lstStyle/>
          <a:p>
            <a:pPr marL="0" indent="0">
              <a:buNone/>
            </a:pPr>
            <a:r>
              <a:rPr lang="tr-TR" dirty="0"/>
              <a:t>• Haritalar, işaretler ve dijital rehberler gibi kullanıcı dostu yol bulma sistemleri. </a:t>
            </a:r>
          </a:p>
          <a:p>
            <a:pPr marL="0" indent="0">
              <a:buNone/>
            </a:pPr>
            <a:r>
              <a:rPr lang="tr-TR" dirty="0"/>
              <a:t>• Uygun bölgeleme ve akustik bariyerler aracılığıyla gürültü kirliliğinin azaltılması.</a:t>
            </a:r>
          </a:p>
          <a:p>
            <a:pPr marL="0" indent="0">
              <a:buNone/>
            </a:pPr>
            <a:r>
              <a:rPr lang="tr-TR" dirty="0"/>
              <a:t>• Aşırı uyarımı önlemek ve navigasyonu iyileştirmek için görsel karmaşanın en aza indirilmesi.</a:t>
            </a:r>
          </a:p>
        </p:txBody>
      </p:sp>
    </p:spTree>
    <p:extLst>
      <p:ext uri="{BB962C8B-B14F-4D97-AF65-F5344CB8AC3E}">
        <p14:creationId xmlns:p14="http://schemas.microsoft.com/office/powerpoint/2010/main" val="27823785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587471-3B20-EF60-DEFA-D9A58B47C3C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93C6368-1A54-DE1F-C396-B7570E9B9C26}"/>
              </a:ext>
            </a:extLst>
          </p:cNvPr>
          <p:cNvSpPr>
            <a:spLocks noGrp="1"/>
          </p:cNvSpPr>
          <p:nvPr>
            <p:ph type="title"/>
          </p:nvPr>
        </p:nvSpPr>
        <p:spPr/>
        <p:txBody>
          <a:bodyPr/>
          <a:lstStyle/>
          <a:p>
            <a:r>
              <a:rPr lang="tr-TR" dirty="0"/>
              <a:t>8. Akıllı ve Uyarlanabilir Teknolojiler:</a:t>
            </a:r>
          </a:p>
        </p:txBody>
      </p:sp>
      <p:sp>
        <p:nvSpPr>
          <p:cNvPr id="3" name="İçerik Yer Tutucusu 2">
            <a:extLst>
              <a:ext uri="{FF2B5EF4-FFF2-40B4-BE49-F238E27FC236}">
                <a16:creationId xmlns:a16="http://schemas.microsoft.com/office/drawing/2014/main" id="{86DB25CF-3B7A-C730-1D73-FF6F9B17CDBE}"/>
              </a:ext>
            </a:extLst>
          </p:cNvPr>
          <p:cNvSpPr>
            <a:spLocks noGrp="1"/>
          </p:cNvSpPr>
          <p:nvPr>
            <p:ph idx="1"/>
          </p:nvPr>
        </p:nvSpPr>
        <p:spPr/>
        <p:txBody>
          <a:bodyPr/>
          <a:lstStyle/>
          <a:p>
            <a:pPr marL="0" indent="0">
              <a:buNone/>
            </a:pPr>
            <a:r>
              <a:rPr lang="tr-TR" dirty="0"/>
              <a:t>• Zamana ve kullanıma göre parlaklığı ayarlayan akıllı aydınlatma sistemlerinin kullanımı.</a:t>
            </a:r>
          </a:p>
          <a:p>
            <a:pPr marL="0" indent="0">
              <a:buNone/>
            </a:pPr>
            <a:r>
              <a:rPr lang="tr-TR" dirty="0"/>
              <a:t>• Sıkışıklığı ve bekleme sürelerini azaltmak için uyarlanabilir trafik yönetimi.</a:t>
            </a:r>
          </a:p>
          <a:p>
            <a:pPr marL="0" indent="0">
              <a:buNone/>
            </a:pPr>
            <a:r>
              <a:rPr lang="tr-TR" dirty="0"/>
              <a:t>• Navigasyon, park etme ve erişilebilirlik uygulamaları gibi akıllı şehir teknolojilerinin entegrasyonu.</a:t>
            </a:r>
          </a:p>
        </p:txBody>
      </p:sp>
    </p:spTree>
    <p:extLst>
      <p:ext uri="{BB962C8B-B14F-4D97-AF65-F5344CB8AC3E}">
        <p14:creationId xmlns:p14="http://schemas.microsoft.com/office/powerpoint/2010/main" val="683493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938206-F207-DE73-F5A8-80DFE5C068C6}"/>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2993C0B-6CFE-3034-8249-812AA12F3B9C}"/>
              </a:ext>
            </a:extLst>
          </p:cNvPr>
          <p:cNvSpPr>
            <a:spLocks noGrp="1"/>
          </p:cNvSpPr>
          <p:nvPr>
            <p:ph type="title"/>
          </p:nvPr>
        </p:nvSpPr>
        <p:spPr/>
        <p:txBody>
          <a:bodyPr/>
          <a:lstStyle/>
          <a:p>
            <a:r>
              <a:rPr lang="tr-TR" dirty="0"/>
              <a:t>9. İklime Duyarlı Tasarım:</a:t>
            </a:r>
          </a:p>
        </p:txBody>
      </p:sp>
      <p:sp>
        <p:nvSpPr>
          <p:cNvPr id="3" name="İçerik Yer Tutucusu 2">
            <a:extLst>
              <a:ext uri="{FF2B5EF4-FFF2-40B4-BE49-F238E27FC236}">
                <a16:creationId xmlns:a16="http://schemas.microsoft.com/office/drawing/2014/main" id="{8F83AC06-2D6E-CF7F-673B-26AF459D5768}"/>
              </a:ext>
            </a:extLst>
          </p:cNvPr>
          <p:cNvSpPr>
            <a:spLocks noGrp="1"/>
          </p:cNvSpPr>
          <p:nvPr>
            <p:ph idx="1"/>
          </p:nvPr>
        </p:nvSpPr>
        <p:spPr/>
        <p:txBody>
          <a:bodyPr/>
          <a:lstStyle/>
          <a:p>
            <a:r>
              <a:rPr lang="tr-TR" dirty="0"/>
              <a:t>• Kentsel ısı adalarıyla mücadele için gölgeli yürüyüş yolları, soğutma istasyonları ve yansıtıcı malzemeler.</a:t>
            </a:r>
          </a:p>
          <a:p>
            <a:r>
              <a:rPr lang="tr-TR" dirty="0"/>
              <a:t>• Şiddetli yağmurlar sırasında su baskınlarını önlemek için uygun drenaj sistemleri.</a:t>
            </a:r>
          </a:p>
          <a:p>
            <a:r>
              <a:rPr lang="tr-TR" dirty="0"/>
              <a:t>• Hava kalitesini iyileştirmek ve aşırı sıcaklıkları azaltmak için yeşil çatılar ve dikey bahçeler.</a:t>
            </a:r>
          </a:p>
        </p:txBody>
      </p:sp>
    </p:spTree>
    <p:extLst>
      <p:ext uri="{BB962C8B-B14F-4D97-AF65-F5344CB8AC3E}">
        <p14:creationId xmlns:p14="http://schemas.microsoft.com/office/powerpoint/2010/main" val="27111013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AAC7AD-6930-CAEB-EDF0-BE573BDBAEF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38B5559-4707-AFE5-2D7B-F22C339B7F85}"/>
              </a:ext>
            </a:extLst>
          </p:cNvPr>
          <p:cNvSpPr>
            <a:spLocks noGrp="1"/>
          </p:cNvSpPr>
          <p:nvPr>
            <p:ph type="title"/>
          </p:nvPr>
        </p:nvSpPr>
        <p:spPr/>
        <p:txBody>
          <a:bodyPr/>
          <a:lstStyle/>
          <a:p>
            <a:r>
              <a:rPr lang="tr-TR" dirty="0"/>
              <a:t>10. Topluluk Merkezli Gelişim:</a:t>
            </a:r>
          </a:p>
        </p:txBody>
      </p:sp>
      <p:sp>
        <p:nvSpPr>
          <p:cNvPr id="3" name="İçerik Yer Tutucusu 2">
            <a:extLst>
              <a:ext uri="{FF2B5EF4-FFF2-40B4-BE49-F238E27FC236}">
                <a16:creationId xmlns:a16="http://schemas.microsoft.com/office/drawing/2014/main" id="{69C312B4-F06D-DDFF-2379-DD01EF5CE74A}"/>
              </a:ext>
            </a:extLst>
          </p:cNvPr>
          <p:cNvSpPr>
            <a:spLocks noGrp="1"/>
          </p:cNvSpPr>
          <p:nvPr>
            <p:ph idx="1"/>
          </p:nvPr>
        </p:nvSpPr>
        <p:spPr/>
        <p:txBody>
          <a:bodyPr/>
          <a:lstStyle/>
          <a:p>
            <a:pPr marL="0" indent="0">
              <a:buNone/>
            </a:pPr>
            <a:r>
              <a:rPr lang="tr-TR" dirty="0"/>
              <a:t>• Çeşitli toplulukların ihtiyaçlarını ve tercihlerini yansıtmak için kentsel tasarıma halkın katılımı.</a:t>
            </a:r>
          </a:p>
          <a:p>
            <a:pPr marL="0" indent="0">
              <a:buNone/>
            </a:pPr>
            <a:r>
              <a:rPr lang="tr-TR" dirty="0"/>
              <a:t>• Kültürel etkinliklere, festivallere ve acil durumlara uyum sağlayabilen esnek kentsel alanlar.</a:t>
            </a:r>
          </a:p>
        </p:txBody>
      </p:sp>
    </p:spTree>
    <p:extLst>
      <p:ext uri="{BB962C8B-B14F-4D97-AF65-F5344CB8AC3E}">
        <p14:creationId xmlns:p14="http://schemas.microsoft.com/office/powerpoint/2010/main" val="38905045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3BE875B-294E-5032-08AA-529A62770602}"/>
              </a:ext>
            </a:extLst>
          </p:cNvPr>
          <p:cNvSpPr>
            <a:spLocks noGrp="1"/>
          </p:cNvSpPr>
          <p:nvPr>
            <p:ph type="title"/>
          </p:nvPr>
        </p:nvSpPr>
        <p:spPr/>
        <p:txBody>
          <a:bodyPr/>
          <a:lstStyle/>
          <a:p>
            <a:r>
              <a:rPr lang="tr-TR" dirty="0"/>
              <a:t>Ergonomik Kentsel Altyapının Özellikleri</a:t>
            </a:r>
          </a:p>
        </p:txBody>
      </p:sp>
      <p:sp>
        <p:nvSpPr>
          <p:cNvPr id="3" name="İçerik Yer Tutucusu 2">
            <a:extLst>
              <a:ext uri="{FF2B5EF4-FFF2-40B4-BE49-F238E27FC236}">
                <a16:creationId xmlns:a16="http://schemas.microsoft.com/office/drawing/2014/main" id="{9EFF5061-2672-1EF8-05B0-26E0FBDF766B}"/>
              </a:ext>
            </a:extLst>
          </p:cNvPr>
          <p:cNvSpPr>
            <a:spLocks noGrp="1"/>
          </p:cNvSpPr>
          <p:nvPr>
            <p:ph idx="1"/>
          </p:nvPr>
        </p:nvSpPr>
        <p:spPr/>
        <p:txBody>
          <a:bodyPr/>
          <a:lstStyle/>
          <a:p>
            <a:pPr marL="0" indent="0">
              <a:buNone/>
            </a:pPr>
            <a:r>
              <a:rPr lang="tr-TR" sz="2400" dirty="0">
                <a:latin typeface="30"/>
              </a:rPr>
              <a:t>1. Yürünebilir Kentsel Tasarım</a:t>
            </a:r>
          </a:p>
          <a:p>
            <a:pPr marL="0" indent="0">
              <a:buNone/>
            </a:pPr>
            <a:r>
              <a:rPr lang="tr-TR" sz="2400" dirty="0">
                <a:latin typeface="30"/>
              </a:rPr>
              <a:t>2. Erişilebilir Toplu Taşıma</a:t>
            </a:r>
          </a:p>
          <a:p>
            <a:pPr marL="0" indent="0">
              <a:buNone/>
            </a:pPr>
            <a:r>
              <a:rPr lang="tr-TR" sz="2400" dirty="0">
                <a:latin typeface="30"/>
              </a:rPr>
              <a:t>3. Tüm Kullanıcılar İçin Kapsayıcı Tasarım</a:t>
            </a:r>
          </a:p>
          <a:p>
            <a:pPr marL="0" indent="0">
              <a:buNone/>
            </a:pPr>
            <a:r>
              <a:rPr lang="tr-TR" sz="2400" dirty="0">
                <a:latin typeface="30"/>
              </a:rPr>
              <a:t>4. Yeşil Alanlar ve Dinlenme Alanları</a:t>
            </a:r>
          </a:p>
          <a:p>
            <a:pPr marL="0" indent="0">
              <a:buNone/>
            </a:pPr>
            <a:r>
              <a:rPr lang="tr-TR" sz="2400" dirty="0">
                <a:latin typeface="30"/>
              </a:rPr>
              <a:t>5. Güvenli ve Verimli Ulaşım Altyapısı</a:t>
            </a:r>
          </a:p>
          <a:p>
            <a:pPr marL="0" indent="0">
              <a:buNone/>
            </a:pPr>
            <a:r>
              <a:rPr lang="tr-TR" sz="2400" dirty="0">
                <a:latin typeface="30"/>
              </a:rPr>
              <a:t>6. En İyileştirilmiş Kamusal Alanlar</a:t>
            </a:r>
          </a:p>
          <a:p>
            <a:pPr marL="0" indent="0">
              <a:buNone/>
            </a:pPr>
            <a:r>
              <a:rPr lang="tr-TR" sz="2400" dirty="0">
                <a:latin typeface="30"/>
              </a:rPr>
              <a:t>7. Şehir Planlamasında Bilişsel Ergonomi</a:t>
            </a:r>
          </a:p>
          <a:p>
            <a:pPr marL="0" indent="0">
              <a:buNone/>
            </a:pPr>
            <a:r>
              <a:rPr lang="tr-TR" sz="2400" dirty="0">
                <a:latin typeface="30"/>
              </a:rPr>
              <a:t>8. Akıllı ve Uyarlanabilir Teknolojiler</a:t>
            </a:r>
          </a:p>
          <a:p>
            <a:pPr marL="0" indent="0">
              <a:buNone/>
            </a:pPr>
            <a:r>
              <a:rPr lang="tr-TR" sz="2400" dirty="0">
                <a:latin typeface="30"/>
              </a:rPr>
              <a:t>9. İklime Duyarlı Tasarım</a:t>
            </a:r>
          </a:p>
          <a:p>
            <a:pPr marL="0" indent="0">
              <a:buNone/>
            </a:pPr>
            <a:r>
              <a:rPr lang="tr-TR" sz="2400" dirty="0">
                <a:latin typeface="30"/>
              </a:rPr>
              <a:t>10. Topluluk Merkezli Gelişim</a:t>
            </a:r>
          </a:p>
          <a:p>
            <a:pPr marL="0" indent="0">
              <a:buNone/>
            </a:pPr>
            <a:endParaRPr lang="tr-TR" dirty="0"/>
          </a:p>
        </p:txBody>
      </p:sp>
    </p:spTree>
    <p:extLst>
      <p:ext uri="{BB962C8B-B14F-4D97-AF65-F5344CB8AC3E}">
        <p14:creationId xmlns:p14="http://schemas.microsoft.com/office/powerpoint/2010/main" val="68258340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4"/>
          <p:cNvSpPr txBox="1">
            <a:spLocks noChangeArrowheads="1"/>
          </p:cNvSpPr>
          <p:nvPr/>
        </p:nvSpPr>
        <p:spPr bwMode="auto">
          <a:xfrm>
            <a:off x="3491709" y="1377046"/>
            <a:ext cx="1584319"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tr-TR" altLang="tr-TR" sz="3600" dirty="0"/>
              <a:t>Çevre</a:t>
            </a:r>
          </a:p>
        </p:txBody>
      </p:sp>
      <p:sp>
        <p:nvSpPr>
          <p:cNvPr id="2051" name="Line 5"/>
          <p:cNvSpPr>
            <a:spLocks noChangeShapeType="1"/>
          </p:cNvSpPr>
          <p:nvPr/>
        </p:nvSpPr>
        <p:spPr bwMode="auto">
          <a:xfrm>
            <a:off x="4067944" y="2023377"/>
            <a:ext cx="0" cy="10096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2052" name="Text Box 6"/>
          <p:cNvSpPr txBox="1">
            <a:spLocks noChangeArrowheads="1"/>
          </p:cNvSpPr>
          <p:nvPr/>
        </p:nvSpPr>
        <p:spPr bwMode="auto">
          <a:xfrm>
            <a:off x="3193189" y="3160929"/>
            <a:ext cx="231543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tr-TR" altLang="tr-TR" sz="2800" dirty="0"/>
              <a:t>Kent çevresi</a:t>
            </a:r>
          </a:p>
        </p:txBody>
      </p:sp>
      <p:sp>
        <p:nvSpPr>
          <p:cNvPr id="2053" name="Line 7"/>
          <p:cNvSpPr>
            <a:spLocks noChangeShapeType="1"/>
          </p:cNvSpPr>
          <p:nvPr/>
        </p:nvSpPr>
        <p:spPr bwMode="auto">
          <a:xfrm flipH="1">
            <a:off x="3024190" y="3988373"/>
            <a:ext cx="935037" cy="5762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2054" name="Text Box 9"/>
          <p:cNvSpPr txBox="1">
            <a:spLocks noChangeArrowheads="1"/>
          </p:cNvSpPr>
          <p:nvPr/>
        </p:nvSpPr>
        <p:spPr bwMode="auto">
          <a:xfrm>
            <a:off x="1319939" y="4717732"/>
            <a:ext cx="3167831"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tr-TR" altLang="tr-TR" sz="2800" dirty="0" err="1"/>
              <a:t>Fizikojeokimyasal</a:t>
            </a:r>
            <a:r>
              <a:rPr lang="tr-TR" altLang="tr-TR" sz="2800" dirty="0"/>
              <a:t> çevre</a:t>
            </a:r>
          </a:p>
        </p:txBody>
      </p:sp>
      <p:sp>
        <p:nvSpPr>
          <p:cNvPr id="2055" name="Line 10"/>
          <p:cNvSpPr>
            <a:spLocks noChangeShapeType="1"/>
          </p:cNvSpPr>
          <p:nvPr/>
        </p:nvSpPr>
        <p:spPr bwMode="auto">
          <a:xfrm flipH="1">
            <a:off x="1319939" y="3652215"/>
            <a:ext cx="1873250" cy="1444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2056" name="Text Box 11"/>
          <p:cNvSpPr txBox="1">
            <a:spLocks noChangeArrowheads="1"/>
          </p:cNvSpPr>
          <p:nvPr/>
        </p:nvSpPr>
        <p:spPr bwMode="auto">
          <a:xfrm>
            <a:off x="167811" y="3796677"/>
            <a:ext cx="230425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tr-TR" altLang="tr-TR" sz="2800" dirty="0"/>
              <a:t>Sosyal çevre</a:t>
            </a:r>
          </a:p>
        </p:txBody>
      </p:sp>
      <p:sp>
        <p:nvSpPr>
          <p:cNvPr id="2057" name="Line 12"/>
          <p:cNvSpPr>
            <a:spLocks noChangeShapeType="1"/>
          </p:cNvSpPr>
          <p:nvPr/>
        </p:nvSpPr>
        <p:spPr bwMode="auto">
          <a:xfrm>
            <a:off x="4968081" y="3932238"/>
            <a:ext cx="1081087" cy="5048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2058" name="Text Box 13"/>
          <p:cNvSpPr txBox="1">
            <a:spLocks noChangeArrowheads="1"/>
          </p:cNvSpPr>
          <p:nvPr/>
        </p:nvSpPr>
        <p:spPr bwMode="auto">
          <a:xfrm>
            <a:off x="5076028" y="4581526"/>
            <a:ext cx="2880348"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tr-TR" altLang="tr-TR" sz="2800" dirty="0"/>
              <a:t>Biyolojik çevre</a:t>
            </a:r>
          </a:p>
        </p:txBody>
      </p:sp>
    </p:spTree>
    <p:extLst>
      <p:ext uri="{BB962C8B-B14F-4D97-AF65-F5344CB8AC3E}">
        <p14:creationId xmlns:p14="http://schemas.microsoft.com/office/powerpoint/2010/main" val="412528260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4"/>
          <p:cNvSpPr txBox="1">
            <a:spLocks noChangeArrowheads="1"/>
          </p:cNvSpPr>
          <p:nvPr/>
        </p:nvSpPr>
        <p:spPr bwMode="auto">
          <a:xfrm>
            <a:off x="395288" y="404813"/>
            <a:ext cx="2016125" cy="519112"/>
          </a:xfrm>
          <a:prstGeom prst="rect">
            <a:avLst/>
          </a:prstGeom>
          <a:noFill/>
          <a:ln w="9525">
            <a:noFill/>
            <a:miter lim="800000"/>
            <a:headEnd/>
            <a:tailEnd/>
          </a:ln>
        </p:spPr>
        <p:txBody>
          <a:bodyPr>
            <a:spAutoFit/>
          </a:bodyPr>
          <a:lstStyle/>
          <a:p>
            <a:pPr>
              <a:spcBef>
                <a:spcPct val="50000"/>
              </a:spcBef>
            </a:pPr>
            <a:r>
              <a:rPr lang="tr-TR" sz="2800" b="1"/>
              <a:t>Kentleşme</a:t>
            </a:r>
          </a:p>
        </p:txBody>
      </p:sp>
      <p:sp>
        <p:nvSpPr>
          <p:cNvPr id="22531" name="Text Box 5"/>
          <p:cNvSpPr txBox="1">
            <a:spLocks noChangeArrowheads="1"/>
          </p:cNvSpPr>
          <p:nvPr/>
        </p:nvSpPr>
        <p:spPr bwMode="auto">
          <a:xfrm>
            <a:off x="1835150" y="1916113"/>
            <a:ext cx="1944688" cy="519112"/>
          </a:xfrm>
          <a:prstGeom prst="rect">
            <a:avLst/>
          </a:prstGeom>
          <a:noFill/>
          <a:ln w="9525">
            <a:noFill/>
            <a:miter lim="800000"/>
            <a:headEnd/>
            <a:tailEnd/>
          </a:ln>
        </p:spPr>
        <p:txBody>
          <a:bodyPr>
            <a:spAutoFit/>
          </a:bodyPr>
          <a:lstStyle/>
          <a:p>
            <a:pPr>
              <a:spcBef>
                <a:spcPct val="50000"/>
              </a:spcBef>
            </a:pPr>
            <a:r>
              <a:rPr lang="tr-TR" sz="2800" b="1"/>
              <a:t>Kent</a:t>
            </a:r>
          </a:p>
        </p:txBody>
      </p:sp>
      <p:sp>
        <p:nvSpPr>
          <p:cNvPr id="22532" name="Text Box 6"/>
          <p:cNvSpPr txBox="1">
            <a:spLocks noChangeArrowheads="1"/>
          </p:cNvSpPr>
          <p:nvPr/>
        </p:nvSpPr>
        <p:spPr bwMode="auto">
          <a:xfrm>
            <a:off x="2987675" y="3573463"/>
            <a:ext cx="2232025" cy="519112"/>
          </a:xfrm>
          <a:prstGeom prst="rect">
            <a:avLst/>
          </a:prstGeom>
          <a:noFill/>
          <a:ln w="9525">
            <a:noFill/>
            <a:miter lim="800000"/>
            <a:headEnd/>
            <a:tailEnd/>
          </a:ln>
        </p:spPr>
        <p:txBody>
          <a:bodyPr>
            <a:spAutoFit/>
          </a:bodyPr>
          <a:lstStyle/>
          <a:p>
            <a:pPr>
              <a:spcBef>
                <a:spcPct val="50000"/>
              </a:spcBef>
            </a:pPr>
            <a:r>
              <a:rPr lang="tr-TR" sz="2800" b="1"/>
              <a:t>Kentli</a:t>
            </a:r>
          </a:p>
        </p:txBody>
      </p:sp>
      <p:sp>
        <p:nvSpPr>
          <p:cNvPr id="22533" name="Text Box 7"/>
          <p:cNvSpPr txBox="1">
            <a:spLocks noChangeArrowheads="1"/>
          </p:cNvSpPr>
          <p:nvPr/>
        </p:nvSpPr>
        <p:spPr bwMode="auto">
          <a:xfrm>
            <a:off x="4932363" y="2708275"/>
            <a:ext cx="1295400" cy="366713"/>
          </a:xfrm>
          <a:prstGeom prst="rect">
            <a:avLst/>
          </a:prstGeom>
          <a:noFill/>
          <a:ln w="9525">
            <a:noFill/>
            <a:miter lim="800000"/>
            <a:headEnd/>
            <a:tailEnd/>
          </a:ln>
        </p:spPr>
        <p:txBody>
          <a:bodyPr>
            <a:spAutoFit/>
          </a:bodyPr>
          <a:lstStyle/>
          <a:p>
            <a:pPr>
              <a:spcBef>
                <a:spcPct val="50000"/>
              </a:spcBef>
            </a:pPr>
            <a:r>
              <a:rPr lang="tr-TR" b="1"/>
              <a:t>Çocuk</a:t>
            </a:r>
          </a:p>
        </p:txBody>
      </p:sp>
      <p:sp>
        <p:nvSpPr>
          <p:cNvPr id="22534" name="Text Box 8"/>
          <p:cNvSpPr txBox="1">
            <a:spLocks noChangeArrowheads="1"/>
          </p:cNvSpPr>
          <p:nvPr/>
        </p:nvSpPr>
        <p:spPr bwMode="auto">
          <a:xfrm>
            <a:off x="4716463" y="4076700"/>
            <a:ext cx="1584325" cy="366713"/>
          </a:xfrm>
          <a:prstGeom prst="rect">
            <a:avLst/>
          </a:prstGeom>
          <a:noFill/>
          <a:ln w="9525">
            <a:noFill/>
            <a:miter lim="800000"/>
            <a:headEnd/>
            <a:tailEnd/>
          </a:ln>
        </p:spPr>
        <p:txBody>
          <a:bodyPr>
            <a:spAutoFit/>
          </a:bodyPr>
          <a:lstStyle/>
          <a:p>
            <a:pPr>
              <a:spcBef>
                <a:spcPct val="50000"/>
              </a:spcBef>
            </a:pPr>
            <a:r>
              <a:rPr lang="tr-TR" b="1"/>
              <a:t>Kadın</a:t>
            </a:r>
          </a:p>
        </p:txBody>
      </p:sp>
      <p:sp>
        <p:nvSpPr>
          <p:cNvPr id="22535" name="Text Box 9"/>
          <p:cNvSpPr txBox="1">
            <a:spLocks noChangeArrowheads="1"/>
          </p:cNvSpPr>
          <p:nvPr/>
        </p:nvSpPr>
        <p:spPr bwMode="auto">
          <a:xfrm>
            <a:off x="5148263" y="3573463"/>
            <a:ext cx="1295400" cy="366712"/>
          </a:xfrm>
          <a:prstGeom prst="rect">
            <a:avLst/>
          </a:prstGeom>
          <a:noFill/>
          <a:ln w="9525">
            <a:noFill/>
            <a:miter lim="800000"/>
            <a:headEnd/>
            <a:tailEnd/>
          </a:ln>
        </p:spPr>
        <p:txBody>
          <a:bodyPr>
            <a:spAutoFit/>
          </a:bodyPr>
          <a:lstStyle/>
          <a:p>
            <a:pPr>
              <a:spcBef>
                <a:spcPct val="50000"/>
              </a:spcBef>
            </a:pPr>
            <a:r>
              <a:rPr lang="tr-TR" b="1"/>
              <a:t>Erkek</a:t>
            </a:r>
          </a:p>
        </p:txBody>
      </p:sp>
      <p:sp>
        <p:nvSpPr>
          <p:cNvPr id="22536" name="Text Box 10"/>
          <p:cNvSpPr txBox="1">
            <a:spLocks noChangeArrowheads="1"/>
          </p:cNvSpPr>
          <p:nvPr/>
        </p:nvSpPr>
        <p:spPr bwMode="auto">
          <a:xfrm>
            <a:off x="3924300" y="4797425"/>
            <a:ext cx="1223963" cy="366713"/>
          </a:xfrm>
          <a:prstGeom prst="rect">
            <a:avLst/>
          </a:prstGeom>
          <a:noFill/>
          <a:ln w="9525">
            <a:noFill/>
            <a:miter lim="800000"/>
            <a:headEnd/>
            <a:tailEnd/>
          </a:ln>
        </p:spPr>
        <p:txBody>
          <a:bodyPr>
            <a:spAutoFit/>
          </a:bodyPr>
          <a:lstStyle/>
          <a:p>
            <a:pPr>
              <a:spcBef>
                <a:spcPct val="50000"/>
              </a:spcBef>
            </a:pPr>
            <a:r>
              <a:rPr lang="tr-TR" b="1"/>
              <a:t>Yaşlı</a:t>
            </a:r>
          </a:p>
        </p:txBody>
      </p:sp>
      <p:sp>
        <p:nvSpPr>
          <p:cNvPr id="22537" name="Text Box 11"/>
          <p:cNvSpPr txBox="1">
            <a:spLocks noChangeArrowheads="1"/>
          </p:cNvSpPr>
          <p:nvPr/>
        </p:nvSpPr>
        <p:spPr bwMode="auto">
          <a:xfrm>
            <a:off x="4140200" y="4508500"/>
            <a:ext cx="1871663" cy="366713"/>
          </a:xfrm>
          <a:prstGeom prst="rect">
            <a:avLst/>
          </a:prstGeom>
          <a:noFill/>
          <a:ln w="9525">
            <a:noFill/>
            <a:miter lim="800000"/>
            <a:headEnd/>
            <a:tailEnd/>
          </a:ln>
        </p:spPr>
        <p:txBody>
          <a:bodyPr>
            <a:spAutoFit/>
          </a:bodyPr>
          <a:lstStyle/>
          <a:p>
            <a:pPr>
              <a:spcBef>
                <a:spcPct val="50000"/>
              </a:spcBef>
            </a:pPr>
            <a:r>
              <a:rPr lang="tr-TR" b="1"/>
              <a:t>Genç</a:t>
            </a:r>
          </a:p>
        </p:txBody>
      </p:sp>
      <p:sp>
        <p:nvSpPr>
          <p:cNvPr id="22538" name="Line 12"/>
          <p:cNvSpPr>
            <a:spLocks noChangeShapeType="1"/>
          </p:cNvSpPr>
          <p:nvPr/>
        </p:nvSpPr>
        <p:spPr bwMode="auto">
          <a:xfrm>
            <a:off x="1835150" y="908050"/>
            <a:ext cx="360363" cy="936625"/>
          </a:xfrm>
          <a:prstGeom prst="line">
            <a:avLst/>
          </a:prstGeom>
          <a:noFill/>
          <a:ln w="9525">
            <a:solidFill>
              <a:schemeClr val="tx1"/>
            </a:solidFill>
            <a:round/>
            <a:headEnd/>
            <a:tailEnd type="triangle" w="med" len="med"/>
          </a:ln>
        </p:spPr>
        <p:txBody>
          <a:bodyPr/>
          <a:lstStyle/>
          <a:p>
            <a:endParaRPr lang="tr-TR"/>
          </a:p>
        </p:txBody>
      </p:sp>
      <p:sp>
        <p:nvSpPr>
          <p:cNvPr id="22539" name="Line 13"/>
          <p:cNvSpPr>
            <a:spLocks noChangeShapeType="1"/>
          </p:cNvSpPr>
          <p:nvPr/>
        </p:nvSpPr>
        <p:spPr bwMode="auto">
          <a:xfrm>
            <a:off x="2555875" y="2492375"/>
            <a:ext cx="647700" cy="1079500"/>
          </a:xfrm>
          <a:prstGeom prst="line">
            <a:avLst/>
          </a:prstGeom>
          <a:noFill/>
          <a:ln w="9525">
            <a:solidFill>
              <a:schemeClr val="tx1"/>
            </a:solidFill>
            <a:round/>
            <a:headEnd/>
            <a:tailEnd type="triangle" w="med" len="med"/>
          </a:ln>
        </p:spPr>
        <p:txBody>
          <a:bodyPr/>
          <a:lstStyle/>
          <a:p>
            <a:endParaRPr lang="tr-TR"/>
          </a:p>
        </p:txBody>
      </p:sp>
      <p:sp>
        <p:nvSpPr>
          <p:cNvPr id="22540" name="Line 14"/>
          <p:cNvSpPr>
            <a:spLocks noChangeShapeType="1"/>
          </p:cNvSpPr>
          <p:nvPr/>
        </p:nvSpPr>
        <p:spPr bwMode="auto">
          <a:xfrm flipV="1">
            <a:off x="4211638" y="2997200"/>
            <a:ext cx="792162" cy="647700"/>
          </a:xfrm>
          <a:prstGeom prst="line">
            <a:avLst/>
          </a:prstGeom>
          <a:noFill/>
          <a:ln w="9525">
            <a:solidFill>
              <a:schemeClr val="tx1"/>
            </a:solidFill>
            <a:round/>
            <a:headEnd/>
            <a:tailEnd type="triangle" w="med" len="med"/>
          </a:ln>
        </p:spPr>
        <p:txBody>
          <a:bodyPr/>
          <a:lstStyle/>
          <a:p>
            <a:endParaRPr lang="tr-TR"/>
          </a:p>
        </p:txBody>
      </p:sp>
      <p:sp>
        <p:nvSpPr>
          <p:cNvPr id="22541" name="Line 15"/>
          <p:cNvSpPr>
            <a:spLocks noChangeShapeType="1"/>
          </p:cNvSpPr>
          <p:nvPr/>
        </p:nvSpPr>
        <p:spPr bwMode="auto">
          <a:xfrm flipV="1">
            <a:off x="4211638" y="3789363"/>
            <a:ext cx="936625" cy="71437"/>
          </a:xfrm>
          <a:prstGeom prst="line">
            <a:avLst/>
          </a:prstGeom>
          <a:noFill/>
          <a:ln w="9525">
            <a:solidFill>
              <a:schemeClr val="tx1"/>
            </a:solidFill>
            <a:round/>
            <a:headEnd/>
            <a:tailEnd type="triangle" w="med" len="med"/>
          </a:ln>
        </p:spPr>
        <p:txBody>
          <a:bodyPr/>
          <a:lstStyle/>
          <a:p>
            <a:endParaRPr lang="tr-TR"/>
          </a:p>
        </p:txBody>
      </p:sp>
      <p:sp>
        <p:nvSpPr>
          <p:cNvPr id="22542" name="Line 16"/>
          <p:cNvSpPr>
            <a:spLocks noChangeShapeType="1"/>
          </p:cNvSpPr>
          <p:nvPr/>
        </p:nvSpPr>
        <p:spPr bwMode="auto">
          <a:xfrm>
            <a:off x="4067175" y="4076700"/>
            <a:ext cx="576263" cy="144463"/>
          </a:xfrm>
          <a:prstGeom prst="line">
            <a:avLst/>
          </a:prstGeom>
          <a:noFill/>
          <a:ln w="9525">
            <a:solidFill>
              <a:schemeClr val="tx1"/>
            </a:solidFill>
            <a:round/>
            <a:headEnd/>
            <a:tailEnd type="triangle" w="med" len="med"/>
          </a:ln>
        </p:spPr>
        <p:txBody>
          <a:bodyPr/>
          <a:lstStyle/>
          <a:p>
            <a:endParaRPr lang="tr-TR"/>
          </a:p>
        </p:txBody>
      </p:sp>
      <p:sp>
        <p:nvSpPr>
          <p:cNvPr id="22543" name="Line 17"/>
          <p:cNvSpPr>
            <a:spLocks noChangeShapeType="1"/>
          </p:cNvSpPr>
          <p:nvPr/>
        </p:nvSpPr>
        <p:spPr bwMode="auto">
          <a:xfrm>
            <a:off x="3635375" y="4076700"/>
            <a:ext cx="504825" cy="431800"/>
          </a:xfrm>
          <a:prstGeom prst="line">
            <a:avLst/>
          </a:prstGeom>
          <a:noFill/>
          <a:ln w="9525">
            <a:solidFill>
              <a:schemeClr val="tx1"/>
            </a:solidFill>
            <a:round/>
            <a:headEnd/>
            <a:tailEnd type="triangle" w="med" len="med"/>
          </a:ln>
        </p:spPr>
        <p:txBody>
          <a:bodyPr/>
          <a:lstStyle/>
          <a:p>
            <a:endParaRPr lang="tr-TR"/>
          </a:p>
        </p:txBody>
      </p:sp>
      <p:sp>
        <p:nvSpPr>
          <p:cNvPr id="22544" name="Line 18"/>
          <p:cNvSpPr>
            <a:spLocks noChangeShapeType="1"/>
          </p:cNvSpPr>
          <p:nvPr/>
        </p:nvSpPr>
        <p:spPr bwMode="auto">
          <a:xfrm>
            <a:off x="3348038" y="4076700"/>
            <a:ext cx="647700" cy="720725"/>
          </a:xfrm>
          <a:prstGeom prst="line">
            <a:avLst/>
          </a:prstGeom>
          <a:noFill/>
          <a:ln w="9525">
            <a:solidFill>
              <a:schemeClr val="tx1"/>
            </a:solidFill>
            <a:round/>
            <a:headEnd/>
            <a:tailEnd type="triangle" w="med" len="med"/>
          </a:ln>
        </p:spPr>
        <p:txBody>
          <a:bodyPr/>
          <a:lstStyle/>
          <a:p>
            <a:endParaRPr lang="tr-TR"/>
          </a:p>
        </p:txBody>
      </p:sp>
      <p:sp>
        <p:nvSpPr>
          <p:cNvPr id="22545" name="Text Box 19"/>
          <p:cNvSpPr txBox="1">
            <a:spLocks noChangeArrowheads="1"/>
          </p:cNvSpPr>
          <p:nvPr/>
        </p:nvSpPr>
        <p:spPr bwMode="auto">
          <a:xfrm>
            <a:off x="2195513" y="5013325"/>
            <a:ext cx="1368425" cy="366713"/>
          </a:xfrm>
          <a:prstGeom prst="rect">
            <a:avLst/>
          </a:prstGeom>
          <a:noFill/>
          <a:ln w="9525">
            <a:noFill/>
            <a:miter lim="800000"/>
            <a:headEnd/>
            <a:tailEnd/>
          </a:ln>
        </p:spPr>
        <p:txBody>
          <a:bodyPr>
            <a:spAutoFit/>
          </a:bodyPr>
          <a:lstStyle/>
          <a:p>
            <a:pPr>
              <a:spcBef>
                <a:spcPct val="50000"/>
              </a:spcBef>
            </a:pPr>
            <a:r>
              <a:rPr lang="tr-TR" b="1"/>
              <a:t>Bisikletli</a:t>
            </a:r>
          </a:p>
        </p:txBody>
      </p:sp>
      <p:sp>
        <p:nvSpPr>
          <p:cNvPr id="22546" name="Text Box 20"/>
          <p:cNvSpPr txBox="1">
            <a:spLocks noChangeArrowheads="1"/>
          </p:cNvSpPr>
          <p:nvPr/>
        </p:nvSpPr>
        <p:spPr bwMode="auto">
          <a:xfrm>
            <a:off x="1187450" y="4437063"/>
            <a:ext cx="1584325" cy="366712"/>
          </a:xfrm>
          <a:prstGeom prst="rect">
            <a:avLst/>
          </a:prstGeom>
          <a:noFill/>
          <a:ln w="9525">
            <a:noFill/>
            <a:miter lim="800000"/>
            <a:headEnd/>
            <a:tailEnd/>
          </a:ln>
        </p:spPr>
        <p:txBody>
          <a:bodyPr>
            <a:spAutoFit/>
          </a:bodyPr>
          <a:lstStyle/>
          <a:p>
            <a:pPr>
              <a:spcBef>
                <a:spcPct val="50000"/>
              </a:spcBef>
            </a:pPr>
            <a:r>
              <a:rPr lang="tr-TR" b="1"/>
              <a:t>Motorsikletli</a:t>
            </a:r>
          </a:p>
        </p:txBody>
      </p:sp>
      <p:sp>
        <p:nvSpPr>
          <p:cNvPr id="22547" name="Text Box 22"/>
          <p:cNvSpPr txBox="1">
            <a:spLocks noChangeArrowheads="1"/>
          </p:cNvSpPr>
          <p:nvPr/>
        </p:nvSpPr>
        <p:spPr bwMode="auto">
          <a:xfrm>
            <a:off x="755650" y="4076700"/>
            <a:ext cx="1655763" cy="366713"/>
          </a:xfrm>
          <a:prstGeom prst="rect">
            <a:avLst/>
          </a:prstGeom>
          <a:noFill/>
          <a:ln w="9525">
            <a:noFill/>
            <a:miter lim="800000"/>
            <a:headEnd/>
            <a:tailEnd/>
          </a:ln>
        </p:spPr>
        <p:txBody>
          <a:bodyPr>
            <a:spAutoFit/>
          </a:bodyPr>
          <a:lstStyle/>
          <a:p>
            <a:pPr>
              <a:spcBef>
                <a:spcPct val="50000"/>
              </a:spcBef>
            </a:pPr>
            <a:r>
              <a:rPr lang="tr-TR" b="1"/>
              <a:t>Arabalı</a:t>
            </a:r>
          </a:p>
        </p:txBody>
      </p:sp>
      <p:sp>
        <p:nvSpPr>
          <p:cNvPr id="22548" name="Line 23"/>
          <p:cNvSpPr>
            <a:spLocks noChangeShapeType="1"/>
          </p:cNvSpPr>
          <p:nvPr/>
        </p:nvSpPr>
        <p:spPr bwMode="auto">
          <a:xfrm flipH="1">
            <a:off x="1763713" y="3933825"/>
            <a:ext cx="1223962" cy="287338"/>
          </a:xfrm>
          <a:prstGeom prst="line">
            <a:avLst/>
          </a:prstGeom>
          <a:noFill/>
          <a:ln w="9525">
            <a:solidFill>
              <a:schemeClr val="tx1"/>
            </a:solidFill>
            <a:round/>
            <a:headEnd/>
            <a:tailEnd type="triangle" w="med" len="med"/>
          </a:ln>
        </p:spPr>
        <p:txBody>
          <a:bodyPr/>
          <a:lstStyle/>
          <a:p>
            <a:endParaRPr lang="tr-TR"/>
          </a:p>
        </p:txBody>
      </p:sp>
      <p:sp>
        <p:nvSpPr>
          <p:cNvPr id="22549" name="Line 24"/>
          <p:cNvSpPr>
            <a:spLocks noChangeShapeType="1"/>
          </p:cNvSpPr>
          <p:nvPr/>
        </p:nvSpPr>
        <p:spPr bwMode="auto">
          <a:xfrm flipH="1">
            <a:off x="2555875" y="4005263"/>
            <a:ext cx="647700" cy="431800"/>
          </a:xfrm>
          <a:prstGeom prst="line">
            <a:avLst/>
          </a:prstGeom>
          <a:noFill/>
          <a:ln w="9525">
            <a:solidFill>
              <a:schemeClr val="tx1"/>
            </a:solidFill>
            <a:round/>
            <a:headEnd/>
            <a:tailEnd type="triangle" w="med" len="med"/>
          </a:ln>
        </p:spPr>
        <p:txBody>
          <a:bodyPr/>
          <a:lstStyle/>
          <a:p>
            <a:endParaRPr lang="tr-TR"/>
          </a:p>
        </p:txBody>
      </p:sp>
      <p:sp>
        <p:nvSpPr>
          <p:cNvPr id="22550" name="Line 25"/>
          <p:cNvSpPr>
            <a:spLocks noChangeShapeType="1"/>
          </p:cNvSpPr>
          <p:nvPr/>
        </p:nvSpPr>
        <p:spPr bwMode="auto">
          <a:xfrm flipH="1">
            <a:off x="3059113" y="4076700"/>
            <a:ext cx="217487" cy="936625"/>
          </a:xfrm>
          <a:prstGeom prst="line">
            <a:avLst/>
          </a:prstGeom>
          <a:noFill/>
          <a:ln w="9525">
            <a:solidFill>
              <a:schemeClr val="tx1"/>
            </a:solidFill>
            <a:round/>
            <a:headEnd/>
            <a:tailEnd type="triangle" w="med" len="med"/>
          </a:ln>
        </p:spPr>
        <p:txBody>
          <a:bodyPr/>
          <a:lstStyle/>
          <a:p>
            <a:endParaRPr lang="tr-TR"/>
          </a:p>
        </p:txBody>
      </p:sp>
      <p:sp>
        <p:nvSpPr>
          <p:cNvPr id="22551" name="Text Box 26"/>
          <p:cNvSpPr txBox="1">
            <a:spLocks noChangeArrowheads="1"/>
          </p:cNvSpPr>
          <p:nvPr/>
        </p:nvSpPr>
        <p:spPr bwMode="auto">
          <a:xfrm>
            <a:off x="3348038" y="5589588"/>
            <a:ext cx="1584325" cy="366712"/>
          </a:xfrm>
          <a:prstGeom prst="rect">
            <a:avLst/>
          </a:prstGeom>
          <a:noFill/>
          <a:ln w="9525">
            <a:noFill/>
            <a:miter lim="800000"/>
            <a:headEnd/>
            <a:tailEnd/>
          </a:ln>
        </p:spPr>
        <p:txBody>
          <a:bodyPr>
            <a:spAutoFit/>
          </a:bodyPr>
          <a:lstStyle/>
          <a:p>
            <a:pPr>
              <a:spcBef>
                <a:spcPct val="50000"/>
              </a:spcBef>
            </a:pPr>
            <a:r>
              <a:rPr lang="tr-TR" b="1"/>
              <a:t>Yaya</a:t>
            </a:r>
          </a:p>
        </p:txBody>
      </p:sp>
      <p:sp>
        <p:nvSpPr>
          <p:cNvPr id="22552" name="Line 27"/>
          <p:cNvSpPr>
            <a:spLocks noChangeShapeType="1"/>
          </p:cNvSpPr>
          <p:nvPr/>
        </p:nvSpPr>
        <p:spPr bwMode="auto">
          <a:xfrm>
            <a:off x="3348038" y="4221163"/>
            <a:ext cx="431800" cy="1223962"/>
          </a:xfrm>
          <a:prstGeom prst="line">
            <a:avLst/>
          </a:prstGeom>
          <a:noFill/>
          <a:ln w="9525">
            <a:solidFill>
              <a:schemeClr val="tx1"/>
            </a:solidFill>
            <a:round/>
            <a:headEnd/>
            <a:tailEnd type="triangle" w="med" len="med"/>
          </a:ln>
        </p:spPr>
        <p:txBody>
          <a:bodyPr/>
          <a:lstStyle/>
          <a:p>
            <a:endParaRPr lang="tr-TR"/>
          </a:p>
        </p:txBody>
      </p:sp>
      <p:sp>
        <p:nvSpPr>
          <p:cNvPr id="22553" name="Text Box 28"/>
          <p:cNvSpPr txBox="1">
            <a:spLocks noChangeArrowheads="1"/>
          </p:cNvSpPr>
          <p:nvPr/>
        </p:nvSpPr>
        <p:spPr bwMode="auto">
          <a:xfrm>
            <a:off x="3779838" y="2060575"/>
            <a:ext cx="1439862" cy="366713"/>
          </a:xfrm>
          <a:prstGeom prst="rect">
            <a:avLst/>
          </a:prstGeom>
          <a:noFill/>
          <a:ln w="9525">
            <a:noFill/>
            <a:miter lim="800000"/>
            <a:headEnd/>
            <a:tailEnd/>
          </a:ln>
        </p:spPr>
        <p:txBody>
          <a:bodyPr>
            <a:spAutoFit/>
          </a:bodyPr>
          <a:lstStyle/>
          <a:p>
            <a:pPr>
              <a:spcBef>
                <a:spcPct val="50000"/>
              </a:spcBef>
            </a:pPr>
            <a:r>
              <a:rPr lang="tr-TR" b="1"/>
              <a:t>Sakat</a:t>
            </a:r>
          </a:p>
        </p:txBody>
      </p:sp>
      <p:sp>
        <p:nvSpPr>
          <p:cNvPr id="22554" name="Line 29"/>
          <p:cNvSpPr>
            <a:spLocks noChangeShapeType="1"/>
          </p:cNvSpPr>
          <p:nvPr/>
        </p:nvSpPr>
        <p:spPr bwMode="auto">
          <a:xfrm flipV="1">
            <a:off x="3779838" y="2492375"/>
            <a:ext cx="360362" cy="865188"/>
          </a:xfrm>
          <a:prstGeom prst="line">
            <a:avLst/>
          </a:prstGeom>
          <a:noFill/>
          <a:ln w="9525">
            <a:solidFill>
              <a:schemeClr val="tx1"/>
            </a:solidFill>
            <a:round/>
            <a:headEnd/>
            <a:tailEnd type="triangle" w="med" len="med"/>
          </a:ln>
        </p:spPr>
        <p:txBody>
          <a:bodyPr/>
          <a:lstStyle/>
          <a:p>
            <a:endParaRPr lang="tr-T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p:cNvSpPr txBox="1">
            <a:spLocks noChangeArrowheads="1"/>
          </p:cNvSpPr>
          <p:nvPr/>
        </p:nvSpPr>
        <p:spPr bwMode="auto">
          <a:xfrm>
            <a:off x="395288" y="404813"/>
            <a:ext cx="2016125" cy="519112"/>
          </a:xfrm>
          <a:prstGeom prst="rect">
            <a:avLst/>
          </a:prstGeom>
          <a:noFill/>
          <a:ln w="9525">
            <a:noFill/>
            <a:miter lim="800000"/>
            <a:headEnd/>
            <a:tailEnd/>
          </a:ln>
        </p:spPr>
        <p:txBody>
          <a:bodyPr>
            <a:spAutoFit/>
          </a:bodyPr>
          <a:lstStyle/>
          <a:p>
            <a:pPr>
              <a:spcBef>
                <a:spcPct val="50000"/>
              </a:spcBef>
            </a:pPr>
            <a:r>
              <a:rPr lang="tr-TR" sz="2800" b="1"/>
              <a:t>Kentleşme</a:t>
            </a:r>
          </a:p>
        </p:txBody>
      </p:sp>
      <p:sp>
        <p:nvSpPr>
          <p:cNvPr id="23555" name="Text Box 3"/>
          <p:cNvSpPr txBox="1">
            <a:spLocks noChangeArrowheads="1"/>
          </p:cNvSpPr>
          <p:nvPr/>
        </p:nvSpPr>
        <p:spPr bwMode="auto">
          <a:xfrm>
            <a:off x="1835150" y="1916113"/>
            <a:ext cx="1944688" cy="519112"/>
          </a:xfrm>
          <a:prstGeom prst="rect">
            <a:avLst/>
          </a:prstGeom>
          <a:noFill/>
          <a:ln w="9525">
            <a:noFill/>
            <a:miter lim="800000"/>
            <a:headEnd/>
            <a:tailEnd/>
          </a:ln>
        </p:spPr>
        <p:txBody>
          <a:bodyPr>
            <a:spAutoFit/>
          </a:bodyPr>
          <a:lstStyle/>
          <a:p>
            <a:pPr>
              <a:spcBef>
                <a:spcPct val="50000"/>
              </a:spcBef>
            </a:pPr>
            <a:r>
              <a:rPr lang="tr-TR" sz="2800" b="1"/>
              <a:t>Kent</a:t>
            </a:r>
          </a:p>
        </p:txBody>
      </p:sp>
      <p:sp>
        <p:nvSpPr>
          <p:cNvPr id="23556" name="Text Box 4"/>
          <p:cNvSpPr txBox="1">
            <a:spLocks noChangeArrowheads="1"/>
          </p:cNvSpPr>
          <p:nvPr/>
        </p:nvSpPr>
        <p:spPr bwMode="auto">
          <a:xfrm>
            <a:off x="2987675" y="3573463"/>
            <a:ext cx="2232025" cy="519112"/>
          </a:xfrm>
          <a:prstGeom prst="rect">
            <a:avLst/>
          </a:prstGeom>
          <a:noFill/>
          <a:ln w="9525">
            <a:noFill/>
            <a:miter lim="800000"/>
            <a:headEnd/>
            <a:tailEnd/>
          </a:ln>
        </p:spPr>
        <p:txBody>
          <a:bodyPr>
            <a:spAutoFit/>
          </a:bodyPr>
          <a:lstStyle/>
          <a:p>
            <a:pPr>
              <a:spcBef>
                <a:spcPct val="50000"/>
              </a:spcBef>
            </a:pPr>
            <a:r>
              <a:rPr lang="tr-TR" sz="2800" b="1"/>
              <a:t>Kentli</a:t>
            </a:r>
          </a:p>
        </p:txBody>
      </p:sp>
      <p:sp>
        <p:nvSpPr>
          <p:cNvPr id="23557" name="Text Box 5"/>
          <p:cNvSpPr txBox="1">
            <a:spLocks noChangeArrowheads="1"/>
          </p:cNvSpPr>
          <p:nvPr/>
        </p:nvSpPr>
        <p:spPr bwMode="auto">
          <a:xfrm>
            <a:off x="4932363" y="2708275"/>
            <a:ext cx="1295400" cy="366713"/>
          </a:xfrm>
          <a:prstGeom prst="rect">
            <a:avLst/>
          </a:prstGeom>
          <a:noFill/>
          <a:ln w="9525">
            <a:noFill/>
            <a:miter lim="800000"/>
            <a:headEnd/>
            <a:tailEnd/>
          </a:ln>
        </p:spPr>
        <p:txBody>
          <a:bodyPr>
            <a:spAutoFit/>
          </a:bodyPr>
          <a:lstStyle/>
          <a:p>
            <a:pPr>
              <a:spcBef>
                <a:spcPct val="50000"/>
              </a:spcBef>
            </a:pPr>
            <a:r>
              <a:rPr lang="tr-TR" b="1"/>
              <a:t>Çocuk</a:t>
            </a:r>
          </a:p>
        </p:txBody>
      </p:sp>
      <p:sp>
        <p:nvSpPr>
          <p:cNvPr id="23558" name="Text Box 6"/>
          <p:cNvSpPr txBox="1">
            <a:spLocks noChangeArrowheads="1"/>
          </p:cNvSpPr>
          <p:nvPr/>
        </p:nvSpPr>
        <p:spPr bwMode="auto">
          <a:xfrm>
            <a:off x="4716463" y="4076700"/>
            <a:ext cx="1584325" cy="366713"/>
          </a:xfrm>
          <a:prstGeom prst="rect">
            <a:avLst/>
          </a:prstGeom>
          <a:noFill/>
          <a:ln w="9525">
            <a:noFill/>
            <a:miter lim="800000"/>
            <a:headEnd/>
            <a:tailEnd/>
          </a:ln>
        </p:spPr>
        <p:txBody>
          <a:bodyPr>
            <a:spAutoFit/>
          </a:bodyPr>
          <a:lstStyle/>
          <a:p>
            <a:pPr>
              <a:spcBef>
                <a:spcPct val="50000"/>
              </a:spcBef>
            </a:pPr>
            <a:r>
              <a:rPr lang="tr-TR" b="1"/>
              <a:t>Kadın</a:t>
            </a:r>
          </a:p>
        </p:txBody>
      </p:sp>
      <p:sp>
        <p:nvSpPr>
          <p:cNvPr id="23559" name="Text Box 7"/>
          <p:cNvSpPr txBox="1">
            <a:spLocks noChangeArrowheads="1"/>
          </p:cNvSpPr>
          <p:nvPr/>
        </p:nvSpPr>
        <p:spPr bwMode="auto">
          <a:xfrm>
            <a:off x="5148263" y="3573463"/>
            <a:ext cx="1295400" cy="366712"/>
          </a:xfrm>
          <a:prstGeom prst="rect">
            <a:avLst/>
          </a:prstGeom>
          <a:noFill/>
          <a:ln w="9525">
            <a:noFill/>
            <a:miter lim="800000"/>
            <a:headEnd/>
            <a:tailEnd/>
          </a:ln>
        </p:spPr>
        <p:txBody>
          <a:bodyPr>
            <a:spAutoFit/>
          </a:bodyPr>
          <a:lstStyle/>
          <a:p>
            <a:pPr>
              <a:spcBef>
                <a:spcPct val="50000"/>
              </a:spcBef>
            </a:pPr>
            <a:r>
              <a:rPr lang="tr-TR" b="1"/>
              <a:t>Erkek</a:t>
            </a:r>
          </a:p>
        </p:txBody>
      </p:sp>
      <p:sp>
        <p:nvSpPr>
          <p:cNvPr id="23560" name="Text Box 8"/>
          <p:cNvSpPr txBox="1">
            <a:spLocks noChangeArrowheads="1"/>
          </p:cNvSpPr>
          <p:nvPr/>
        </p:nvSpPr>
        <p:spPr bwMode="auto">
          <a:xfrm>
            <a:off x="3924300" y="4797425"/>
            <a:ext cx="1223963" cy="366713"/>
          </a:xfrm>
          <a:prstGeom prst="rect">
            <a:avLst/>
          </a:prstGeom>
          <a:noFill/>
          <a:ln w="9525">
            <a:noFill/>
            <a:miter lim="800000"/>
            <a:headEnd/>
            <a:tailEnd/>
          </a:ln>
        </p:spPr>
        <p:txBody>
          <a:bodyPr>
            <a:spAutoFit/>
          </a:bodyPr>
          <a:lstStyle/>
          <a:p>
            <a:pPr>
              <a:spcBef>
                <a:spcPct val="50000"/>
              </a:spcBef>
            </a:pPr>
            <a:r>
              <a:rPr lang="tr-TR" b="1"/>
              <a:t>Yaşlı</a:t>
            </a:r>
          </a:p>
        </p:txBody>
      </p:sp>
      <p:sp>
        <p:nvSpPr>
          <p:cNvPr id="23561" name="Text Box 9"/>
          <p:cNvSpPr txBox="1">
            <a:spLocks noChangeArrowheads="1"/>
          </p:cNvSpPr>
          <p:nvPr/>
        </p:nvSpPr>
        <p:spPr bwMode="auto">
          <a:xfrm>
            <a:off x="4140200" y="4508500"/>
            <a:ext cx="1871663" cy="366713"/>
          </a:xfrm>
          <a:prstGeom prst="rect">
            <a:avLst/>
          </a:prstGeom>
          <a:noFill/>
          <a:ln w="9525">
            <a:noFill/>
            <a:miter lim="800000"/>
            <a:headEnd/>
            <a:tailEnd/>
          </a:ln>
        </p:spPr>
        <p:txBody>
          <a:bodyPr>
            <a:spAutoFit/>
          </a:bodyPr>
          <a:lstStyle/>
          <a:p>
            <a:pPr>
              <a:spcBef>
                <a:spcPct val="50000"/>
              </a:spcBef>
            </a:pPr>
            <a:r>
              <a:rPr lang="tr-TR" b="1"/>
              <a:t>Genç</a:t>
            </a:r>
          </a:p>
        </p:txBody>
      </p:sp>
      <p:sp>
        <p:nvSpPr>
          <p:cNvPr id="23562" name="Line 10"/>
          <p:cNvSpPr>
            <a:spLocks noChangeShapeType="1"/>
          </p:cNvSpPr>
          <p:nvPr/>
        </p:nvSpPr>
        <p:spPr bwMode="auto">
          <a:xfrm>
            <a:off x="1835150" y="908050"/>
            <a:ext cx="360363" cy="936625"/>
          </a:xfrm>
          <a:prstGeom prst="line">
            <a:avLst/>
          </a:prstGeom>
          <a:noFill/>
          <a:ln w="9525">
            <a:solidFill>
              <a:schemeClr val="tx1"/>
            </a:solidFill>
            <a:round/>
            <a:headEnd/>
            <a:tailEnd type="triangle" w="med" len="med"/>
          </a:ln>
        </p:spPr>
        <p:txBody>
          <a:bodyPr/>
          <a:lstStyle/>
          <a:p>
            <a:endParaRPr lang="tr-TR"/>
          </a:p>
        </p:txBody>
      </p:sp>
      <p:sp>
        <p:nvSpPr>
          <p:cNvPr id="23563" name="Line 11"/>
          <p:cNvSpPr>
            <a:spLocks noChangeShapeType="1"/>
          </p:cNvSpPr>
          <p:nvPr/>
        </p:nvSpPr>
        <p:spPr bwMode="auto">
          <a:xfrm>
            <a:off x="2771775" y="2420938"/>
            <a:ext cx="647700" cy="1079500"/>
          </a:xfrm>
          <a:prstGeom prst="line">
            <a:avLst/>
          </a:prstGeom>
          <a:noFill/>
          <a:ln w="9525">
            <a:solidFill>
              <a:schemeClr val="tx1"/>
            </a:solidFill>
            <a:round/>
            <a:headEnd/>
            <a:tailEnd type="triangle" w="med" len="med"/>
          </a:ln>
        </p:spPr>
        <p:txBody>
          <a:bodyPr/>
          <a:lstStyle/>
          <a:p>
            <a:endParaRPr lang="tr-TR"/>
          </a:p>
        </p:txBody>
      </p:sp>
      <p:sp>
        <p:nvSpPr>
          <p:cNvPr id="23564" name="Line 12"/>
          <p:cNvSpPr>
            <a:spLocks noChangeShapeType="1"/>
          </p:cNvSpPr>
          <p:nvPr/>
        </p:nvSpPr>
        <p:spPr bwMode="auto">
          <a:xfrm flipV="1">
            <a:off x="4211638" y="2997200"/>
            <a:ext cx="792162" cy="647700"/>
          </a:xfrm>
          <a:prstGeom prst="line">
            <a:avLst/>
          </a:prstGeom>
          <a:noFill/>
          <a:ln w="9525">
            <a:solidFill>
              <a:schemeClr val="tx1"/>
            </a:solidFill>
            <a:round/>
            <a:headEnd/>
            <a:tailEnd type="triangle" w="med" len="med"/>
          </a:ln>
        </p:spPr>
        <p:txBody>
          <a:bodyPr/>
          <a:lstStyle/>
          <a:p>
            <a:endParaRPr lang="tr-TR"/>
          </a:p>
        </p:txBody>
      </p:sp>
      <p:sp>
        <p:nvSpPr>
          <p:cNvPr id="23565" name="Line 13"/>
          <p:cNvSpPr>
            <a:spLocks noChangeShapeType="1"/>
          </p:cNvSpPr>
          <p:nvPr/>
        </p:nvSpPr>
        <p:spPr bwMode="auto">
          <a:xfrm flipV="1">
            <a:off x="4211638" y="3789363"/>
            <a:ext cx="936625" cy="71437"/>
          </a:xfrm>
          <a:prstGeom prst="line">
            <a:avLst/>
          </a:prstGeom>
          <a:noFill/>
          <a:ln w="9525">
            <a:solidFill>
              <a:schemeClr val="tx1"/>
            </a:solidFill>
            <a:round/>
            <a:headEnd/>
            <a:tailEnd type="triangle" w="med" len="med"/>
          </a:ln>
        </p:spPr>
        <p:txBody>
          <a:bodyPr/>
          <a:lstStyle/>
          <a:p>
            <a:endParaRPr lang="tr-TR"/>
          </a:p>
        </p:txBody>
      </p:sp>
      <p:sp>
        <p:nvSpPr>
          <p:cNvPr id="23566" name="Line 14"/>
          <p:cNvSpPr>
            <a:spLocks noChangeShapeType="1"/>
          </p:cNvSpPr>
          <p:nvPr/>
        </p:nvSpPr>
        <p:spPr bwMode="auto">
          <a:xfrm>
            <a:off x="4067175" y="4076700"/>
            <a:ext cx="576263" cy="144463"/>
          </a:xfrm>
          <a:prstGeom prst="line">
            <a:avLst/>
          </a:prstGeom>
          <a:noFill/>
          <a:ln w="9525">
            <a:solidFill>
              <a:schemeClr val="tx1"/>
            </a:solidFill>
            <a:round/>
            <a:headEnd/>
            <a:tailEnd type="triangle" w="med" len="med"/>
          </a:ln>
        </p:spPr>
        <p:txBody>
          <a:bodyPr/>
          <a:lstStyle/>
          <a:p>
            <a:endParaRPr lang="tr-TR"/>
          </a:p>
        </p:txBody>
      </p:sp>
      <p:sp>
        <p:nvSpPr>
          <p:cNvPr id="23567" name="Line 15"/>
          <p:cNvSpPr>
            <a:spLocks noChangeShapeType="1"/>
          </p:cNvSpPr>
          <p:nvPr/>
        </p:nvSpPr>
        <p:spPr bwMode="auto">
          <a:xfrm>
            <a:off x="3635375" y="4076700"/>
            <a:ext cx="504825" cy="431800"/>
          </a:xfrm>
          <a:prstGeom prst="line">
            <a:avLst/>
          </a:prstGeom>
          <a:noFill/>
          <a:ln w="9525">
            <a:solidFill>
              <a:schemeClr val="tx1"/>
            </a:solidFill>
            <a:round/>
            <a:headEnd/>
            <a:tailEnd type="triangle" w="med" len="med"/>
          </a:ln>
        </p:spPr>
        <p:txBody>
          <a:bodyPr/>
          <a:lstStyle/>
          <a:p>
            <a:endParaRPr lang="tr-TR"/>
          </a:p>
        </p:txBody>
      </p:sp>
      <p:sp>
        <p:nvSpPr>
          <p:cNvPr id="23568" name="Line 16"/>
          <p:cNvSpPr>
            <a:spLocks noChangeShapeType="1"/>
          </p:cNvSpPr>
          <p:nvPr/>
        </p:nvSpPr>
        <p:spPr bwMode="auto">
          <a:xfrm>
            <a:off x="3348038" y="4076700"/>
            <a:ext cx="647700" cy="720725"/>
          </a:xfrm>
          <a:prstGeom prst="line">
            <a:avLst/>
          </a:prstGeom>
          <a:noFill/>
          <a:ln w="9525">
            <a:solidFill>
              <a:schemeClr val="tx1"/>
            </a:solidFill>
            <a:round/>
            <a:headEnd/>
            <a:tailEnd type="triangle" w="med" len="med"/>
          </a:ln>
        </p:spPr>
        <p:txBody>
          <a:bodyPr/>
          <a:lstStyle/>
          <a:p>
            <a:endParaRPr lang="tr-TR"/>
          </a:p>
        </p:txBody>
      </p:sp>
      <p:sp>
        <p:nvSpPr>
          <p:cNvPr id="23569" name="Text Box 17"/>
          <p:cNvSpPr txBox="1">
            <a:spLocks noChangeArrowheads="1"/>
          </p:cNvSpPr>
          <p:nvPr/>
        </p:nvSpPr>
        <p:spPr bwMode="auto">
          <a:xfrm>
            <a:off x="2195513" y="5013325"/>
            <a:ext cx="1368425" cy="366713"/>
          </a:xfrm>
          <a:prstGeom prst="rect">
            <a:avLst/>
          </a:prstGeom>
          <a:noFill/>
          <a:ln w="9525">
            <a:noFill/>
            <a:miter lim="800000"/>
            <a:headEnd/>
            <a:tailEnd/>
          </a:ln>
        </p:spPr>
        <p:txBody>
          <a:bodyPr>
            <a:spAutoFit/>
          </a:bodyPr>
          <a:lstStyle/>
          <a:p>
            <a:pPr>
              <a:spcBef>
                <a:spcPct val="50000"/>
              </a:spcBef>
            </a:pPr>
            <a:r>
              <a:rPr lang="tr-TR" b="1"/>
              <a:t>Bisikletli</a:t>
            </a:r>
          </a:p>
        </p:txBody>
      </p:sp>
      <p:sp>
        <p:nvSpPr>
          <p:cNvPr id="23570" name="Text Box 18"/>
          <p:cNvSpPr txBox="1">
            <a:spLocks noChangeArrowheads="1"/>
          </p:cNvSpPr>
          <p:nvPr/>
        </p:nvSpPr>
        <p:spPr bwMode="auto">
          <a:xfrm>
            <a:off x="1187450" y="4437063"/>
            <a:ext cx="1584325" cy="366712"/>
          </a:xfrm>
          <a:prstGeom prst="rect">
            <a:avLst/>
          </a:prstGeom>
          <a:noFill/>
          <a:ln w="9525">
            <a:noFill/>
            <a:miter lim="800000"/>
            <a:headEnd/>
            <a:tailEnd/>
          </a:ln>
        </p:spPr>
        <p:txBody>
          <a:bodyPr>
            <a:spAutoFit/>
          </a:bodyPr>
          <a:lstStyle/>
          <a:p>
            <a:pPr>
              <a:spcBef>
                <a:spcPct val="50000"/>
              </a:spcBef>
            </a:pPr>
            <a:r>
              <a:rPr lang="tr-TR" b="1"/>
              <a:t>Motorsikletli</a:t>
            </a:r>
          </a:p>
        </p:txBody>
      </p:sp>
      <p:sp>
        <p:nvSpPr>
          <p:cNvPr id="23571" name="Text Box 19"/>
          <p:cNvSpPr txBox="1">
            <a:spLocks noChangeArrowheads="1"/>
          </p:cNvSpPr>
          <p:nvPr/>
        </p:nvSpPr>
        <p:spPr bwMode="auto">
          <a:xfrm>
            <a:off x="755650" y="4076700"/>
            <a:ext cx="1655763" cy="366713"/>
          </a:xfrm>
          <a:prstGeom prst="rect">
            <a:avLst/>
          </a:prstGeom>
          <a:noFill/>
          <a:ln w="9525">
            <a:noFill/>
            <a:miter lim="800000"/>
            <a:headEnd/>
            <a:tailEnd/>
          </a:ln>
        </p:spPr>
        <p:txBody>
          <a:bodyPr>
            <a:spAutoFit/>
          </a:bodyPr>
          <a:lstStyle/>
          <a:p>
            <a:pPr>
              <a:spcBef>
                <a:spcPct val="50000"/>
              </a:spcBef>
            </a:pPr>
            <a:r>
              <a:rPr lang="tr-TR" b="1"/>
              <a:t>Arabalı</a:t>
            </a:r>
          </a:p>
        </p:txBody>
      </p:sp>
      <p:sp>
        <p:nvSpPr>
          <p:cNvPr id="23572" name="Line 20"/>
          <p:cNvSpPr>
            <a:spLocks noChangeShapeType="1"/>
          </p:cNvSpPr>
          <p:nvPr/>
        </p:nvSpPr>
        <p:spPr bwMode="auto">
          <a:xfrm flipH="1">
            <a:off x="1763713" y="3933825"/>
            <a:ext cx="1223962" cy="287338"/>
          </a:xfrm>
          <a:prstGeom prst="line">
            <a:avLst/>
          </a:prstGeom>
          <a:noFill/>
          <a:ln w="9525">
            <a:solidFill>
              <a:schemeClr val="tx1"/>
            </a:solidFill>
            <a:round/>
            <a:headEnd/>
            <a:tailEnd type="triangle" w="med" len="med"/>
          </a:ln>
        </p:spPr>
        <p:txBody>
          <a:bodyPr/>
          <a:lstStyle/>
          <a:p>
            <a:endParaRPr lang="tr-TR"/>
          </a:p>
        </p:txBody>
      </p:sp>
      <p:sp>
        <p:nvSpPr>
          <p:cNvPr id="23573" name="Line 21"/>
          <p:cNvSpPr>
            <a:spLocks noChangeShapeType="1"/>
          </p:cNvSpPr>
          <p:nvPr/>
        </p:nvSpPr>
        <p:spPr bwMode="auto">
          <a:xfrm flipH="1">
            <a:off x="2555875" y="4005263"/>
            <a:ext cx="647700" cy="431800"/>
          </a:xfrm>
          <a:prstGeom prst="line">
            <a:avLst/>
          </a:prstGeom>
          <a:noFill/>
          <a:ln w="9525">
            <a:solidFill>
              <a:schemeClr val="tx1"/>
            </a:solidFill>
            <a:round/>
            <a:headEnd/>
            <a:tailEnd type="triangle" w="med" len="med"/>
          </a:ln>
        </p:spPr>
        <p:txBody>
          <a:bodyPr/>
          <a:lstStyle/>
          <a:p>
            <a:endParaRPr lang="tr-TR"/>
          </a:p>
        </p:txBody>
      </p:sp>
      <p:sp>
        <p:nvSpPr>
          <p:cNvPr id="23574" name="Line 22"/>
          <p:cNvSpPr>
            <a:spLocks noChangeShapeType="1"/>
          </p:cNvSpPr>
          <p:nvPr/>
        </p:nvSpPr>
        <p:spPr bwMode="auto">
          <a:xfrm flipH="1">
            <a:off x="3059113" y="4076700"/>
            <a:ext cx="217487" cy="936625"/>
          </a:xfrm>
          <a:prstGeom prst="line">
            <a:avLst/>
          </a:prstGeom>
          <a:noFill/>
          <a:ln w="9525">
            <a:solidFill>
              <a:schemeClr val="tx1"/>
            </a:solidFill>
            <a:round/>
            <a:headEnd/>
            <a:tailEnd type="triangle" w="med" len="med"/>
          </a:ln>
        </p:spPr>
        <p:txBody>
          <a:bodyPr/>
          <a:lstStyle/>
          <a:p>
            <a:endParaRPr lang="tr-TR"/>
          </a:p>
        </p:txBody>
      </p:sp>
      <p:sp>
        <p:nvSpPr>
          <p:cNvPr id="23575" name="Text Box 23"/>
          <p:cNvSpPr txBox="1">
            <a:spLocks noChangeArrowheads="1"/>
          </p:cNvSpPr>
          <p:nvPr/>
        </p:nvSpPr>
        <p:spPr bwMode="auto">
          <a:xfrm>
            <a:off x="3348038" y="5589588"/>
            <a:ext cx="1584325" cy="579437"/>
          </a:xfrm>
          <a:prstGeom prst="rect">
            <a:avLst/>
          </a:prstGeom>
          <a:noFill/>
          <a:ln w="9525">
            <a:noFill/>
            <a:miter lim="800000"/>
            <a:headEnd/>
            <a:tailEnd/>
          </a:ln>
        </p:spPr>
        <p:txBody>
          <a:bodyPr>
            <a:spAutoFit/>
          </a:bodyPr>
          <a:lstStyle/>
          <a:p>
            <a:pPr>
              <a:spcBef>
                <a:spcPct val="50000"/>
              </a:spcBef>
            </a:pPr>
            <a:r>
              <a:rPr lang="tr-TR" sz="3200" b="1"/>
              <a:t>Yaya</a:t>
            </a:r>
          </a:p>
        </p:txBody>
      </p:sp>
      <p:sp>
        <p:nvSpPr>
          <p:cNvPr id="23576" name="Line 24"/>
          <p:cNvSpPr>
            <a:spLocks noChangeShapeType="1"/>
          </p:cNvSpPr>
          <p:nvPr/>
        </p:nvSpPr>
        <p:spPr bwMode="auto">
          <a:xfrm>
            <a:off x="3348038" y="4221163"/>
            <a:ext cx="431800" cy="1223962"/>
          </a:xfrm>
          <a:prstGeom prst="line">
            <a:avLst/>
          </a:prstGeom>
          <a:noFill/>
          <a:ln w="9525">
            <a:solidFill>
              <a:schemeClr val="tx1"/>
            </a:solidFill>
            <a:round/>
            <a:headEnd/>
            <a:tailEnd type="triangle" w="med" len="med"/>
          </a:ln>
        </p:spPr>
        <p:txBody>
          <a:bodyPr/>
          <a:lstStyle/>
          <a:p>
            <a:endParaRPr lang="tr-TR"/>
          </a:p>
        </p:txBody>
      </p:sp>
      <p:sp>
        <p:nvSpPr>
          <p:cNvPr id="23577" name="Text Box 25"/>
          <p:cNvSpPr txBox="1">
            <a:spLocks noChangeArrowheads="1"/>
          </p:cNvSpPr>
          <p:nvPr/>
        </p:nvSpPr>
        <p:spPr bwMode="auto">
          <a:xfrm>
            <a:off x="2627313" y="765175"/>
            <a:ext cx="4392612" cy="641350"/>
          </a:xfrm>
          <a:prstGeom prst="rect">
            <a:avLst/>
          </a:prstGeom>
          <a:noFill/>
          <a:ln w="9525">
            <a:noFill/>
            <a:miter lim="800000"/>
            <a:headEnd/>
            <a:tailEnd/>
          </a:ln>
        </p:spPr>
        <p:txBody>
          <a:bodyPr>
            <a:spAutoFit/>
          </a:bodyPr>
          <a:lstStyle/>
          <a:p>
            <a:pPr>
              <a:spcBef>
                <a:spcPct val="50000"/>
              </a:spcBef>
            </a:pPr>
            <a:r>
              <a:rPr lang="tr-TR" sz="3600" b="1"/>
              <a:t>Kent yayalarındır!</a:t>
            </a:r>
          </a:p>
        </p:txBody>
      </p:sp>
      <p:sp>
        <p:nvSpPr>
          <p:cNvPr id="23578" name="AutoShape 27"/>
          <p:cNvSpPr>
            <a:spLocks noChangeArrowheads="1"/>
          </p:cNvSpPr>
          <p:nvPr/>
        </p:nvSpPr>
        <p:spPr bwMode="auto">
          <a:xfrm>
            <a:off x="3276600" y="1484313"/>
            <a:ext cx="1366838" cy="4176712"/>
          </a:xfrm>
          <a:prstGeom prst="upArrow">
            <a:avLst>
              <a:gd name="adj1" fmla="val 50000"/>
              <a:gd name="adj2" fmla="val 76394"/>
            </a:avLst>
          </a:prstGeom>
          <a:solidFill>
            <a:schemeClr val="accent1"/>
          </a:solidFill>
          <a:ln w="9525">
            <a:solidFill>
              <a:schemeClr val="tx1"/>
            </a:solidFill>
            <a:miter lim="800000"/>
            <a:headEnd/>
            <a:tailEnd/>
          </a:ln>
        </p:spPr>
        <p:txBody>
          <a:bodyPr wrap="none" anchor="ctr"/>
          <a:lstStyle/>
          <a:p>
            <a:endParaRPr lang="tr-T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p:cNvSpPr txBox="1">
            <a:spLocks noChangeArrowheads="1"/>
          </p:cNvSpPr>
          <p:nvPr/>
        </p:nvSpPr>
        <p:spPr bwMode="auto">
          <a:xfrm>
            <a:off x="395288" y="404813"/>
            <a:ext cx="2016125" cy="519112"/>
          </a:xfrm>
          <a:prstGeom prst="rect">
            <a:avLst/>
          </a:prstGeom>
          <a:noFill/>
          <a:ln w="9525">
            <a:noFill/>
            <a:miter lim="800000"/>
            <a:headEnd/>
            <a:tailEnd/>
          </a:ln>
        </p:spPr>
        <p:txBody>
          <a:bodyPr>
            <a:spAutoFit/>
          </a:bodyPr>
          <a:lstStyle/>
          <a:p>
            <a:pPr>
              <a:spcBef>
                <a:spcPct val="50000"/>
              </a:spcBef>
            </a:pPr>
            <a:r>
              <a:rPr lang="tr-TR" sz="2800" b="1"/>
              <a:t>Kentleşme</a:t>
            </a:r>
          </a:p>
        </p:txBody>
      </p:sp>
      <p:sp>
        <p:nvSpPr>
          <p:cNvPr id="23555" name="Text Box 3"/>
          <p:cNvSpPr txBox="1">
            <a:spLocks noChangeArrowheads="1"/>
          </p:cNvSpPr>
          <p:nvPr/>
        </p:nvSpPr>
        <p:spPr bwMode="auto">
          <a:xfrm>
            <a:off x="1835150" y="1916113"/>
            <a:ext cx="1944688" cy="519112"/>
          </a:xfrm>
          <a:prstGeom prst="rect">
            <a:avLst/>
          </a:prstGeom>
          <a:noFill/>
          <a:ln w="9525">
            <a:noFill/>
            <a:miter lim="800000"/>
            <a:headEnd/>
            <a:tailEnd/>
          </a:ln>
        </p:spPr>
        <p:txBody>
          <a:bodyPr>
            <a:spAutoFit/>
          </a:bodyPr>
          <a:lstStyle/>
          <a:p>
            <a:pPr>
              <a:spcBef>
                <a:spcPct val="50000"/>
              </a:spcBef>
            </a:pPr>
            <a:r>
              <a:rPr lang="tr-TR" sz="2800" b="1"/>
              <a:t>Kent</a:t>
            </a:r>
          </a:p>
        </p:txBody>
      </p:sp>
      <p:sp>
        <p:nvSpPr>
          <p:cNvPr id="23556" name="Text Box 4"/>
          <p:cNvSpPr txBox="1">
            <a:spLocks noChangeArrowheads="1"/>
          </p:cNvSpPr>
          <p:nvPr/>
        </p:nvSpPr>
        <p:spPr bwMode="auto">
          <a:xfrm>
            <a:off x="2987675" y="3573463"/>
            <a:ext cx="2232025" cy="519112"/>
          </a:xfrm>
          <a:prstGeom prst="rect">
            <a:avLst/>
          </a:prstGeom>
          <a:noFill/>
          <a:ln w="9525">
            <a:noFill/>
            <a:miter lim="800000"/>
            <a:headEnd/>
            <a:tailEnd/>
          </a:ln>
        </p:spPr>
        <p:txBody>
          <a:bodyPr>
            <a:spAutoFit/>
          </a:bodyPr>
          <a:lstStyle/>
          <a:p>
            <a:pPr>
              <a:spcBef>
                <a:spcPct val="50000"/>
              </a:spcBef>
            </a:pPr>
            <a:r>
              <a:rPr lang="tr-TR" sz="2800" b="1"/>
              <a:t>Kentli</a:t>
            </a:r>
          </a:p>
        </p:txBody>
      </p:sp>
      <p:sp>
        <p:nvSpPr>
          <p:cNvPr id="23557" name="Text Box 5"/>
          <p:cNvSpPr txBox="1">
            <a:spLocks noChangeArrowheads="1"/>
          </p:cNvSpPr>
          <p:nvPr/>
        </p:nvSpPr>
        <p:spPr bwMode="auto">
          <a:xfrm>
            <a:off x="4932363" y="2708275"/>
            <a:ext cx="1295400" cy="366713"/>
          </a:xfrm>
          <a:prstGeom prst="rect">
            <a:avLst/>
          </a:prstGeom>
          <a:noFill/>
          <a:ln w="9525">
            <a:noFill/>
            <a:miter lim="800000"/>
            <a:headEnd/>
            <a:tailEnd/>
          </a:ln>
        </p:spPr>
        <p:txBody>
          <a:bodyPr>
            <a:spAutoFit/>
          </a:bodyPr>
          <a:lstStyle/>
          <a:p>
            <a:pPr>
              <a:spcBef>
                <a:spcPct val="50000"/>
              </a:spcBef>
            </a:pPr>
            <a:r>
              <a:rPr lang="tr-TR" b="1"/>
              <a:t>Çocuk</a:t>
            </a:r>
          </a:p>
        </p:txBody>
      </p:sp>
      <p:sp>
        <p:nvSpPr>
          <p:cNvPr id="23558" name="Text Box 6"/>
          <p:cNvSpPr txBox="1">
            <a:spLocks noChangeArrowheads="1"/>
          </p:cNvSpPr>
          <p:nvPr/>
        </p:nvSpPr>
        <p:spPr bwMode="auto">
          <a:xfrm>
            <a:off x="4716463" y="4076700"/>
            <a:ext cx="1584325" cy="366713"/>
          </a:xfrm>
          <a:prstGeom prst="rect">
            <a:avLst/>
          </a:prstGeom>
          <a:noFill/>
          <a:ln w="9525">
            <a:noFill/>
            <a:miter lim="800000"/>
            <a:headEnd/>
            <a:tailEnd/>
          </a:ln>
        </p:spPr>
        <p:txBody>
          <a:bodyPr>
            <a:spAutoFit/>
          </a:bodyPr>
          <a:lstStyle/>
          <a:p>
            <a:pPr>
              <a:spcBef>
                <a:spcPct val="50000"/>
              </a:spcBef>
            </a:pPr>
            <a:r>
              <a:rPr lang="tr-TR" b="1"/>
              <a:t>Kadın</a:t>
            </a:r>
          </a:p>
        </p:txBody>
      </p:sp>
      <p:sp>
        <p:nvSpPr>
          <p:cNvPr id="23559" name="Text Box 7"/>
          <p:cNvSpPr txBox="1">
            <a:spLocks noChangeArrowheads="1"/>
          </p:cNvSpPr>
          <p:nvPr/>
        </p:nvSpPr>
        <p:spPr bwMode="auto">
          <a:xfrm>
            <a:off x="5148263" y="3573463"/>
            <a:ext cx="1295400" cy="366712"/>
          </a:xfrm>
          <a:prstGeom prst="rect">
            <a:avLst/>
          </a:prstGeom>
          <a:noFill/>
          <a:ln w="9525">
            <a:noFill/>
            <a:miter lim="800000"/>
            <a:headEnd/>
            <a:tailEnd/>
          </a:ln>
        </p:spPr>
        <p:txBody>
          <a:bodyPr>
            <a:spAutoFit/>
          </a:bodyPr>
          <a:lstStyle/>
          <a:p>
            <a:pPr>
              <a:spcBef>
                <a:spcPct val="50000"/>
              </a:spcBef>
            </a:pPr>
            <a:r>
              <a:rPr lang="tr-TR" b="1"/>
              <a:t>Erkek</a:t>
            </a:r>
          </a:p>
        </p:txBody>
      </p:sp>
      <p:sp>
        <p:nvSpPr>
          <p:cNvPr id="23560" name="Text Box 8"/>
          <p:cNvSpPr txBox="1">
            <a:spLocks noChangeArrowheads="1"/>
          </p:cNvSpPr>
          <p:nvPr/>
        </p:nvSpPr>
        <p:spPr bwMode="auto">
          <a:xfrm>
            <a:off x="3924300" y="4797425"/>
            <a:ext cx="1223963" cy="366713"/>
          </a:xfrm>
          <a:prstGeom prst="rect">
            <a:avLst/>
          </a:prstGeom>
          <a:noFill/>
          <a:ln w="9525">
            <a:noFill/>
            <a:miter lim="800000"/>
            <a:headEnd/>
            <a:tailEnd/>
          </a:ln>
        </p:spPr>
        <p:txBody>
          <a:bodyPr>
            <a:spAutoFit/>
          </a:bodyPr>
          <a:lstStyle/>
          <a:p>
            <a:pPr>
              <a:spcBef>
                <a:spcPct val="50000"/>
              </a:spcBef>
            </a:pPr>
            <a:r>
              <a:rPr lang="tr-TR" b="1"/>
              <a:t>Yaşlı</a:t>
            </a:r>
          </a:p>
        </p:txBody>
      </p:sp>
      <p:sp>
        <p:nvSpPr>
          <p:cNvPr id="23561" name="Text Box 9"/>
          <p:cNvSpPr txBox="1">
            <a:spLocks noChangeArrowheads="1"/>
          </p:cNvSpPr>
          <p:nvPr/>
        </p:nvSpPr>
        <p:spPr bwMode="auto">
          <a:xfrm>
            <a:off x="4140200" y="4508500"/>
            <a:ext cx="1871663" cy="366713"/>
          </a:xfrm>
          <a:prstGeom prst="rect">
            <a:avLst/>
          </a:prstGeom>
          <a:noFill/>
          <a:ln w="9525">
            <a:noFill/>
            <a:miter lim="800000"/>
            <a:headEnd/>
            <a:tailEnd/>
          </a:ln>
        </p:spPr>
        <p:txBody>
          <a:bodyPr>
            <a:spAutoFit/>
          </a:bodyPr>
          <a:lstStyle/>
          <a:p>
            <a:pPr>
              <a:spcBef>
                <a:spcPct val="50000"/>
              </a:spcBef>
            </a:pPr>
            <a:r>
              <a:rPr lang="tr-TR" b="1"/>
              <a:t>Genç</a:t>
            </a:r>
          </a:p>
        </p:txBody>
      </p:sp>
      <p:sp>
        <p:nvSpPr>
          <p:cNvPr id="23562" name="Line 10"/>
          <p:cNvSpPr>
            <a:spLocks noChangeShapeType="1"/>
          </p:cNvSpPr>
          <p:nvPr/>
        </p:nvSpPr>
        <p:spPr bwMode="auto">
          <a:xfrm>
            <a:off x="1835150" y="908050"/>
            <a:ext cx="360363" cy="936625"/>
          </a:xfrm>
          <a:prstGeom prst="line">
            <a:avLst/>
          </a:prstGeom>
          <a:noFill/>
          <a:ln w="9525">
            <a:solidFill>
              <a:schemeClr val="tx1"/>
            </a:solidFill>
            <a:round/>
            <a:headEnd/>
            <a:tailEnd type="triangle" w="med" len="med"/>
          </a:ln>
        </p:spPr>
        <p:txBody>
          <a:bodyPr/>
          <a:lstStyle/>
          <a:p>
            <a:endParaRPr lang="tr-TR"/>
          </a:p>
        </p:txBody>
      </p:sp>
      <p:sp>
        <p:nvSpPr>
          <p:cNvPr id="23563" name="Line 11"/>
          <p:cNvSpPr>
            <a:spLocks noChangeShapeType="1"/>
          </p:cNvSpPr>
          <p:nvPr/>
        </p:nvSpPr>
        <p:spPr bwMode="auto">
          <a:xfrm>
            <a:off x="2771775" y="2420938"/>
            <a:ext cx="647700" cy="1079500"/>
          </a:xfrm>
          <a:prstGeom prst="line">
            <a:avLst/>
          </a:prstGeom>
          <a:noFill/>
          <a:ln w="9525">
            <a:solidFill>
              <a:schemeClr val="tx1"/>
            </a:solidFill>
            <a:round/>
            <a:headEnd/>
            <a:tailEnd type="triangle" w="med" len="med"/>
          </a:ln>
        </p:spPr>
        <p:txBody>
          <a:bodyPr/>
          <a:lstStyle/>
          <a:p>
            <a:endParaRPr lang="tr-TR"/>
          </a:p>
        </p:txBody>
      </p:sp>
      <p:sp>
        <p:nvSpPr>
          <p:cNvPr id="23564" name="Line 12"/>
          <p:cNvSpPr>
            <a:spLocks noChangeShapeType="1"/>
          </p:cNvSpPr>
          <p:nvPr/>
        </p:nvSpPr>
        <p:spPr bwMode="auto">
          <a:xfrm flipV="1">
            <a:off x="4211638" y="2997200"/>
            <a:ext cx="792162" cy="647700"/>
          </a:xfrm>
          <a:prstGeom prst="line">
            <a:avLst/>
          </a:prstGeom>
          <a:noFill/>
          <a:ln w="9525">
            <a:solidFill>
              <a:schemeClr val="tx1"/>
            </a:solidFill>
            <a:round/>
            <a:headEnd/>
            <a:tailEnd type="triangle" w="med" len="med"/>
          </a:ln>
        </p:spPr>
        <p:txBody>
          <a:bodyPr/>
          <a:lstStyle/>
          <a:p>
            <a:endParaRPr lang="tr-TR"/>
          </a:p>
        </p:txBody>
      </p:sp>
      <p:sp>
        <p:nvSpPr>
          <p:cNvPr id="23565" name="Line 13"/>
          <p:cNvSpPr>
            <a:spLocks noChangeShapeType="1"/>
          </p:cNvSpPr>
          <p:nvPr/>
        </p:nvSpPr>
        <p:spPr bwMode="auto">
          <a:xfrm flipV="1">
            <a:off x="4211638" y="3789363"/>
            <a:ext cx="936625" cy="71437"/>
          </a:xfrm>
          <a:prstGeom prst="line">
            <a:avLst/>
          </a:prstGeom>
          <a:noFill/>
          <a:ln w="9525">
            <a:solidFill>
              <a:schemeClr val="tx1"/>
            </a:solidFill>
            <a:round/>
            <a:headEnd/>
            <a:tailEnd type="triangle" w="med" len="med"/>
          </a:ln>
        </p:spPr>
        <p:txBody>
          <a:bodyPr/>
          <a:lstStyle/>
          <a:p>
            <a:endParaRPr lang="tr-TR"/>
          </a:p>
        </p:txBody>
      </p:sp>
      <p:sp>
        <p:nvSpPr>
          <p:cNvPr id="23566" name="Line 14"/>
          <p:cNvSpPr>
            <a:spLocks noChangeShapeType="1"/>
          </p:cNvSpPr>
          <p:nvPr/>
        </p:nvSpPr>
        <p:spPr bwMode="auto">
          <a:xfrm>
            <a:off x="4067175" y="4076700"/>
            <a:ext cx="576263" cy="144463"/>
          </a:xfrm>
          <a:prstGeom prst="line">
            <a:avLst/>
          </a:prstGeom>
          <a:noFill/>
          <a:ln w="9525">
            <a:solidFill>
              <a:schemeClr val="tx1"/>
            </a:solidFill>
            <a:round/>
            <a:headEnd/>
            <a:tailEnd type="triangle" w="med" len="med"/>
          </a:ln>
        </p:spPr>
        <p:txBody>
          <a:bodyPr/>
          <a:lstStyle/>
          <a:p>
            <a:endParaRPr lang="tr-TR"/>
          </a:p>
        </p:txBody>
      </p:sp>
      <p:sp>
        <p:nvSpPr>
          <p:cNvPr id="23567" name="Line 15"/>
          <p:cNvSpPr>
            <a:spLocks noChangeShapeType="1"/>
          </p:cNvSpPr>
          <p:nvPr/>
        </p:nvSpPr>
        <p:spPr bwMode="auto">
          <a:xfrm>
            <a:off x="3635375" y="4076700"/>
            <a:ext cx="504825" cy="431800"/>
          </a:xfrm>
          <a:prstGeom prst="line">
            <a:avLst/>
          </a:prstGeom>
          <a:noFill/>
          <a:ln w="9525">
            <a:solidFill>
              <a:schemeClr val="tx1"/>
            </a:solidFill>
            <a:round/>
            <a:headEnd/>
            <a:tailEnd type="triangle" w="med" len="med"/>
          </a:ln>
        </p:spPr>
        <p:txBody>
          <a:bodyPr/>
          <a:lstStyle/>
          <a:p>
            <a:endParaRPr lang="tr-TR"/>
          </a:p>
        </p:txBody>
      </p:sp>
      <p:sp>
        <p:nvSpPr>
          <p:cNvPr id="23568" name="Line 16"/>
          <p:cNvSpPr>
            <a:spLocks noChangeShapeType="1"/>
          </p:cNvSpPr>
          <p:nvPr/>
        </p:nvSpPr>
        <p:spPr bwMode="auto">
          <a:xfrm>
            <a:off x="3348038" y="4076700"/>
            <a:ext cx="647700" cy="720725"/>
          </a:xfrm>
          <a:prstGeom prst="line">
            <a:avLst/>
          </a:prstGeom>
          <a:noFill/>
          <a:ln w="9525">
            <a:solidFill>
              <a:schemeClr val="tx1"/>
            </a:solidFill>
            <a:round/>
            <a:headEnd/>
            <a:tailEnd type="triangle" w="med" len="med"/>
          </a:ln>
        </p:spPr>
        <p:txBody>
          <a:bodyPr/>
          <a:lstStyle/>
          <a:p>
            <a:endParaRPr lang="tr-TR"/>
          </a:p>
        </p:txBody>
      </p:sp>
      <p:sp>
        <p:nvSpPr>
          <p:cNvPr id="23569" name="Text Box 17"/>
          <p:cNvSpPr txBox="1">
            <a:spLocks noChangeArrowheads="1"/>
          </p:cNvSpPr>
          <p:nvPr/>
        </p:nvSpPr>
        <p:spPr bwMode="auto">
          <a:xfrm>
            <a:off x="2195513" y="5013325"/>
            <a:ext cx="1368425" cy="366713"/>
          </a:xfrm>
          <a:prstGeom prst="rect">
            <a:avLst/>
          </a:prstGeom>
          <a:noFill/>
          <a:ln w="9525">
            <a:noFill/>
            <a:miter lim="800000"/>
            <a:headEnd/>
            <a:tailEnd/>
          </a:ln>
        </p:spPr>
        <p:txBody>
          <a:bodyPr>
            <a:spAutoFit/>
          </a:bodyPr>
          <a:lstStyle/>
          <a:p>
            <a:pPr>
              <a:spcBef>
                <a:spcPct val="50000"/>
              </a:spcBef>
            </a:pPr>
            <a:r>
              <a:rPr lang="tr-TR" b="1"/>
              <a:t>Bisikletli</a:t>
            </a:r>
          </a:p>
        </p:txBody>
      </p:sp>
      <p:sp>
        <p:nvSpPr>
          <p:cNvPr id="23570" name="Text Box 18"/>
          <p:cNvSpPr txBox="1">
            <a:spLocks noChangeArrowheads="1"/>
          </p:cNvSpPr>
          <p:nvPr/>
        </p:nvSpPr>
        <p:spPr bwMode="auto">
          <a:xfrm>
            <a:off x="1187450" y="4437063"/>
            <a:ext cx="1584325" cy="366712"/>
          </a:xfrm>
          <a:prstGeom prst="rect">
            <a:avLst/>
          </a:prstGeom>
          <a:noFill/>
          <a:ln w="9525">
            <a:noFill/>
            <a:miter lim="800000"/>
            <a:headEnd/>
            <a:tailEnd/>
          </a:ln>
        </p:spPr>
        <p:txBody>
          <a:bodyPr>
            <a:spAutoFit/>
          </a:bodyPr>
          <a:lstStyle/>
          <a:p>
            <a:pPr>
              <a:spcBef>
                <a:spcPct val="50000"/>
              </a:spcBef>
            </a:pPr>
            <a:r>
              <a:rPr lang="tr-TR" b="1"/>
              <a:t>Motorsikletli</a:t>
            </a:r>
          </a:p>
        </p:txBody>
      </p:sp>
      <p:sp>
        <p:nvSpPr>
          <p:cNvPr id="23571" name="Text Box 19"/>
          <p:cNvSpPr txBox="1">
            <a:spLocks noChangeArrowheads="1"/>
          </p:cNvSpPr>
          <p:nvPr/>
        </p:nvSpPr>
        <p:spPr bwMode="auto">
          <a:xfrm>
            <a:off x="755650" y="4076700"/>
            <a:ext cx="1655763" cy="366713"/>
          </a:xfrm>
          <a:prstGeom prst="rect">
            <a:avLst/>
          </a:prstGeom>
          <a:noFill/>
          <a:ln w="9525">
            <a:noFill/>
            <a:miter lim="800000"/>
            <a:headEnd/>
            <a:tailEnd/>
          </a:ln>
        </p:spPr>
        <p:txBody>
          <a:bodyPr>
            <a:spAutoFit/>
          </a:bodyPr>
          <a:lstStyle/>
          <a:p>
            <a:pPr>
              <a:spcBef>
                <a:spcPct val="50000"/>
              </a:spcBef>
            </a:pPr>
            <a:r>
              <a:rPr lang="tr-TR" b="1"/>
              <a:t>Arabalı</a:t>
            </a:r>
          </a:p>
        </p:txBody>
      </p:sp>
      <p:sp>
        <p:nvSpPr>
          <p:cNvPr id="23572" name="Line 20"/>
          <p:cNvSpPr>
            <a:spLocks noChangeShapeType="1"/>
          </p:cNvSpPr>
          <p:nvPr/>
        </p:nvSpPr>
        <p:spPr bwMode="auto">
          <a:xfrm flipH="1">
            <a:off x="1763713" y="3933825"/>
            <a:ext cx="1223962" cy="287338"/>
          </a:xfrm>
          <a:prstGeom prst="line">
            <a:avLst/>
          </a:prstGeom>
          <a:noFill/>
          <a:ln w="9525">
            <a:solidFill>
              <a:schemeClr val="tx1"/>
            </a:solidFill>
            <a:round/>
            <a:headEnd/>
            <a:tailEnd type="triangle" w="med" len="med"/>
          </a:ln>
        </p:spPr>
        <p:txBody>
          <a:bodyPr/>
          <a:lstStyle/>
          <a:p>
            <a:endParaRPr lang="tr-TR"/>
          </a:p>
        </p:txBody>
      </p:sp>
      <p:sp>
        <p:nvSpPr>
          <p:cNvPr id="23573" name="Line 21"/>
          <p:cNvSpPr>
            <a:spLocks noChangeShapeType="1"/>
          </p:cNvSpPr>
          <p:nvPr/>
        </p:nvSpPr>
        <p:spPr bwMode="auto">
          <a:xfrm flipH="1">
            <a:off x="2555875" y="4005263"/>
            <a:ext cx="647700" cy="431800"/>
          </a:xfrm>
          <a:prstGeom prst="line">
            <a:avLst/>
          </a:prstGeom>
          <a:noFill/>
          <a:ln w="9525">
            <a:solidFill>
              <a:schemeClr val="tx1"/>
            </a:solidFill>
            <a:round/>
            <a:headEnd/>
            <a:tailEnd type="triangle" w="med" len="med"/>
          </a:ln>
        </p:spPr>
        <p:txBody>
          <a:bodyPr/>
          <a:lstStyle/>
          <a:p>
            <a:endParaRPr lang="tr-TR"/>
          </a:p>
        </p:txBody>
      </p:sp>
      <p:sp>
        <p:nvSpPr>
          <p:cNvPr id="23574" name="Line 22"/>
          <p:cNvSpPr>
            <a:spLocks noChangeShapeType="1"/>
          </p:cNvSpPr>
          <p:nvPr/>
        </p:nvSpPr>
        <p:spPr bwMode="auto">
          <a:xfrm flipH="1">
            <a:off x="3059113" y="4076700"/>
            <a:ext cx="217487" cy="936625"/>
          </a:xfrm>
          <a:prstGeom prst="line">
            <a:avLst/>
          </a:prstGeom>
          <a:noFill/>
          <a:ln w="9525">
            <a:solidFill>
              <a:schemeClr val="tx1"/>
            </a:solidFill>
            <a:round/>
            <a:headEnd/>
            <a:tailEnd type="triangle" w="med" len="med"/>
          </a:ln>
        </p:spPr>
        <p:txBody>
          <a:bodyPr/>
          <a:lstStyle/>
          <a:p>
            <a:endParaRPr lang="tr-TR"/>
          </a:p>
        </p:txBody>
      </p:sp>
      <p:sp>
        <p:nvSpPr>
          <p:cNvPr id="23575" name="Text Box 23"/>
          <p:cNvSpPr txBox="1">
            <a:spLocks noChangeArrowheads="1"/>
          </p:cNvSpPr>
          <p:nvPr/>
        </p:nvSpPr>
        <p:spPr bwMode="auto">
          <a:xfrm>
            <a:off x="3348038" y="5589588"/>
            <a:ext cx="1584325" cy="579437"/>
          </a:xfrm>
          <a:prstGeom prst="rect">
            <a:avLst/>
          </a:prstGeom>
          <a:noFill/>
          <a:ln w="9525">
            <a:noFill/>
            <a:miter lim="800000"/>
            <a:headEnd/>
            <a:tailEnd/>
          </a:ln>
        </p:spPr>
        <p:txBody>
          <a:bodyPr>
            <a:spAutoFit/>
          </a:bodyPr>
          <a:lstStyle/>
          <a:p>
            <a:pPr>
              <a:spcBef>
                <a:spcPct val="50000"/>
              </a:spcBef>
            </a:pPr>
            <a:r>
              <a:rPr lang="tr-TR" sz="3200" b="1"/>
              <a:t>Yaya</a:t>
            </a:r>
          </a:p>
        </p:txBody>
      </p:sp>
      <p:sp>
        <p:nvSpPr>
          <p:cNvPr id="23576" name="Line 24"/>
          <p:cNvSpPr>
            <a:spLocks noChangeShapeType="1"/>
          </p:cNvSpPr>
          <p:nvPr/>
        </p:nvSpPr>
        <p:spPr bwMode="auto">
          <a:xfrm>
            <a:off x="3348038" y="4221163"/>
            <a:ext cx="431800" cy="1223962"/>
          </a:xfrm>
          <a:prstGeom prst="line">
            <a:avLst/>
          </a:prstGeom>
          <a:noFill/>
          <a:ln w="9525">
            <a:solidFill>
              <a:schemeClr val="tx1"/>
            </a:solidFill>
            <a:round/>
            <a:headEnd/>
            <a:tailEnd type="triangle" w="med" len="med"/>
          </a:ln>
        </p:spPr>
        <p:txBody>
          <a:bodyPr/>
          <a:lstStyle/>
          <a:p>
            <a:endParaRPr lang="tr-TR"/>
          </a:p>
        </p:txBody>
      </p:sp>
      <p:sp>
        <p:nvSpPr>
          <p:cNvPr id="23577" name="Text Box 25"/>
          <p:cNvSpPr txBox="1">
            <a:spLocks noChangeArrowheads="1"/>
          </p:cNvSpPr>
          <p:nvPr/>
        </p:nvSpPr>
        <p:spPr bwMode="auto">
          <a:xfrm>
            <a:off x="2360292" y="347987"/>
            <a:ext cx="4392612" cy="1200329"/>
          </a:xfrm>
          <a:prstGeom prst="rect">
            <a:avLst/>
          </a:prstGeom>
          <a:noFill/>
          <a:ln w="9525">
            <a:noFill/>
            <a:miter lim="800000"/>
            <a:headEnd/>
            <a:tailEnd/>
          </a:ln>
        </p:spPr>
        <p:txBody>
          <a:bodyPr>
            <a:spAutoFit/>
          </a:bodyPr>
          <a:lstStyle/>
          <a:p>
            <a:pPr>
              <a:spcBef>
                <a:spcPct val="50000"/>
              </a:spcBef>
            </a:pPr>
            <a:r>
              <a:rPr lang="tr-TR" sz="3600" b="1" dirty="0"/>
              <a:t>Kent yayaların ve bisikletlilerindir!</a:t>
            </a:r>
          </a:p>
        </p:txBody>
      </p:sp>
      <p:sp>
        <p:nvSpPr>
          <p:cNvPr id="23578" name="AutoShape 27"/>
          <p:cNvSpPr>
            <a:spLocks noChangeArrowheads="1"/>
          </p:cNvSpPr>
          <p:nvPr/>
        </p:nvSpPr>
        <p:spPr bwMode="auto">
          <a:xfrm>
            <a:off x="3276600" y="1484313"/>
            <a:ext cx="1366838" cy="4176712"/>
          </a:xfrm>
          <a:prstGeom prst="upArrow">
            <a:avLst>
              <a:gd name="adj1" fmla="val 50000"/>
              <a:gd name="adj2" fmla="val 76394"/>
            </a:avLst>
          </a:prstGeom>
          <a:solidFill>
            <a:schemeClr val="accent1"/>
          </a:solidFill>
          <a:ln w="9525">
            <a:solidFill>
              <a:schemeClr val="tx1"/>
            </a:solidFill>
            <a:miter lim="800000"/>
            <a:headEnd/>
            <a:tailEnd/>
          </a:ln>
        </p:spPr>
        <p:txBody>
          <a:bodyPr wrap="none" anchor="ctr"/>
          <a:lstStyle/>
          <a:p>
            <a:endParaRPr lang="tr-T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395288" y="404813"/>
            <a:ext cx="2016125" cy="519112"/>
          </a:xfrm>
          <a:prstGeom prst="rect">
            <a:avLst/>
          </a:prstGeom>
          <a:noFill/>
          <a:ln w="9525">
            <a:noFill/>
            <a:miter lim="800000"/>
            <a:headEnd/>
            <a:tailEnd/>
          </a:ln>
        </p:spPr>
        <p:txBody>
          <a:bodyPr>
            <a:spAutoFit/>
          </a:bodyPr>
          <a:lstStyle/>
          <a:p>
            <a:pPr>
              <a:spcBef>
                <a:spcPct val="50000"/>
              </a:spcBef>
            </a:pPr>
            <a:r>
              <a:rPr lang="tr-TR" sz="2800" b="1"/>
              <a:t>Kentleşme</a:t>
            </a:r>
          </a:p>
        </p:txBody>
      </p:sp>
      <p:sp>
        <p:nvSpPr>
          <p:cNvPr id="24579" name="Text Box 3"/>
          <p:cNvSpPr txBox="1">
            <a:spLocks noChangeArrowheads="1"/>
          </p:cNvSpPr>
          <p:nvPr/>
        </p:nvSpPr>
        <p:spPr bwMode="auto">
          <a:xfrm>
            <a:off x="1835150" y="1916113"/>
            <a:ext cx="1944688" cy="519112"/>
          </a:xfrm>
          <a:prstGeom prst="rect">
            <a:avLst/>
          </a:prstGeom>
          <a:noFill/>
          <a:ln w="9525">
            <a:noFill/>
            <a:miter lim="800000"/>
            <a:headEnd/>
            <a:tailEnd/>
          </a:ln>
        </p:spPr>
        <p:txBody>
          <a:bodyPr>
            <a:spAutoFit/>
          </a:bodyPr>
          <a:lstStyle/>
          <a:p>
            <a:pPr>
              <a:spcBef>
                <a:spcPct val="50000"/>
              </a:spcBef>
            </a:pPr>
            <a:r>
              <a:rPr lang="tr-TR" sz="2800" b="1"/>
              <a:t>Kent</a:t>
            </a:r>
          </a:p>
        </p:txBody>
      </p:sp>
      <p:sp>
        <p:nvSpPr>
          <p:cNvPr id="24580" name="Text Box 4"/>
          <p:cNvSpPr txBox="1">
            <a:spLocks noChangeArrowheads="1"/>
          </p:cNvSpPr>
          <p:nvPr/>
        </p:nvSpPr>
        <p:spPr bwMode="auto">
          <a:xfrm>
            <a:off x="2987675" y="3573463"/>
            <a:ext cx="2232025" cy="519112"/>
          </a:xfrm>
          <a:prstGeom prst="rect">
            <a:avLst/>
          </a:prstGeom>
          <a:noFill/>
          <a:ln w="9525">
            <a:noFill/>
            <a:miter lim="800000"/>
            <a:headEnd/>
            <a:tailEnd/>
          </a:ln>
        </p:spPr>
        <p:txBody>
          <a:bodyPr>
            <a:spAutoFit/>
          </a:bodyPr>
          <a:lstStyle/>
          <a:p>
            <a:pPr>
              <a:spcBef>
                <a:spcPct val="50000"/>
              </a:spcBef>
            </a:pPr>
            <a:r>
              <a:rPr lang="tr-TR" sz="2800" b="1"/>
              <a:t>Kentli</a:t>
            </a:r>
          </a:p>
        </p:txBody>
      </p:sp>
      <p:sp>
        <p:nvSpPr>
          <p:cNvPr id="24581" name="Text Box 6"/>
          <p:cNvSpPr txBox="1">
            <a:spLocks noChangeArrowheads="1"/>
          </p:cNvSpPr>
          <p:nvPr/>
        </p:nvSpPr>
        <p:spPr bwMode="auto">
          <a:xfrm>
            <a:off x="4716463" y="4076700"/>
            <a:ext cx="1584325" cy="366713"/>
          </a:xfrm>
          <a:prstGeom prst="rect">
            <a:avLst/>
          </a:prstGeom>
          <a:noFill/>
          <a:ln w="9525">
            <a:noFill/>
            <a:miter lim="800000"/>
            <a:headEnd/>
            <a:tailEnd/>
          </a:ln>
        </p:spPr>
        <p:txBody>
          <a:bodyPr>
            <a:spAutoFit/>
          </a:bodyPr>
          <a:lstStyle/>
          <a:p>
            <a:pPr>
              <a:spcBef>
                <a:spcPct val="50000"/>
              </a:spcBef>
            </a:pPr>
            <a:endParaRPr lang="tr-TR" b="1"/>
          </a:p>
        </p:txBody>
      </p:sp>
      <p:sp>
        <p:nvSpPr>
          <p:cNvPr id="24582" name="Line 10"/>
          <p:cNvSpPr>
            <a:spLocks noChangeShapeType="1"/>
          </p:cNvSpPr>
          <p:nvPr/>
        </p:nvSpPr>
        <p:spPr bwMode="auto">
          <a:xfrm>
            <a:off x="1835150" y="908050"/>
            <a:ext cx="360363" cy="936625"/>
          </a:xfrm>
          <a:prstGeom prst="line">
            <a:avLst/>
          </a:prstGeom>
          <a:noFill/>
          <a:ln w="9525">
            <a:solidFill>
              <a:schemeClr val="tx1"/>
            </a:solidFill>
            <a:round/>
            <a:headEnd/>
            <a:tailEnd type="triangle" w="med" len="med"/>
          </a:ln>
        </p:spPr>
        <p:txBody>
          <a:bodyPr/>
          <a:lstStyle/>
          <a:p>
            <a:endParaRPr lang="tr-TR"/>
          </a:p>
        </p:txBody>
      </p:sp>
      <p:sp>
        <p:nvSpPr>
          <p:cNvPr id="24583" name="Line 11"/>
          <p:cNvSpPr>
            <a:spLocks noChangeShapeType="1"/>
          </p:cNvSpPr>
          <p:nvPr/>
        </p:nvSpPr>
        <p:spPr bwMode="auto">
          <a:xfrm>
            <a:off x="2555875" y="2492375"/>
            <a:ext cx="647700" cy="1079500"/>
          </a:xfrm>
          <a:prstGeom prst="line">
            <a:avLst/>
          </a:prstGeom>
          <a:noFill/>
          <a:ln w="9525">
            <a:solidFill>
              <a:schemeClr val="tx1"/>
            </a:solidFill>
            <a:round/>
            <a:headEnd/>
            <a:tailEnd type="triangle" w="med" len="med"/>
          </a:ln>
        </p:spPr>
        <p:txBody>
          <a:bodyPr/>
          <a:lstStyle/>
          <a:p>
            <a:endParaRPr lang="tr-TR"/>
          </a:p>
        </p:txBody>
      </p:sp>
      <p:sp>
        <p:nvSpPr>
          <p:cNvPr id="24584" name="Text Box 27"/>
          <p:cNvSpPr txBox="1">
            <a:spLocks noChangeArrowheads="1"/>
          </p:cNvSpPr>
          <p:nvPr/>
        </p:nvSpPr>
        <p:spPr bwMode="auto">
          <a:xfrm>
            <a:off x="4716463" y="1196975"/>
            <a:ext cx="2808287" cy="519113"/>
          </a:xfrm>
          <a:prstGeom prst="rect">
            <a:avLst/>
          </a:prstGeom>
          <a:noFill/>
          <a:ln w="9525">
            <a:noFill/>
            <a:miter lim="800000"/>
            <a:headEnd/>
            <a:tailEnd/>
          </a:ln>
        </p:spPr>
        <p:txBody>
          <a:bodyPr>
            <a:spAutoFit/>
          </a:bodyPr>
          <a:lstStyle/>
          <a:p>
            <a:pPr>
              <a:spcBef>
                <a:spcPct val="50000"/>
              </a:spcBef>
            </a:pPr>
            <a:r>
              <a:rPr lang="tr-TR" sz="2800" b="1"/>
              <a:t>Temiz hava</a:t>
            </a:r>
          </a:p>
        </p:txBody>
      </p:sp>
      <p:sp>
        <p:nvSpPr>
          <p:cNvPr id="24585" name="Text Box 28"/>
          <p:cNvSpPr txBox="1">
            <a:spLocks noChangeArrowheads="1"/>
          </p:cNvSpPr>
          <p:nvPr/>
        </p:nvSpPr>
        <p:spPr bwMode="auto">
          <a:xfrm>
            <a:off x="5219700" y="2420938"/>
            <a:ext cx="3313113" cy="946150"/>
          </a:xfrm>
          <a:prstGeom prst="rect">
            <a:avLst/>
          </a:prstGeom>
          <a:noFill/>
          <a:ln w="9525">
            <a:noFill/>
            <a:miter lim="800000"/>
            <a:headEnd/>
            <a:tailEnd/>
          </a:ln>
        </p:spPr>
        <p:txBody>
          <a:bodyPr>
            <a:spAutoFit/>
          </a:bodyPr>
          <a:lstStyle/>
          <a:p>
            <a:pPr>
              <a:spcBef>
                <a:spcPct val="50000"/>
              </a:spcBef>
            </a:pPr>
            <a:r>
              <a:rPr lang="tr-TR" sz="2800" b="1"/>
              <a:t>Etkin bir atık toplama sistemi</a:t>
            </a:r>
          </a:p>
        </p:txBody>
      </p:sp>
      <p:sp>
        <p:nvSpPr>
          <p:cNvPr id="24586" name="Text Box 29"/>
          <p:cNvSpPr txBox="1">
            <a:spLocks noChangeArrowheads="1"/>
          </p:cNvSpPr>
          <p:nvPr/>
        </p:nvSpPr>
        <p:spPr bwMode="auto">
          <a:xfrm>
            <a:off x="5292725" y="4005263"/>
            <a:ext cx="3095625" cy="946150"/>
          </a:xfrm>
          <a:prstGeom prst="rect">
            <a:avLst/>
          </a:prstGeom>
          <a:noFill/>
          <a:ln w="9525">
            <a:noFill/>
            <a:miter lim="800000"/>
            <a:headEnd/>
            <a:tailEnd/>
          </a:ln>
        </p:spPr>
        <p:txBody>
          <a:bodyPr>
            <a:spAutoFit/>
          </a:bodyPr>
          <a:lstStyle/>
          <a:p>
            <a:pPr>
              <a:spcBef>
                <a:spcPct val="50000"/>
              </a:spcBef>
            </a:pPr>
            <a:r>
              <a:rPr lang="tr-TR" sz="2800" b="1"/>
              <a:t>Güvenilir ve sürekli enerji</a:t>
            </a:r>
          </a:p>
        </p:txBody>
      </p:sp>
      <p:sp>
        <p:nvSpPr>
          <p:cNvPr id="24587" name="Text Box 30"/>
          <p:cNvSpPr txBox="1">
            <a:spLocks noChangeArrowheads="1"/>
          </p:cNvSpPr>
          <p:nvPr/>
        </p:nvSpPr>
        <p:spPr bwMode="auto">
          <a:xfrm>
            <a:off x="3132138" y="5445125"/>
            <a:ext cx="3744912" cy="519113"/>
          </a:xfrm>
          <a:prstGeom prst="rect">
            <a:avLst/>
          </a:prstGeom>
          <a:noFill/>
          <a:ln w="9525">
            <a:noFill/>
            <a:miter lim="800000"/>
            <a:headEnd/>
            <a:tailEnd/>
          </a:ln>
        </p:spPr>
        <p:txBody>
          <a:bodyPr>
            <a:spAutoFit/>
          </a:bodyPr>
          <a:lstStyle/>
          <a:p>
            <a:pPr>
              <a:spcBef>
                <a:spcPct val="50000"/>
              </a:spcBef>
            </a:pPr>
            <a:r>
              <a:rPr lang="tr-TR" sz="2800" b="1"/>
              <a:t>Ulaşım olanakları</a:t>
            </a:r>
          </a:p>
        </p:txBody>
      </p:sp>
      <p:sp>
        <p:nvSpPr>
          <p:cNvPr id="24588" name="Text Box 32"/>
          <p:cNvSpPr txBox="1">
            <a:spLocks noChangeArrowheads="1"/>
          </p:cNvSpPr>
          <p:nvPr/>
        </p:nvSpPr>
        <p:spPr bwMode="auto">
          <a:xfrm>
            <a:off x="468313" y="4797425"/>
            <a:ext cx="3384550" cy="519113"/>
          </a:xfrm>
          <a:prstGeom prst="rect">
            <a:avLst/>
          </a:prstGeom>
          <a:noFill/>
          <a:ln w="9525">
            <a:noFill/>
            <a:miter lim="800000"/>
            <a:headEnd/>
            <a:tailEnd/>
          </a:ln>
        </p:spPr>
        <p:txBody>
          <a:bodyPr>
            <a:spAutoFit/>
          </a:bodyPr>
          <a:lstStyle/>
          <a:p>
            <a:pPr>
              <a:spcBef>
                <a:spcPct val="50000"/>
              </a:spcBef>
            </a:pPr>
            <a:r>
              <a:rPr lang="tr-TR" sz="2800" b="1"/>
              <a:t>İletişim olanakları</a:t>
            </a:r>
          </a:p>
        </p:txBody>
      </p:sp>
      <p:sp>
        <p:nvSpPr>
          <p:cNvPr id="24589" name="Line 33"/>
          <p:cNvSpPr>
            <a:spLocks noChangeShapeType="1"/>
          </p:cNvSpPr>
          <p:nvPr/>
        </p:nvSpPr>
        <p:spPr bwMode="auto">
          <a:xfrm flipH="1">
            <a:off x="3059113" y="4221163"/>
            <a:ext cx="288925" cy="503237"/>
          </a:xfrm>
          <a:prstGeom prst="line">
            <a:avLst/>
          </a:prstGeom>
          <a:noFill/>
          <a:ln w="9525">
            <a:solidFill>
              <a:schemeClr val="tx1"/>
            </a:solidFill>
            <a:round/>
            <a:headEnd/>
            <a:tailEnd type="triangle" w="med" len="med"/>
          </a:ln>
        </p:spPr>
        <p:txBody>
          <a:bodyPr/>
          <a:lstStyle/>
          <a:p>
            <a:endParaRPr lang="tr-TR"/>
          </a:p>
        </p:txBody>
      </p:sp>
      <p:sp>
        <p:nvSpPr>
          <p:cNvPr id="24590" name="Line 34"/>
          <p:cNvSpPr>
            <a:spLocks noChangeShapeType="1"/>
          </p:cNvSpPr>
          <p:nvPr/>
        </p:nvSpPr>
        <p:spPr bwMode="auto">
          <a:xfrm>
            <a:off x="3851275" y="4292600"/>
            <a:ext cx="504825" cy="1081088"/>
          </a:xfrm>
          <a:prstGeom prst="line">
            <a:avLst/>
          </a:prstGeom>
          <a:noFill/>
          <a:ln w="9525">
            <a:solidFill>
              <a:schemeClr val="tx1"/>
            </a:solidFill>
            <a:round/>
            <a:headEnd/>
            <a:tailEnd type="triangle" w="med" len="med"/>
          </a:ln>
        </p:spPr>
        <p:txBody>
          <a:bodyPr/>
          <a:lstStyle/>
          <a:p>
            <a:endParaRPr lang="tr-TR"/>
          </a:p>
        </p:txBody>
      </p:sp>
      <p:sp>
        <p:nvSpPr>
          <p:cNvPr id="24591" name="Line 35"/>
          <p:cNvSpPr>
            <a:spLocks noChangeShapeType="1"/>
          </p:cNvSpPr>
          <p:nvPr/>
        </p:nvSpPr>
        <p:spPr bwMode="auto">
          <a:xfrm>
            <a:off x="4211638" y="4149725"/>
            <a:ext cx="1008062" cy="215900"/>
          </a:xfrm>
          <a:prstGeom prst="line">
            <a:avLst/>
          </a:prstGeom>
          <a:noFill/>
          <a:ln w="9525">
            <a:solidFill>
              <a:schemeClr val="tx1"/>
            </a:solidFill>
            <a:round/>
            <a:headEnd/>
            <a:tailEnd type="triangle" w="med" len="med"/>
          </a:ln>
        </p:spPr>
        <p:txBody>
          <a:bodyPr/>
          <a:lstStyle/>
          <a:p>
            <a:endParaRPr lang="tr-TR"/>
          </a:p>
        </p:txBody>
      </p:sp>
      <p:sp>
        <p:nvSpPr>
          <p:cNvPr id="24592" name="Line 36"/>
          <p:cNvSpPr>
            <a:spLocks noChangeShapeType="1"/>
          </p:cNvSpPr>
          <p:nvPr/>
        </p:nvSpPr>
        <p:spPr bwMode="auto">
          <a:xfrm flipV="1">
            <a:off x="4284663" y="3213100"/>
            <a:ext cx="792162" cy="431800"/>
          </a:xfrm>
          <a:prstGeom prst="line">
            <a:avLst/>
          </a:prstGeom>
          <a:noFill/>
          <a:ln w="9525">
            <a:solidFill>
              <a:schemeClr val="tx1"/>
            </a:solidFill>
            <a:round/>
            <a:headEnd/>
            <a:tailEnd type="triangle" w="med" len="med"/>
          </a:ln>
        </p:spPr>
        <p:txBody>
          <a:bodyPr/>
          <a:lstStyle/>
          <a:p>
            <a:endParaRPr lang="tr-TR"/>
          </a:p>
        </p:txBody>
      </p:sp>
      <p:sp>
        <p:nvSpPr>
          <p:cNvPr id="24593" name="Line 37"/>
          <p:cNvSpPr>
            <a:spLocks noChangeShapeType="1"/>
          </p:cNvSpPr>
          <p:nvPr/>
        </p:nvSpPr>
        <p:spPr bwMode="auto">
          <a:xfrm flipV="1">
            <a:off x="4067175" y="1773238"/>
            <a:ext cx="1152525" cy="1511300"/>
          </a:xfrm>
          <a:prstGeom prst="line">
            <a:avLst/>
          </a:prstGeom>
          <a:noFill/>
          <a:ln w="9525">
            <a:solidFill>
              <a:schemeClr val="tx1"/>
            </a:solidFill>
            <a:round/>
            <a:headEnd/>
            <a:tailEnd type="triangle" w="med" len="med"/>
          </a:ln>
        </p:spPr>
        <p:txBody>
          <a:bodyPr/>
          <a:lstStyle/>
          <a:p>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9470320-3FA6-B8B0-1B4D-171DBE3EE164}"/>
              </a:ext>
            </a:extLst>
          </p:cNvPr>
          <p:cNvSpPr>
            <a:spLocks noGrp="1"/>
          </p:cNvSpPr>
          <p:nvPr>
            <p:ph type="title"/>
          </p:nvPr>
        </p:nvSpPr>
        <p:spPr/>
        <p:txBody>
          <a:bodyPr/>
          <a:lstStyle/>
          <a:p>
            <a:r>
              <a:rPr lang="tr-TR" dirty="0"/>
              <a:t>Bilişsel Ergonomi</a:t>
            </a:r>
          </a:p>
        </p:txBody>
      </p:sp>
      <p:sp>
        <p:nvSpPr>
          <p:cNvPr id="3" name="İçerik Yer Tutucusu 2">
            <a:extLst>
              <a:ext uri="{FF2B5EF4-FFF2-40B4-BE49-F238E27FC236}">
                <a16:creationId xmlns:a16="http://schemas.microsoft.com/office/drawing/2014/main" id="{6B75B067-97D6-900E-891F-1695D043679D}"/>
              </a:ext>
            </a:extLst>
          </p:cNvPr>
          <p:cNvSpPr>
            <a:spLocks noGrp="1"/>
          </p:cNvSpPr>
          <p:nvPr>
            <p:ph idx="1"/>
          </p:nvPr>
        </p:nvSpPr>
        <p:spPr/>
        <p:txBody>
          <a:bodyPr/>
          <a:lstStyle/>
          <a:p>
            <a:pPr marL="0" indent="0">
              <a:buNone/>
            </a:pPr>
            <a:r>
              <a:rPr lang="tr-TR" dirty="0"/>
              <a:t>Zihinsel iş yükünü, karar vermeyi ve insan-bilgisayar etkileşimini ele alır.</a:t>
            </a:r>
          </a:p>
          <a:p>
            <a:pPr marL="0" indent="0">
              <a:buNone/>
            </a:pPr>
            <a:endParaRPr lang="tr-TR" dirty="0"/>
          </a:p>
          <a:p>
            <a:pPr marL="0" indent="0">
              <a:buNone/>
            </a:pPr>
            <a:r>
              <a:rPr lang="tr-TR" dirty="0"/>
              <a:t>Sezgisel yazılım arayüzleri tasarlamak vb.</a:t>
            </a:r>
          </a:p>
        </p:txBody>
      </p:sp>
    </p:spTree>
    <p:extLst>
      <p:ext uri="{BB962C8B-B14F-4D97-AF65-F5344CB8AC3E}">
        <p14:creationId xmlns:p14="http://schemas.microsoft.com/office/powerpoint/2010/main" val="324129236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4"/>
          <p:cNvSpPr txBox="1">
            <a:spLocks noChangeArrowheads="1"/>
          </p:cNvSpPr>
          <p:nvPr/>
        </p:nvSpPr>
        <p:spPr bwMode="auto">
          <a:xfrm>
            <a:off x="684213" y="692150"/>
            <a:ext cx="2232025" cy="701675"/>
          </a:xfrm>
          <a:prstGeom prst="rect">
            <a:avLst/>
          </a:prstGeom>
          <a:noFill/>
          <a:ln w="9525">
            <a:noFill/>
            <a:miter lim="800000"/>
            <a:headEnd/>
            <a:tailEnd/>
          </a:ln>
        </p:spPr>
        <p:txBody>
          <a:bodyPr>
            <a:spAutoFit/>
          </a:bodyPr>
          <a:lstStyle/>
          <a:p>
            <a:pPr>
              <a:spcBef>
                <a:spcPct val="50000"/>
              </a:spcBef>
            </a:pPr>
            <a:r>
              <a:rPr lang="tr-TR" sz="4000" b="1"/>
              <a:t>Kent</a:t>
            </a:r>
          </a:p>
        </p:txBody>
      </p:sp>
      <p:sp>
        <p:nvSpPr>
          <p:cNvPr id="25603" name="Text Box 5"/>
          <p:cNvSpPr txBox="1">
            <a:spLocks noChangeArrowheads="1"/>
          </p:cNvSpPr>
          <p:nvPr/>
        </p:nvSpPr>
        <p:spPr bwMode="auto">
          <a:xfrm>
            <a:off x="2916238" y="620713"/>
            <a:ext cx="2447925" cy="519112"/>
          </a:xfrm>
          <a:prstGeom prst="rect">
            <a:avLst/>
          </a:prstGeom>
          <a:noFill/>
          <a:ln w="9525">
            <a:noFill/>
            <a:miter lim="800000"/>
            <a:headEnd/>
            <a:tailEnd/>
          </a:ln>
        </p:spPr>
        <p:txBody>
          <a:bodyPr>
            <a:spAutoFit/>
          </a:bodyPr>
          <a:lstStyle/>
          <a:p>
            <a:pPr>
              <a:spcBef>
                <a:spcPct val="50000"/>
              </a:spcBef>
            </a:pPr>
            <a:r>
              <a:rPr lang="tr-TR" sz="2800" b="1"/>
              <a:t>Gri altyapı</a:t>
            </a:r>
          </a:p>
        </p:txBody>
      </p:sp>
      <p:sp>
        <p:nvSpPr>
          <p:cNvPr id="25604" name="Text Box 6"/>
          <p:cNvSpPr txBox="1">
            <a:spLocks noChangeArrowheads="1"/>
          </p:cNvSpPr>
          <p:nvPr/>
        </p:nvSpPr>
        <p:spPr bwMode="auto">
          <a:xfrm>
            <a:off x="1042988" y="2924175"/>
            <a:ext cx="2305050" cy="519113"/>
          </a:xfrm>
          <a:prstGeom prst="rect">
            <a:avLst/>
          </a:prstGeom>
          <a:noFill/>
          <a:ln w="9525">
            <a:noFill/>
            <a:miter lim="800000"/>
            <a:headEnd/>
            <a:tailEnd/>
          </a:ln>
        </p:spPr>
        <p:txBody>
          <a:bodyPr>
            <a:spAutoFit/>
          </a:bodyPr>
          <a:lstStyle/>
          <a:p>
            <a:pPr>
              <a:spcBef>
                <a:spcPct val="50000"/>
              </a:spcBef>
            </a:pPr>
            <a:r>
              <a:rPr lang="tr-TR" sz="2800" b="1"/>
              <a:t>Yeşil altyapı</a:t>
            </a:r>
          </a:p>
        </p:txBody>
      </p:sp>
      <p:sp>
        <p:nvSpPr>
          <p:cNvPr id="25605" name="Line 7"/>
          <p:cNvSpPr>
            <a:spLocks noChangeShapeType="1"/>
          </p:cNvSpPr>
          <p:nvPr/>
        </p:nvSpPr>
        <p:spPr bwMode="auto">
          <a:xfrm>
            <a:off x="1547813" y="1341438"/>
            <a:ext cx="576262" cy="1511300"/>
          </a:xfrm>
          <a:prstGeom prst="line">
            <a:avLst/>
          </a:prstGeom>
          <a:noFill/>
          <a:ln w="76200">
            <a:solidFill>
              <a:schemeClr val="tx1"/>
            </a:solidFill>
            <a:round/>
            <a:headEnd/>
            <a:tailEnd type="triangle" w="med" len="med"/>
          </a:ln>
        </p:spPr>
        <p:txBody>
          <a:bodyPr/>
          <a:lstStyle/>
          <a:p>
            <a:endParaRPr lang="tr-TR"/>
          </a:p>
        </p:txBody>
      </p:sp>
      <p:sp>
        <p:nvSpPr>
          <p:cNvPr id="25606" name="Line 8"/>
          <p:cNvSpPr>
            <a:spLocks noChangeShapeType="1"/>
          </p:cNvSpPr>
          <p:nvPr/>
        </p:nvSpPr>
        <p:spPr bwMode="auto">
          <a:xfrm flipV="1">
            <a:off x="2124075" y="908050"/>
            <a:ext cx="792163" cy="217488"/>
          </a:xfrm>
          <a:prstGeom prst="line">
            <a:avLst/>
          </a:prstGeom>
          <a:noFill/>
          <a:ln w="76200">
            <a:solidFill>
              <a:schemeClr val="tx1"/>
            </a:solidFill>
            <a:round/>
            <a:headEnd/>
            <a:tailEnd type="triangle" w="med" len="med"/>
          </a:ln>
        </p:spPr>
        <p:txBody>
          <a:bodyPr/>
          <a:lstStyle/>
          <a:p>
            <a:endParaRPr lang="tr-T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684213" y="692150"/>
            <a:ext cx="2232025" cy="701675"/>
          </a:xfrm>
          <a:prstGeom prst="rect">
            <a:avLst/>
          </a:prstGeom>
          <a:noFill/>
          <a:ln w="9525">
            <a:noFill/>
            <a:miter lim="800000"/>
            <a:headEnd/>
            <a:tailEnd/>
          </a:ln>
        </p:spPr>
        <p:txBody>
          <a:bodyPr>
            <a:spAutoFit/>
          </a:bodyPr>
          <a:lstStyle/>
          <a:p>
            <a:pPr>
              <a:spcBef>
                <a:spcPct val="50000"/>
              </a:spcBef>
            </a:pPr>
            <a:r>
              <a:rPr lang="tr-TR" sz="4000" b="1"/>
              <a:t>Kent</a:t>
            </a:r>
          </a:p>
        </p:txBody>
      </p:sp>
      <p:sp>
        <p:nvSpPr>
          <p:cNvPr id="26627" name="Text Box 3"/>
          <p:cNvSpPr txBox="1">
            <a:spLocks noChangeArrowheads="1"/>
          </p:cNvSpPr>
          <p:nvPr/>
        </p:nvSpPr>
        <p:spPr bwMode="auto">
          <a:xfrm>
            <a:off x="2916238" y="620713"/>
            <a:ext cx="2447925" cy="519112"/>
          </a:xfrm>
          <a:prstGeom prst="rect">
            <a:avLst/>
          </a:prstGeom>
          <a:noFill/>
          <a:ln w="9525">
            <a:noFill/>
            <a:miter lim="800000"/>
            <a:headEnd/>
            <a:tailEnd/>
          </a:ln>
        </p:spPr>
        <p:txBody>
          <a:bodyPr>
            <a:spAutoFit/>
          </a:bodyPr>
          <a:lstStyle/>
          <a:p>
            <a:pPr>
              <a:spcBef>
                <a:spcPct val="50000"/>
              </a:spcBef>
            </a:pPr>
            <a:r>
              <a:rPr lang="tr-TR" sz="2800" b="1"/>
              <a:t>Gri altyapı</a:t>
            </a:r>
          </a:p>
        </p:txBody>
      </p:sp>
      <p:sp>
        <p:nvSpPr>
          <p:cNvPr id="26628" name="Text Box 4"/>
          <p:cNvSpPr txBox="1">
            <a:spLocks noChangeArrowheads="1"/>
          </p:cNvSpPr>
          <p:nvPr/>
        </p:nvSpPr>
        <p:spPr bwMode="auto">
          <a:xfrm>
            <a:off x="1042988" y="2924175"/>
            <a:ext cx="2305050" cy="519113"/>
          </a:xfrm>
          <a:prstGeom prst="rect">
            <a:avLst/>
          </a:prstGeom>
          <a:noFill/>
          <a:ln w="9525">
            <a:noFill/>
            <a:miter lim="800000"/>
            <a:headEnd/>
            <a:tailEnd/>
          </a:ln>
        </p:spPr>
        <p:txBody>
          <a:bodyPr>
            <a:spAutoFit/>
          </a:bodyPr>
          <a:lstStyle/>
          <a:p>
            <a:pPr>
              <a:spcBef>
                <a:spcPct val="50000"/>
              </a:spcBef>
            </a:pPr>
            <a:r>
              <a:rPr lang="tr-TR" sz="2800" b="1"/>
              <a:t>Yeşil altyapı</a:t>
            </a:r>
          </a:p>
        </p:txBody>
      </p:sp>
      <p:sp>
        <p:nvSpPr>
          <p:cNvPr id="26629" name="Line 5"/>
          <p:cNvSpPr>
            <a:spLocks noChangeShapeType="1"/>
          </p:cNvSpPr>
          <p:nvPr/>
        </p:nvSpPr>
        <p:spPr bwMode="auto">
          <a:xfrm>
            <a:off x="1547813" y="1341438"/>
            <a:ext cx="576262" cy="1511300"/>
          </a:xfrm>
          <a:prstGeom prst="line">
            <a:avLst/>
          </a:prstGeom>
          <a:noFill/>
          <a:ln w="76200">
            <a:solidFill>
              <a:schemeClr val="tx1"/>
            </a:solidFill>
            <a:round/>
            <a:headEnd/>
            <a:tailEnd type="triangle" w="med" len="med"/>
          </a:ln>
        </p:spPr>
        <p:txBody>
          <a:bodyPr/>
          <a:lstStyle/>
          <a:p>
            <a:endParaRPr lang="tr-TR"/>
          </a:p>
        </p:txBody>
      </p:sp>
      <p:sp>
        <p:nvSpPr>
          <p:cNvPr id="26630" name="Line 6"/>
          <p:cNvSpPr>
            <a:spLocks noChangeShapeType="1"/>
          </p:cNvSpPr>
          <p:nvPr/>
        </p:nvSpPr>
        <p:spPr bwMode="auto">
          <a:xfrm flipV="1">
            <a:off x="2124075" y="908050"/>
            <a:ext cx="792163" cy="217488"/>
          </a:xfrm>
          <a:prstGeom prst="line">
            <a:avLst/>
          </a:prstGeom>
          <a:noFill/>
          <a:ln w="76200">
            <a:solidFill>
              <a:schemeClr val="tx1"/>
            </a:solidFill>
            <a:round/>
            <a:headEnd/>
            <a:tailEnd type="triangle" w="med" len="med"/>
          </a:ln>
        </p:spPr>
        <p:txBody>
          <a:bodyPr/>
          <a:lstStyle/>
          <a:p>
            <a:endParaRPr lang="tr-TR"/>
          </a:p>
        </p:txBody>
      </p:sp>
      <p:sp>
        <p:nvSpPr>
          <p:cNvPr id="26631" name="Text Box 7"/>
          <p:cNvSpPr txBox="1">
            <a:spLocks noChangeArrowheads="1"/>
          </p:cNvSpPr>
          <p:nvPr/>
        </p:nvSpPr>
        <p:spPr bwMode="auto">
          <a:xfrm>
            <a:off x="5651500" y="333375"/>
            <a:ext cx="2016125" cy="366713"/>
          </a:xfrm>
          <a:prstGeom prst="rect">
            <a:avLst/>
          </a:prstGeom>
          <a:noFill/>
          <a:ln w="9525">
            <a:noFill/>
            <a:miter lim="800000"/>
            <a:headEnd/>
            <a:tailEnd/>
          </a:ln>
        </p:spPr>
        <p:txBody>
          <a:bodyPr>
            <a:spAutoFit/>
          </a:bodyPr>
          <a:lstStyle/>
          <a:p>
            <a:pPr>
              <a:spcBef>
                <a:spcPct val="50000"/>
              </a:spcBef>
            </a:pPr>
            <a:r>
              <a:rPr lang="tr-TR" b="1"/>
              <a:t>Yol</a:t>
            </a:r>
          </a:p>
        </p:txBody>
      </p:sp>
      <p:sp>
        <p:nvSpPr>
          <p:cNvPr id="26632" name="Text Box 8"/>
          <p:cNvSpPr txBox="1">
            <a:spLocks noChangeArrowheads="1"/>
          </p:cNvSpPr>
          <p:nvPr/>
        </p:nvSpPr>
        <p:spPr bwMode="auto">
          <a:xfrm>
            <a:off x="5940425" y="1125538"/>
            <a:ext cx="2016125" cy="366712"/>
          </a:xfrm>
          <a:prstGeom prst="rect">
            <a:avLst/>
          </a:prstGeom>
          <a:noFill/>
          <a:ln w="9525">
            <a:noFill/>
            <a:miter lim="800000"/>
            <a:headEnd/>
            <a:tailEnd/>
          </a:ln>
        </p:spPr>
        <p:txBody>
          <a:bodyPr>
            <a:spAutoFit/>
          </a:bodyPr>
          <a:lstStyle/>
          <a:p>
            <a:pPr>
              <a:spcBef>
                <a:spcPct val="50000"/>
              </a:spcBef>
            </a:pPr>
            <a:r>
              <a:rPr lang="tr-TR" b="1"/>
              <a:t>Kanalizasyon</a:t>
            </a:r>
          </a:p>
        </p:txBody>
      </p:sp>
      <p:sp>
        <p:nvSpPr>
          <p:cNvPr id="26633" name="Text Box 9"/>
          <p:cNvSpPr txBox="1">
            <a:spLocks noChangeArrowheads="1"/>
          </p:cNvSpPr>
          <p:nvPr/>
        </p:nvSpPr>
        <p:spPr bwMode="auto">
          <a:xfrm>
            <a:off x="5076825" y="2349500"/>
            <a:ext cx="2159000" cy="641350"/>
          </a:xfrm>
          <a:prstGeom prst="rect">
            <a:avLst/>
          </a:prstGeom>
          <a:noFill/>
          <a:ln w="9525">
            <a:noFill/>
            <a:miter lim="800000"/>
            <a:headEnd/>
            <a:tailEnd/>
          </a:ln>
        </p:spPr>
        <p:txBody>
          <a:bodyPr>
            <a:spAutoFit/>
          </a:bodyPr>
          <a:lstStyle/>
          <a:p>
            <a:pPr>
              <a:spcBef>
                <a:spcPct val="50000"/>
              </a:spcBef>
            </a:pPr>
            <a:r>
              <a:rPr lang="tr-TR" b="1"/>
              <a:t>Enerji üretim merkezleri</a:t>
            </a:r>
          </a:p>
        </p:txBody>
      </p:sp>
      <p:sp>
        <p:nvSpPr>
          <p:cNvPr id="26634" name="Text Box 10"/>
          <p:cNvSpPr txBox="1">
            <a:spLocks noChangeArrowheads="1"/>
          </p:cNvSpPr>
          <p:nvPr/>
        </p:nvSpPr>
        <p:spPr bwMode="auto">
          <a:xfrm>
            <a:off x="4859338" y="3141663"/>
            <a:ext cx="2089150" cy="366712"/>
          </a:xfrm>
          <a:prstGeom prst="rect">
            <a:avLst/>
          </a:prstGeom>
          <a:noFill/>
          <a:ln w="9525">
            <a:noFill/>
            <a:miter lim="800000"/>
            <a:headEnd/>
            <a:tailEnd/>
          </a:ln>
        </p:spPr>
        <p:txBody>
          <a:bodyPr>
            <a:spAutoFit/>
          </a:bodyPr>
          <a:lstStyle/>
          <a:p>
            <a:pPr>
              <a:spcBef>
                <a:spcPct val="50000"/>
              </a:spcBef>
            </a:pPr>
            <a:r>
              <a:rPr lang="tr-TR" b="1"/>
              <a:t>Trafolar</a:t>
            </a:r>
          </a:p>
        </p:txBody>
      </p:sp>
      <p:sp>
        <p:nvSpPr>
          <p:cNvPr id="26635" name="Text Box 11"/>
          <p:cNvSpPr txBox="1">
            <a:spLocks noChangeArrowheads="1"/>
          </p:cNvSpPr>
          <p:nvPr/>
        </p:nvSpPr>
        <p:spPr bwMode="auto">
          <a:xfrm>
            <a:off x="3132138" y="2060575"/>
            <a:ext cx="1439862" cy="366713"/>
          </a:xfrm>
          <a:prstGeom prst="rect">
            <a:avLst/>
          </a:prstGeom>
          <a:noFill/>
          <a:ln w="9525">
            <a:noFill/>
            <a:miter lim="800000"/>
            <a:headEnd/>
            <a:tailEnd/>
          </a:ln>
        </p:spPr>
        <p:txBody>
          <a:bodyPr>
            <a:spAutoFit/>
          </a:bodyPr>
          <a:lstStyle/>
          <a:p>
            <a:pPr>
              <a:spcBef>
                <a:spcPct val="50000"/>
              </a:spcBef>
            </a:pPr>
            <a:r>
              <a:rPr lang="tr-TR" b="1"/>
              <a:t>Kablolar</a:t>
            </a:r>
          </a:p>
        </p:txBody>
      </p:sp>
      <p:sp>
        <p:nvSpPr>
          <p:cNvPr id="26636" name="Text Box 13"/>
          <p:cNvSpPr txBox="1">
            <a:spLocks noChangeArrowheads="1"/>
          </p:cNvSpPr>
          <p:nvPr/>
        </p:nvSpPr>
        <p:spPr bwMode="auto">
          <a:xfrm>
            <a:off x="4932363" y="1700213"/>
            <a:ext cx="1727200" cy="366712"/>
          </a:xfrm>
          <a:prstGeom prst="rect">
            <a:avLst/>
          </a:prstGeom>
          <a:noFill/>
          <a:ln w="9525">
            <a:noFill/>
            <a:miter lim="800000"/>
            <a:headEnd/>
            <a:tailEnd/>
          </a:ln>
        </p:spPr>
        <p:txBody>
          <a:bodyPr>
            <a:spAutoFit/>
          </a:bodyPr>
          <a:lstStyle/>
          <a:p>
            <a:pPr>
              <a:spcBef>
                <a:spcPct val="50000"/>
              </a:spcBef>
            </a:pPr>
            <a:r>
              <a:rPr lang="tr-TR" b="1"/>
              <a:t>Borular</a:t>
            </a:r>
          </a:p>
        </p:txBody>
      </p:sp>
      <p:sp>
        <p:nvSpPr>
          <p:cNvPr id="26637" name="Line 14"/>
          <p:cNvSpPr>
            <a:spLocks noChangeShapeType="1"/>
          </p:cNvSpPr>
          <p:nvPr/>
        </p:nvSpPr>
        <p:spPr bwMode="auto">
          <a:xfrm>
            <a:off x="3779838" y="1196975"/>
            <a:ext cx="0" cy="792163"/>
          </a:xfrm>
          <a:prstGeom prst="line">
            <a:avLst/>
          </a:prstGeom>
          <a:noFill/>
          <a:ln w="9525">
            <a:solidFill>
              <a:schemeClr val="tx1"/>
            </a:solidFill>
            <a:round/>
            <a:headEnd/>
            <a:tailEnd type="triangle" w="med" len="med"/>
          </a:ln>
        </p:spPr>
        <p:txBody>
          <a:bodyPr/>
          <a:lstStyle/>
          <a:p>
            <a:endParaRPr lang="tr-TR"/>
          </a:p>
        </p:txBody>
      </p:sp>
      <p:sp>
        <p:nvSpPr>
          <p:cNvPr id="26638" name="Line 15"/>
          <p:cNvSpPr>
            <a:spLocks noChangeShapeType="1"/>
          </p:cNvSpPr>
          <p:nvPr/>
        </p:nvSpPr>
        <p:spPr bwMode="auto">
          <a:xfrm>
            <a:off x="4356100" y="1196975"/>
            <a:ext cx="647700" cy="503238"/>
          </a:xfrm>
          <a:prstGeom prst="line">
            <a:avLst/>
          </a:prstGeom>
          <a:noFill/>
          <a:ln w="9525">
            <a:solidFill>
              <a:schemeClr val="tx1"/>
            </a:solidFill>
            <a:round/>
            <a:headEnd/>
            <a:tailEnd type="triangle" w="med" len="med"/>
          </a:ln>
        </p:spPr>
        <p:txBody>
          <a:bodyPr/>
          <a:lstStyle/>
          <a:p>
            <a:endParaRPr lang="tr-TR"/>
          </a:p>
        </p:txBody>
      </p:sp>
      <p:sp>
        <p:nvSpPr>
          <p:cNvPr id="26639" name="Line 16"/>
          <p:cNvSpPr>
            <a:spLocks noChangeShapeType="1"/>
          </p:cNvSpPr>
          <p:nvPr/>
        </p:nvSpPr>
        <p:spPr bwMode="auto">
          <a:xfrm>
            <a:off x="3924300" y="1268413"/>
            <a:ext cx="1008063" cy="1873250"/>
          </a:xfrm>
          <a:prstGeom prst="line">
            <a:avLst/>
          </a:prstGeom>
          <a:noFill/>
          <a:ln w="9525">
            <a:solidFill>
              <a:schemeClr val="tx1"/>
            </a:solidFill>
            <a:round/>
            <a:headEnd/>
            <a:tailEnd type="triangle" w="med" len="med"/>
          </a:ln>
        </p:spPr>
        <p:txBody>
          <a:bodyPr/>
          <a:lstStyle/>
          <a:p>
            <a:endParaRPr lang="tr-TR"/>
          </a:p>
        </p:txBody>
      </p:sp>
      <p:sp>
        <p:nvSpPr>
          <p:cNvPr id="26640" name="Line 17"/>
          <p:cNvSpPr>
            <a:spLocks noChangeShapeType="1"/>
          </p:cNvSpPr>
          <p:nvPr/>
        </p:nvSpPr>
        <p:spPr bwMode="auto">
          <a:xfrm>
            <a:off x="4067175" y="1268413"/>
            <a:ext cx="936625" cy="1081087"/>
          </a:xfrm>
          <a:prstGeom prst="line">
            <a:avLst/>
          </a:prstGeom>
          <a:noFill/>
          <a:ln w="9525">
            <a:solidFill>
              <a:schemeClr val="tx1"/>
            </a:solidFill>
            <a:round/>
            <a:headEnd/>
            <a:tailEnd type="triangle" w="med" len="med"/>
          </a:ln>
        </p:spPr>
        <p:txBody>
          <a:bodyPr/>
          <a:lstStyle/>
          <a:p>
            <a:endParaRPr lang="tr-TR"/>
          </a:p>
        </p:txBody>
      </p:sp>
      <p:sp>
        <p:nvSpPr>
          <p:cNvPr id="26641" name="Line 18"/>
          <p:cNvSpPr>
            <a:spLocks noChangeShapeType="1"/>
          </p:cNvSpPr>
          <p:nvPr/>
        </p:nvSpPr>
        <p:spPr bwMode="auto">
          <a:xfrm>
            <a:off x="4859338" y="981075"/>
            <a:ext cx="1008062" cy="287338"/>
          </a:xfrm>
          <a:prstGeom prst="line">
            <a:avLst/>
          </a:prstGeom>
          <a:noFill/>
          <a:ln w="9525">
            <a:solidFill>
              <a:schemeClr val="tx1"/>
            </a:solidFill>
            <a:round/>
            <a:headEnd/>
            <a:tailEnd type="triangle" w="med" len="med"/>
          </a:ln>
        </p:spPr>
        <p:txBody>
          <a:bodyPr/>
          <a:lstStyle/>
          <a:p>
            <a:endParaRPr lang="tr-TR"/>
          </a:p>
        </p:txBody>
      </p:sp>
      <p:sp>
        <p:nvSpPr>
          <p:cNvPr id="26642" name="Line 19"/>
          <p:cNvSpPr>
            <a:spLocks noChangeShapeType="1"/>
          </p:cNvSpPr>
          <p:nvPr/>
        </p:nvSpPr>
        <p:spPr bwMode="auto">
          <a:xfrm flipV="1">
            <a:off x="4932363" y="549275"/>
            <a:ext cx="792162" cy="287338"/>
          </a:xfrm>
          <a:prstGeom prst="line">
            <a:avLst/>
          </a:prstGeom>
          <a:noFill/>
          <a:ln w="9525">
            <a:solidFill>
              <a:schemeClr val="tx1"/>
            </a:solidFill>
            <a:round/>
            <a:headEnd/>
            <a:tailEnd type="triangle" w="med" len="med"/>
          </a:ln>
        </p:spPr>
        <p:txBody>
          <a:bodyPr/>
          <a:lstStyle/>
          <a:p>
            <a:endParaRPr lang="tr-T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4"/>
          <p:cNvSpPr txBox="1">
            <a:spLocks noChangeArrowheads="1"/>
          </p:cNvSpPr>
          <p:nvPr/>
        </p:nvSpPr>
        <p:spPr bwMode="auto">
          <a:xfrm>
            <a:off x="2555875" y="2781300"/>
            <a:ext cx="3887788" cy="641350"/>
          </a:xfrm>
          <a:prstGeom prst="rect">
            <a:avLst/>
          </a:prstGeom>
          <a:noFill/>
          <a:ln w="9525">
            <a:noFill/>
            <a:miter lim="800000"/>
            <a:headEnd/>
            <a:tailEnd/>
          </a:ln>
        </p:spPr>
        <p:txBody>
          <a:bodyPr>
            <a:spAutoFit/>
          </a:bodyPr>
          <a:lstStyle/>
          <a:p>
            <a:pPr>
              <a:spcBef>
                <a:spcPct val="50000"/>
              </a:spcBef>
            </a:pPr>
            <a:r>
              <a:rPr lang="tr-TR" sz="3600" b="1"/>
              <a:t>Kent ergonomisi</a:t>
            </a:r>
          </a:p>
        </p:txBody>
      </p:sp>
      <p:sp>
        <p:nvSpPr>
          <p:cNvPr id="32771" name="Text Box 5"/>
          <p:cNvSpPr txBox="1">
            <a:spLocks noChangeArrowheads="1"/>
          </p:cNvSpPr>
          <p:nvPr/>
        </p:nvSpPr>
        <p:spPr bwMode="auto">
          <a:xfrm>
            <a:off x="539750" y="549275"/>
            <a:ext cx="2160588" cy="915988"/>
          </a:xfrm>
          <a:prstGeom prst="rect">
            <a:avLst/>
          </a:prstGeom>
          <a:noFill/>
          <a:ln w="9525">
            <a:noFill/>
            <a:miter lim="800000"/>
            <a:headEnd/>
            <a:tailEnd/>
          </a:ln>
        </p:spPr>
        <p:txBody>
          <a:bodyPr>
            <a:spAutoFit/>
          </a:bodyPr>
          <a:lstStyle/>
          <a:p>
            <a:pPr>
              <a:spcBef>
                <a:spcPct val="50000"/>
              </a:spcBef>
            </a:pPr>
            <a:r>
              <a:rPr lang="tr-TR" b="1"/>
              <a:t>Uyarı ve işaretlerin kolay görülebilmesi</a:t>
            </a:r>
          </a:p>
        </p:txBody>
      </p:sp>
      <p:sp>
        <p:nvSpPr>
          <p:cNvPr id="32772" name="Text Box 6"/>
          <p:cNvSpPr txBox="1">
            <a:spLocks noChangeArrowheads="1"/>
          </p:cNvSpPr>
          <p:nvPr/>
        </p:nvSpPr>
        <p:spPr bwMode="auto">
          <a:xfrm>
            <a:off x="3419475" y="404813"/>
            <a:ext cx="2016125" cy="641350"/>
          </a:xfrm>
          <a:prstGeom prst="rect">
            <a:avLst/>
          </a:prstGeom>
          <a:noFill/>
          <a:ln w="9525">
            <a:noFill/>
            <a:miter lim="800000"/>
            <a:headEnd/>
            <a:tailEnd/>
          </a:ln>
        </p:spPr>
        <p:txBody>
          <a:bodyPr>
            <a:spAutoFit/>
          </a:bodyPr>
          <a:lstStyle/>
          <a:p>
            <a:pPr>
              <a:spcBef>
                <a:spcPct val="50000"/>
              </a:spcBef>
            </a:pPr>
            <a:r>
              <a:rPr lang="tr-TR" b="1"/>
              <a:t>Alarmların kolay görülebilmesi</a:t>
            </a:r>
          </a:p>
        </p:txBody>
      </p:sp>
      <p:sp>
        <p:nvSpPr>
          <p:cNvPr id="32773" name="Text Box 7"/>
          <p:cNvSpPr txBox="1">
            <a:spLocks noChangeArrowheads="1"/>
          </p:cNvSpPr>
          <p:nvPr/>
        </p:nvSpPr>
        <p:spPr bwMode="auto">
          <a:xfrm>
            <a:off x="4572000" y="1196975"/>
            <a:ext cx="1728788" cy="366713"/>
          </a:xfrm>
          <a:prstGeom prst="rect">
            <a:avLst/>
          </a:prstGeom>
          <a:noFill/>
          <a:ln w="9525">
            <a:noFill/>
            <a:miter lim="800000"/>
            <a:headEnd/>
            <a:tailEnd/>
          </a:ln>
        </p:spPr>
        <p:txBody>
          <a:bodyPr>
            <a:spAutoFit/>
          </a:bodyPr>
          <a:lstStyle/>
          <a:p>
            <a:pPr>
              <a:spcBef>
                <a:spcPct val="50000"/>
              </a:spcBef>
            </a:pPr>
            <a:r>
              <a:rPr lang="tr-TR" b="1"/>
              <a:t>Aydınlatma</a:t>
            </a:r>
          </a:p>
        </p:txBody>
      </p:sp>
      <p:sp>
        <p:nvSpPr>
          <p:cNvPr id="32774" name="Text Box 8"/>
          <p:cNvSpPr txBox="1">
            <a:spLocks noChangeArrowheads="1"/>
          </p:cNvSpPr>
          <p:nvPr/>
        </p:nvSpPr>
        <p:spPr bwMode="auto">
          <a:xfrm>
            <a:off x="5508625" y="765175"/>
            <a:ext cx="1944688" cy="366713"/>
          </a:xfrm>
          <a:prstGeom prst="rect">
            <a:avLst/>
          </a:prstGeom>
          <a:noFill/>
          <a:ln w="9525">
            <a:noFill/>
            <a:miter lim="800000"/>
            <a:headEnd/>
            <a:tailEnd/>
          </a:ln>
        </p:spPr>
        <p:txBody>
          <a:bodyPr>
            <a:spAutoFit/>
          </a:bodyPr>
          <a:lstStyle/>
          <a:p>
            <a:pPr>
              <a:spcBef>
                <a:spcPct val="50000"/>
              </a:spcBef>
            </a:pPr>
            <a:r>
              <a:rPr lang="tr-TR" b="1"/>
              <a:t>Merdivenler</a:t>
            </a:r>
          </a:p>
        </p:txBody>
      </p:sp>
      <p:sp>
        <p:nvSpPr>
          <p:cNvPr id="32775" name="Text Box 9"/>
          <p:cNvSpPr txBox="1">
            <a:spLocks noChangeArrowheads="1"/>
          </p:cNvSpPr>
          <p:nvPr/>
        </p:nvSpPr>
        <p:spPr bwMode="auto">
          <a:xfrm>
            <a:off x="6948488" y="404813"/>
            <a:ext cx="1531937" cy="366712"/>
          </a:xfrm>
          <a:prstGeom prst="rect">
            <a:avLst/>
          </a:prstGeom>
          <a:noFill/>
          <a:ln w="9525">
            <a:noFill/>
            <a:miter lim="800000"/>
            <a:headEnd/>
            <a:tailEnd/>
          </a:ln>
        </p:spPr>
        <p:txBody>
          <a:bodyPr>
            <a:spAutoFit/>
          </a:bodyPr>
          <a:lstStyle/>
          <a:p>
            <a:r>
              <a:rPr lang="tr-TR" b="1"/>
              <a:t>Kaldırımlar</a:t>
            </a:r>
          </a:p>
        </p:txBody>
      </p:sp>
      <p:sp>
        <p:nvSpPr>
          <p:cNvPr id="32776" name="Text Box 10"/>
          <p:cNvSpPr txBox="1">
            <a:spLocks noChangeArrowheads="1"/>
          </p:cNvSpPr>
          <p:nvPr/>
        </p:nvSpPr>
        <p:spPr bwMode="auto">
          <a:xfrm>
            <a:off x="6948488" y="1628775"/>
            <a:ext cx="1800225" cy="366713"/>
          </a:xfrm>
          <a:prstGeom prst="rect">
            <a:avLst/>
          </a:prstGeom>
          <a:noFill/>
          <a:ln w="9525">
            <a:noFill/>
            <a:miter lim="800000"/>
            <a:headEnd/>
            <a:tailEnd/>
          </a:ln>
        </p:spPr>
        <p:txBody>
          <a:bodyPr>
            <a:spAutoFit/>
          </a:bodyPr>
          <a:lstStyle/>
          <a:p>
            <a:pPr>
              <a:spcBef>
                <a:spcPct val="50000"/>
              </a:spcBef>
            </a:pPr>
            <a:r>
              <a:rPr lang="tr-TR" b="1"/>
              <a:t>Oyun alanları</a:t>
            </a:r>
          </a:p>
        </p:txBody>
      </p:sp>
      <p:sp>
        <p:nvSpPr>
          <p:cNvPr id="32777" name="Text Box 11"/>
          <p:cNvSpPr txBox="1">
            <a:spLocks noChangeArrowheads="1"/>
          </p:cNvSpPr>
          <p:nvPr/>
        </p:nvSpPr>
        <p:spPr bwMode="auto">
          <a:xfrm>
            <a:off x="6804025" y="2349500"/>
            <a:ext cx="1800225" cy="915988"/>
          </a:xfrm>
          <a:prstGeom prst="rect">
            <a:avLst/>
          </a:prstGeom>
          <a:noFill/>
          <a:ln w="9525">
            <a:noFill/>
            <a:miter lim="800000"/>
            <a:headEnd/>
            <a:tailEnd/>
          </a:ln>
        </p:spPr>
        <p:txBody>
          <a:bodyPr>
            <a:spAutoFit/>
          </a:bodyPr>
          <a:lstStyle/>
          <a:p>
            <a:pPr>
              <a:spcBef>
                <a:spcPct val="50000"/>
              </a:spcBef>
            </a:pPr>
            <a:r>
              <a:rPr lang="tr-TR" b="1"/>
              <a:t>Hizmet kuruluşlarının yer seçimi</a:t>
            </a:r>
          </a:p>
        </p:txBody>
      </p:sp>
      <p:sp>
        <p:nvSpPr>
          <p:cNvPr id="32778" name="Text Box 12"/>
          <p:cNvSpPr txBox="1">
            <a:spLocks noChangeArrowheads="1"/>
          </p:cNvSpPr>
          <p:nvPr/>
        </p:nvSpPr>
        <p:spPr bwMode="auto">
          <a:xfrm>
            <a:off x="6767513" y="3284538"/>
            <a:ext cx="2376487" cy="641350"/>
          </a:xfrm>
          <a:prstGeom prst="rect">
            <a:avLst/>
          </a:prstGeom>
          <a:noFill/>
          <a:ln w="9525">
            <a:noFill/>
            <a:miter lim="800000"/>
            <a:headEnd/>
            <a:tailEnd/>
          </a:ln>
        </p:spPr>
        <p:txBody>
          <a:bodyPr>
            <a:spAutoFit/>
          </a:bodyPr>
          <a:lstStyle/>
          <a:p>
            <a:pPr>
              <a:spcBef>
                <a:spcPct val="50000"/>
              </a:spcBef>
            </a:pPr>
            <a:r>
              <a:rPr lang="tr-TR" b="1"/>
              <a:t>Hizmet binalarının fizik özellikleri</a:t>
            </a:r>
          </a:p>
        </p:txBody>
      </p:sp>
      <p:sp>
        <p:nvSpPr>
          <p:cNvPr id="32779" name="Text Box 13"/>
          <p:cNvSpPr txBox="1">
            <a:spLocks noChangeArrowheads="1"/>
          </p:cNvSpPr>
          <p:nvPr/>
        </p:nvSpPr>
        <p:spPr bwMode="auto">
          <a:xfrm>
            <a:off x="5003800" y="4365625"/>
            <a:ext cx="1512888" cy="641350"/>
          </a:xfrm>
          <a:prstGeom prst="rect">
            <a:avLst/>
          </a:prstGeom>
          <a:noFill/>
          <a:ln w="9525">
            <a:noFill/>
            <a:miter lim="800000"/>
            <a:headEnd/>
            <a:tailEnd/>
          </a:ln>
        </p:spPr>
        <p:txBody>
          <a:bodyPr>
            <a:spAutoFit/>
          </a:bodyPr>
          <a:lstStyle/>
          <a:p>
            <a:pPr>
              <a:spcBef>
                <a:spcPct val="50000"/>
              </a:spcBef>
            </a:pPr>
            <a:r>
              <a:rPr lang="tr-TR" b="1"/>
              <a:t>Mesire alanları</a:t>
            </a:r>
          </a:p>
        </p:txBody>
      </p:sp>
      <p:sp>
        <p:nvSpPr>
          <p:cNvPr id="32780" name="Text Box 14"/>
          <p:cNvSpPr txBox="1">
            <a:spLocks noChangeArrowheads="1"/>
          </p:cNvSpPr>
          <p:nvPr/>
        </p:nvSpPr>
        <p:spPr bwMode="auto">
          <a:xfrm>
            <a:off x="6948488" y="4797425"/>
            <a:ext cx="1295400" cy="366713"/>
          </a:xfrm>
          <a:prstGeom prst="rect">
            <a:avLst/>
          </a:prstGeom>
          <a:noFill/>
          <a:ln w="9525">
            <a:noFill/>
            <a:miter lim="800000"/>
            <a:headEnd/>
            <a:tailEnd/>
          </a:ln>
        </p:spPr>
        <p:txBody>
          <a:bodyPr>
            <a:spAutoFit/>
          </a:bodyPr>
          <a:lstStyle/>
          <a:p>
            <a:pPr>
              <a:spcBef>
                <a:spcPct val="50000"/>
              </a:spcBef>
            </a:pPr>
            <a:r>
              <a:rPr lang="tr-TR" b="1"/>
              <a:t>Park</a:t>
            </a:r>
          </a:p>
        </p:txBody>
      </p:sp>
      <p:sp>
        <p:nvSpPr>
          <p:cNvPr id="32781" name="Text Box 15"/>
          <p:cNvSpPr txBox="1">
            <a:spLocks noChangeArrowheads="1"/>
          </p:cNvSpPr>
          <p:nvPr/>
        </p:nvSpPr>
        <p:spPr bwMode="auto">
          <a:xfrm>
            <a:off x="4932363" y="5516563"/>
            <a:ext cx="1871662" cy="641350"/>
          </a:xfrm>
          <a:prstGeom prst="rect">
            <a:avLst/>
          </a:prstGeom>
          <a:noFill/>
          <a:ln w="9525">
            <a:noFill/>
            <a:miter lim="800000"/>
            <a:headEnd/>
            <a:tailEnd/>
          </a:ln>
        </p:spPr>
        <p:txBody>
          <a:bodyPr>
            <a:spAutoFit/>
          </a:bodyPr>
          <a:lstStyle/>
          <a:p>
            <a:pPr>
              <a:spcBef>
                <a:spcPct val="50000"/>
              </a:spcBef>
            </a:pPr>
            <a:r>
              <a:rPr lang="tr-TR" b="1"/>
              <a:t>Bahçe, orman, koru</a:t>
            </a:r>
          </a:p>
        </p:txBody>
      </p:sp>
      <p:sp>
        <p:nvSpPr>
          <p:cNvPr id="32782" name="Text Box 16"/>
          <p:cNvSpPr txBox="1">
            <a:spLocks noChangeArrowheads="1"/>
          </p:cNvSpPr>
          <p:nvPr/>
        </p:nvSpPr>
        <p:spPr bwMode="auto">
          <a:xfrm>
            <a:off x="7380288" y="5516563"/>
            <a:ext cx="1763712" cy="366712"/>
          </a:xfrm>
          <a:prstGeom prst="rect">
            <a:avLst/>
          </a:prstGeom>
          <a:noFill/>
          <a:ln w="9525">
            <a:noFill/>
            <a:miter lim="800000"/>
            <a:headEnd/>
            <a:tailEnd/>
          </a:ln>
        </p:spPr>
        <p:txBody>
          <a:bodyPr>
            <a:spAutoFit/>
          </a:bodyPr>
          <a:lstStyle/>
          <a:p>
            <a:pPr>
              <a:spcBef>
                <a:spcPct val="50000"/>
              </a:spcBef>
            </a:pPr>
            <a:r>
              <a:rPr lang="tr-TR" b="1"/>
              <a:t>Spor alanları</a:t>
            </a:r>
          </a:p>
        </p:txBody>
      </p:sp>
      <p:sp>
        <p:nvSpPr>
          <p:cNvPr id="32783" name="Line 17"/>
          <p:cNvSpPr>
            <a:spLocks noChangeShapeType="1"/>
          </p:cNvSpPr>
          <p:nvPr/>
        </p:nvSpPr>
        <p:spPr bwMode="auto">
          <a:xfrm>
            <a:off x="6011863" y="4941888"/>
            <a:ext cx="936625" cy="71437"/>
          </a:xfrm>
          <a:prstGeom prst="line">
            <a:avLst/>
          </a:prstGeom>
          <a:noFill/>
          <a:ln w="9525">
            <a:solidFill>
              <a:schemeClr val="tx1"/>
            </a:solidFill>
            <a:round/>
            <a:headEnd/>
            <a:tailEnd type="triangle" w="med" len="med"/>
          </a:ln>
        </p:spPr>
        <p:txBody>
          <a:bodyPr/>
          <a:lstStyle/>
          <a:p>
            <a:endParaRPr lang="tr-TR"/>
          </a:p>
        </p:txBody>
      </p:sp>
      <p:sp>
        <p:nvSpPr>
          <p:cNvPr id="32784" name="Line 18"/>
          <p:cNvSpPr>
            <a:spLocks noChangeShapeType="1"/>
          </p:cNvSpPr>
          <p:nvPr/>
        </p:nvSpPr>
        <p:spPr bwMode="auto">
          <a:xfrm>
            <a:off x="6084888" y="5084763"/>
            <a:ext cx="1511300" cy="431800"/>
          </a:xfrm>
          <a:prstGeom prst="line">
            <a:avLst/>
          </a:prstGeom>
          <a:noFill/>
          <a:ln w="9525">
            <a:solidFill>
              <a:schemeClr val="tx1"/>
            </a:solidFill>
            <a:round/>
            <a:headEnd/>
            <a:tailEnd type="triangle" w="med" len="med"/>
          </a:ln>
        </p:spPr>
        <p:txBody>
          <a:bodyPr/>
          <a:lstStyle/>
          <a:p>
            <a:endParaRPr lang="tr-TR"/>
          </a:p>
        </p:txBody>
      </p:sp>
      <p:sp>
        <p:nvSpPr>
          <p:cNvPr id="32785" name="Text Box 19"/>
          <p:cNvSpPr txBox="1">
            <a:spLocks noChangeArrowheads="1"/>
          </p:cNvSpPr>
          <p:nvPr/>
        </p:nvSpPr>
        <p:spPr bwMode="auto">
          <a:xfrm>
            <a:off x="6877050" y="6021388"/>
            <a:ext cx="1582738" cy="641350"/>
          </a:xfrm>
          <a:prstGeom prst="rect">
            <a:avLst/>
          </a:prstGeom>
          <a:noFill/>
          <a:ln w="9525">
            <a:noFill/>
            <a:miter lim="800000"/>
            <a:headEnd/>
            <a:tailEnd/>
          </a:ln>
        </p:spPr>
        <p:txBody>
          <a:bodyPr>
            <a:spAutoFit/>
          </a:bodyPr>
          <a:lstStyle/>
          <a:p>
            <a:pPr>
              <a:spcBef>
                <a:spcPct val="50000"/>
              </a:spcBef>
            </a:pPr>
            <a:r>
              <a:rPr lang="tr-TR" b="1"/>
              <a:t>Yüzme havuzları</a:t>
            </a:r>
          </a:p>
        </p:txBody>
      </p:sp>
      <p:sp>
        <p:nvSpPr>
          <p:cNvPr id="32786" name="Line 20"/>
          <p:cNvSpPr>
            <a:spLocks noChangeShapeType="1"/>
          </p:cNvSpPr>
          <p:nvPr/>
        </p:nvSpPr>
        <p:spPr bwMode="auto">
          <a:xfrm>
            <a:off x="5940425" y="5084763"/>
            <a:ext cx="1295400" cy="936625"/>
          </a:xfrm>
          <a:prstGeom prst="line">
            <a:avLst/>
          </a:prstGeom>
          <a:noFill/>
          <a:ln w="9525">
            <a:solidFill>
              <a:schemeClr val="tx1"/>
            </a:solidFill>
            <a:round/>
            <a:headEnd/>
            <a:tailEnd type="triangle" w="med" len="med"/>
          </a:ln>
        </p:spPr>
        <p:txBody>
          <a:bodyPr/>
          <a:lstStyle/>
          <a:p>
            <a:endParaRPr lang="tr-TR"/>
          </a:p>
        </p:txBody>
      </p:sp>
      <p:sp>
        <p:nvSpPr>
          <p:cNvPr id="32787" name="Line 21"/>
          <p:cNvSpPr>
            <a:spLocks noChangeShapeType="1"/>
          </p:cNvSpPr>
          <p:nvPr/>
        </p:nvSpPr>
        <p:spPr bwMode="auto">
          <a:xfrm>
            <a:off x="5580063" y="5084763"/>
            <a:ext cx="0" cy="431800"/>
          </a:xfrm>
          <a:prstGeom prst="line">
            <a:avLst/>
          </a:prstGeom>
          <a:noFill/>
          <a:ln w="9525">
            <a:solidFill>
              <a:schemeClr val="tx1"/>
            </a:solidFill>
            <a:round/>
            <a:headEnd/>
            <a:tailEnd type="triangle" w="med" len="med"/>
          </a:ln>
        </p:spPr>
        <p:txBody>
          <a:bodyPr/>
          <a:lstStyle/>
          <a:p>
            <a:endParaRPr lang="tr-TR"/>
          </a:p>
        </p:txBody>
      </p:sp>
      <p:sp>
        <p:nvSpPr>
          <p:cNvPr id="32788" name="Text Box 23"/>
          <p:cNvSpPr txBox="1">
            <a:spLocks noChangeArrowheads="1"/>
          </p:cNvSpPr>
          <p:nvPr/>
        </p:nvSpPr>
        <p:spPr bwMode="auto">
          <a:xfrm>
            <a:off x="3492500" y="5805488"/>
            <a:ext cx="1366838" cy="641350"/>
          </a:xfrm>
          <a:prstGeom prst="rect">
            <a:avLst/>
          </a:prstGeom>
          <a:noFill/>
          <a:ln w="9525">
            <a:noFill/>
            <a:miter lim="800000"/>
            <a:headEnd/>
            <a:tailEnd/>
          </a:ln>
        </p:spPr>
        <p:txBody>
          <a:bodyPr>
            <a:spAutoFit/>
          </a:bodyPr>
          <a:lstStyle/>
          <a:p>
            <a:pPr>
              <a:spcBef>
                <a:spcPct val="50000"/>
              </a:spcBef>
            </a:pPr>
            <a:r>
              <a:rPr lang="tr-TR" b="1"/>
              <a:t>Yaya bölgeleri</a:t>
            </a:r>
          </a:p>
        </p:txBody>
      </p:sp>
      <p:sp>
        <p:nvSpPr>
          <p:cNvPr id="32789" name="Text Box 25"/>
          <p:cNvSpPr txBox="1">
            <a:spLocks noChangeArrowheads="1"/>
          </p:cNvSpPr>
          <p:nvPr/>
        </p:nvSpPr>
        <p:spPr bwMode="auto">
          <a:xfrm>
            <a:off x="1835150" y="4724400"/>
            <a:ext cx="2449513" cy="915988"/>
          </a:xfrm>
          <a:prstGeom prst="rect">
            <a:avLst/>
          </a:prstGeom>
          <a:noFill/>
          <a:ln w="9525">
            <a:noFill/>
            <a:miter lim="800000"/>
            <a:headEnd/>
            <a:tailEnd/>
          </a:ln>
        </p:spPr>
        <p:txBody>
          <a:bodyPr>
            <a:spAutoFit/>
          </a:bodyPr>
          <a:lstStyle/>
          <a:p>
            <a:pPr>
              <a:spcBef>
                <a:spcPct val="50000"/>
              </a:spcBef>
            </a:pPr>
            <a:r>
              <a:rPr lang="tr-TR" b="1"/>
              <a:t>Bilgilendirme araçları, tarife, harita, şema</a:t>
            </a:r>
          </a:p>
        </p:txBody>
      </p:sp>
      <p:sp>
        <p:nvSpPr>
          <p:cNvPr id="32790" name="Text Box 26"/>
          <p:cNvSpPr txBox="1">
            <a:spLocks noChangeArrowheads="1"/>
          </p:cNvSpPr>
          <p:nvPr/>
        </p:nvSpPr>
        <p:spPr bwMode="auto">
          <a:xfrm>
            <a:off x="179388" y="4508500"/>
            <a:ext cx="1512887" cy="366713"/>
          </a:xfrm>
          <a:prstGeom prst="rect">
            <a:avLst/>
          </a:prstGeom>
          <a:noFill/>
          <a:ln w="9525">
            <a:noFill/>
            <a:miter lim="800000"/>
            <a:headEnd/>
            <a:tailEnd/>
          </a:ln>
        </p:spPr>
        <p:txBody>
          <a:bodyPr>
            <a:spAutoFit/>
          </a:bodyPr>
          <a:lstStyle/>
          <a:p>
            <a:pPr>
              <a:spcBef>
                <a:spcPct val="50000"/>
              </a:spcBef>
            </a:pPr>
            <a:r>
              <a:rPr lang="tr-TR" b="1"/>
              <a:t>Toplu taşım</a:t>
            </a:r>
          </a:p>
        </p:txBody>
      </p:sp>
      <p:sp>
        <p:nvSpPr>
          <p:cNvPr id="32791" name="Text Box 27"/>
          <p:cNvSpPr txBox="1">
            <a:spLocks noChangeArrowheads="1"/>
          </p:cNvSpPr>
          <p:nvPr/>
        </p:nvSpPr>
        <p:spPr bwMode="auto">
          <a:xfrm>
            <a:off x="468313" y="5876925"/>
            <a:ext cx="1943100" cy="366713"/>
          </a:xfrm>
          <a:prstGeom prst="rect">
            <a:avLst/>
          </a:prstGeom>
          <a:noFill/>
          <a:ln w="9525">
            <a:noFill/>
            <a:miter lim="800000"/>
            <a:headEnd/>
            <a:tailEnd/>
          </a:ln>
        </p:spPr>
        <p:txBody>
          <a:bodyPr>
            <a:spAutoFit/>
          </a:bodyPr>
          <a:lstStyle/>
          <a:p>
            <a:pPr>
              <a:spcBef>
                <a:spcPct val="50000"/>
              </a:spcBef>
            </a:pPr>
            <a:r>
              <a:rPr lang="tr-TR" b="1"/>
              <a:t>Ulaşır kılma</a:t>
            </a:r>
          </a:p>
        </p:txBody>
      </p:sp>
      <p:sp>
        <p:nvSpPr>
          <p:cNvPr id="32792" name="Line 28"/>
          <p:cNvSpPr>
            <a:spLocks noChangeShapeType="1"/>
          </p:cNvSpPr>
          <p:nvPr/>
        </p:nvSpPr>
        <p:spPr bwMode="auto">
          <a:xfrm>
            <a:off x="827088" y="4941888"/>
            <a:ext cx="144462" cy="863600"/>
          </a:xfrm>
          <a:prstGeom prst="line">
            <a:avLst/>
          </a:prstGeom>
          <a:noFill/>
          <a:ln w="9525">
            <a:solidFill>
              <a:schemeClr val="tx1"/>
            </a:solidFill>
            <a:round/>
            <a:headEnd/>
            <a:tailEnd type="triangle" w="med" len="med"/>
          </a:ln>
        </p:spPr>
        <p:txBody>
          <a:bodyPr/>
          <a:lstStyle/>
          <a:p>
            <a:endParaRPr lang="tr-TR"/>
          </a:p>
        </p:txBody>
      </p:sp>
      <p:sp>
        <p:nvSpPr>
          <p:cNvPr id="32793" name="Text Box 29"/>
          <p:cNvSpPr txBox="1">
            <a:spLocks noChangeArrowheads="1"/>
          </p:cNvSpPr>
          <p:nvPr/>
        </p:nvSpPr>
        <p:spPr bwMode="auto">
          <a:xfrm>
            <a:off x="0" y="3716338"/>
            <a:ext cx="2339975" cy="641350"/>
          </a:xfrm>
          <a:prstGeom prst="rect">
            <a:avLst/>
          </a:prstGeom>
          <a:noFill/>
          <a:ln w="9525">
            <a:noFill/>
            <a:miter lim="800000"/>
            <a:headEnd/>
            <a:tailEnd/>
          </a:ln>
        </p:spPr>
        <p:txBody>
          <a:bodyPr>
            <a:spAutoFit/>
          </a:bodyPr>
          <a:lstStyle/>
          <a:p>
            <a:pPr>
              <a:spcBef>
                <a:spcPct val="50000"/>
              </a:spcBef>
            </a:pPr>
            <a:r>
              <a:rPr lang="tr-TR" b="1"/>
              <a:t>Kuşlar, endemik bitkiler</a:t>
            </a:r>
          </a:p>
        </p:txBody>
      </p:sp>
      <p:sp>
        <p:nvSpPr>
          <p:cNvPr id="32794" name="Text Box 30"/>
          <p:cNvSpPr txBox="1">
            <a:spLocks noChangeArrowheads="1"/>
          </p:cNvSpPr>
          <p:nvPr/>
        </p:nvSpPr>
        <p:spPr bwMode="auto">
          <a:xfrm>
            <a:off x="250825" y="2781300"/>
            <a:ext cx="1728788" cy="641350"/>
          </a:xfrm>
          <a:prstGeom prst="rect">
            <a:avLst/>
          </a:prstGeom>
          <a:noFill/>
          <a:ln w="9525">
            <a:noFill/>
            <a:miter lim="800000"/>
            <a:headEnd/>
            <a:tailEnd/>
          </a:ln>
        </p:spPr>
        <p:txBody>
          <a:bodyPr>
            <a:spAutoFit/>
          </a:bodyPr>
          <a:lstStyle/>
          <a:p>
            <a:pPr>
              <a:spcBef>
                <a:spcPct val="50000"/>
              </a:spcBef>
            </a:pPr>
            <a:r>
              <a:rPr lang="tr-TR" b="1"/>
              <a:t>Üst, alt geçitler</a:t>
            </a:r>
          </a:p>
        </p:txBody>
      </p:sp>
      <p:sp>
        <p:nvSpPr>
          <p:cNvPr id="32795" name="Text Box 31"/>
          <p:cNvSpPr txBox="1">
            <a:spLocks noChangeArrowheads="1"/>
          </p:cNvSpPr>
          <p:nvPr/>
        </p:nvSpPr>
        <p:spPr bwMode="auto">
          <a:xfrm>
            <a:off x="3635375" y="3860800"/>
            <a:ext cx="1368425" cy="641350"/>
          </a:xfrm>
          <a:prstGeom prst="rect">
            <a:avLst/>
          </a:prstGeom>
          <a:noFill/>
          <a:ln w="9525">
            <a:noFill/>
            <a:miter lim="800000"/>
            <a:headEnd/>
            <a:tailEnd/>
          </a:ln>
        </p:spPr>
        <p:txBody>
          <a:bodyPr>
            <a:spAutoFit/>
          </a:bodyPr>
          <a:lstStyle/>
          <a:p>
            <a:pPr>
              <a:spcBef>
                <a:spcPct val="50000"/>
              </a:spcBef>
            </a:pPr>
            <a:r>
              <a:rPr lang="tr-TR" b="1"/>
              <a:t>Genel tuvaletler</a:t>
            </a:r>
          </a:p>
        </p:txBody>
      </p:sp>
      <p:sp>
        <p:nvSpPr>
          <p:cNvPr id="32796" name="Text Box 32"/>
          <p:cNvSpPr txBox="1">
            <a:spLocks noChangeArrowheads="1"/>
          </p:cNvSpPr>
          <p:nvPr/>
        </p:nvSpPr>
        <p:spPr bwMode="auto">
          <a:xfrm>
            <a:off x="5724525" y="3860800"/>
            <a:ext cx="2808288" cy="366713"/>
          </a:xfrm>
          <a:prstGeom prst="rect">
            <a:avLst/>
          </a:prstGeom>
          <a:noFill/>
          <a:ln w="9525">
            <a:noFill/>
            <a:miter lim="800000"/>
            <a:headEnd/>
            <a:tailEnd/>
          </a:ln>
        </p:spPr>
        <p:txBody>
          <a:bodyPr>
            <a:spAutoFit/>
          </a:bodyPr>
          <a:lstStyle/>
          <a:p>
            <a:pPr>
              <a:spcBef>
                <a:spcPct val="50000"/>
              </a:spcBef>
            </a:pPr>
            <a:r>
              <a:rPr lang="tr-TR" b="1"/>
              <a:t>Kamuya açık yerler</a:t>
            </a:r>
          </a:p>
        </p:txBody>
      </p:sp>
      <p:sp>
        <p:nvSpPr>
          <p:cNvPr id="32797" name="Line 33"/>
          <p:cNvSpPr>
            <a:spLocks noChangeShapeType="1"/>
          </p:cNvSpPr>
          <p:nvPr/>
        </p:nvSpPr>
        <p:spPr bwMode="auto">
          <a:xfrm flipH="1">
            <a:off x="1763713" y="3500438"/>
            <a:ext cx="1152525" cy="936625"/>
          </a:xfrm>
          <a:prstGeom prst="line">
            <a:avLst/>
          </a:prstGeom>
          <a:noFill/>
          <a:ln w="9525">
            <a:solidFill>
              <a:schemeClr val="tx1"/>
            </a:solidFill>
            <a:round/>
            <a:headEnd/>
            <a:tailEnd type="triangle" w="med" len="med"/>
          </a:ln>
        </p:spPr>
        <p:txBody>
          <a:bodyPr/>
          <a:lstStyle/>
          <a:p>
            <a:endParaRPr lang="tr-TR"/>
          </a:p>
        </p:txBody>
      </p:sp>
      <p:sp>
        <p:nvSpPr>
          <p:cNvPr id="32798" name="Line 34"/>
          <p:cNvSpPr>
            <a:spLocks noChangeShapeType="1"/>
          </p:cNvSpPr>
          <p:nvPr/>
        </p:nvSpPr>
        <p:spPr bwMode="auto">
          <a:xfrm flipH="1">
            <a:off x="1979613" y="3429000"/>
            <a:ext cx="576262" cy="360363"/>
          </a:xfrm>
          <a:prstGeom prst="line">
            <a:avLst/>
          </a:prstGeom>
          <a:noFill/>
          <a:ln w="9525">
            <a:solidFill>
              <a:schemeClr val="tx1"/>
            </a:solidFill>
            <a:round/>
            <a:headEnd/>
            <a:tailEnd type="triangle" w="med" len="med"/>
          </a:ln>
        </p:spPr>
        <p:txBody>
          <a:bodyPr/>
          <a:lstStyle/>
          <a:p>
            <a:endParaRPr lang="tr-TR"/>
          </a:p>
        </p:txBody>
      </p:sp>
      <p:sp>
        <p:nvSpPr>
          <p:cNvPr id="32799" name="Line 35"/>
          <p:cNvSpPr>
            <a:spLocks noChangeShapeType="1"/>
          </p:cNvSpPr>
          <p:nvPr/>
        </p:nvSpPr>
        <p:spPr bwMode="auto">
          <a:xfrm flipH="1">
            <a:off x="1403350" y="3068638"/>
            <a:ext cx="1152525" cy="0"/>
          </a:xfrm>
          <a:prstGeom prst="line">
            <a:avLst/>
          </a:prstGeom>
          <a:noFill/>
          <a:ln w="9525">
            <a:solidFill>
              <a:schemeClr val="tx1"/>
            </a:solidFill>
            <a:round/>
            <a:headEnd/>
            <a:tailEnd type="triangle" w="med" len="med"/>
          </a:ln>
        </p:spPr>
        <p:txBody>
          <a:bodyPr/>
          <a:lstStyle/>
          <a:p>
            <a:endParaRPr lang="tr-TR"/>
          </a:p>
        </p:txBody>
      </p:sp>
      <p:sp>
        <p:nvSpPr>
          <p:cNvPr id="32800" name="Line 36"/>
          <p:cNvSpPr>
            <a:spLocks noChangeShapeType="1"/>
          </p:cNvSpPr>
          <p:nvPr/>
        </p:nvSpPr>
        <p:spPr bwMode="auto">
          <a:xfrm flipH="1" flipV="1">
            <a:off x="2268538" y="1484313"/>
            <a:ext cx="1079500" cy="1296987"/>
          </a:xfrm>
          <a:prstGeom prst="line">
            <a:avLst/>
          </a:prstGeom>
          <a:noFill/>
          <a:ln w="9525">
            <a:solidFill>
              <a:schemeClr val="tx1"/>
            </a:solidFill>
            <a:round/>
            <a:headEnd/>
            <a:tailEnd type="triangle" w="med" len="med"/>
          </a:ln>
        </p:spPr>
        <p:txBody>
          <a:bodyPr/>
          <a:lstStyle/>
          <a:p>
            <a:endParaRPr lang="tr-TR"/>
          </a:p>
        </p:txBody>
      </p:sp>
      <p:sp>
        <p:nvSpPr>
          <p:cNvPr id="32801" name="Line 37"/>
          <p:cNvSpPr>
            <a:spLocks noChangeShapeType="1"/>
          </p:cNvSpPr>
          <p:nvPr/>
        </p:nvSpPr>
        <p:spPr bwMode="auto">
          <a:xfrm flipV="1">
            <a:off x="3924300" y="1052513"/>
            <a:ext cx="142875" cy="1368425"/>
          </a:xfrm>
          <a:prstGeom prst="line">
            <a:avLst/>
          </a:prstGeom>
          <a:noFill/>
          <a:ln w="9525">
            <a:solidFill>
              <a:schemeClr val="tx1"/>
            </a:solidFill>
            <a:round/>
            <a:headEnd/>
            <a:tailEnd type="triangle" w="med" len="med"/>
          </a:ln>
        </p:spPr>
        <p:txBody>
          <a:bodyPr/>
          <a:lstStyle/>
          <a:p>
            <a:endParaRPr lang="tr-TR"/>
          </a:p>
        </p:txBody>
      </p:sp>
      <p:sp>
        <p:nvSpPr>
          <p:cNvPr id="32802" name="Line 38"/>
          <p:cNvSpPr>
            <a:spLocks noChangeShapeType="1"/>
          </p:cNvSpPr>
          <p:nvPr/>
        </p:nvSpPr>
        <p:spPr bwMode="auto">
          <a:xfrm flipV="1">
            <a:off x="4859338" y="1557338"/>
            <a:ext cx="217487" cy="1079500"/>
          </a:xfrm>
          <a:prstGeom prst="line">
            <a:avLst/>
          </a:prstGeom>
          <a:noFill/>
          <a:ln w="9525">
            <a:solidFill>
              <a:schemeClr val="tx1"/>
            </a:solidFill>
            <a:round/>
            <a:headEnd/>
            <a:tailEnd type="triangle" w="med" len="med"/>
          </a:ln>
        </p:spPr>
        <p:txBody>
          <a:bodyPr/>
          <a:lstStyle/>
          <a:p>
            <a:endParaRPr lang="tr-TR"/>
          </a:p>
        </p:txBody>
      </p:sp>
      <p:sp>
        <p:nvSpPr>
          <p:cNvPr id="32803" name="Line 39"/>
          <p:cNvSpPr>
            <a:spLocks noChangeShapeType="1"/>
          </p:cNvSpPr>
          <p:nvPr/>
        </p:nvSpPr>
        <p:spPr bwMode="auto">
          <a:xfrm flipV="1">
            <a:off x="5651500" y="1125538"/>
            <a:ext cx="649288" cy="1582737"/>
          </a:xfrm>
          <a:prstGeom prst="line">
            <a:avLst/>
          </a:prstGeom>
          <a:noFill/>
          <a:ln w="9525">
            <a:solidFill>
              <a:schemeClr val="tx1"/>
            </a:solidFill>
            <a:round/>
            <a:headEnd/>
            <a:tailEnd type="triangle" w="med" len="med"/>
          </a:ln>
        </p:spPr>
        <p:txBody>
          <a:bodyPr/>
          <a:lstStyle/>
          <a:p>
            <a:endParaRPr lang="tr-TR"/>
          </a:p>
        </p:txBody>
      </p:sp>
      <p:sp>
        <p:nvSpPr>
          <p:cNvPr id="32804" name="Line 40"/>
          <p:cNvSpPr>
            <a:spLocks noChangeShapeType="1"/>
          </p:cNvSpPr>
          <p:nvPr/>
        </p:nvSpPr>
        <p:spPr bwMode="auto">
          <a:xfrm flipV="1">
            <a:off x="6084888" y="836613"/>
            <a:ext cx="1223962" cy="1800225"/>
          </a:xfrm>
          <a:prstGeom prst="line">
            <a:avLst/>
          </a:prstGeom>
          <a:noFill/>
          <a:ln w="9525">
            <a:solidFill>
              <a:schemeClr val="tx1"/>
            </a:solidFill>
            <a:round/>
            <a:headEnd/>
            <a:tailEnd type="triangle" w="med" len="med"/>
          </a:ln>
        </p:spPr>
        <p:txBody>
          <a:bodyPr/>
          <a:lstStyle/>
          <a:p>
            <a:endParaRPr lang="tr-TR"/>
          </a:p>
        </p:txBody>
      </p:sp>
      <p:sp>
        <p:nvSpPr>
          <p:cNvPr id="32805" name="Line 41"/>
          <p:cNvSpPr>
            <a:spLocks noChangeShapeType="1"/>
          </p:cNvSpPr>
          <p:nvPr/>
        </p:nvSpPr>
        <p:spPr bwMode="auto">
          <a:xfrm flipV="1">
            <a:off x="6372225" y="1989138"/>
            <a:ext cx="576263" cy="719137"/>
          </a:xfrm>
          <a:prstGeom prst="line">
            <a:avLst/>
          </a:prstGeom>
          <a:noFill/>
          <a:ln w="9525">
            <a:solidFill>
              <a:schemeClr val="tx1"/>
            </a:solidFill>
            <a:round/>
            <a:headEnd/>
            <a:tailEnd type="triangle" w="med" len="med"/>
          </a:ln>
        </p:spPr>
        <p:txBody>
          <a:bodyPr/>
          <a:lstStyle/>
          <a:p>
            <a:endParaRPr lang="tr-TR"/>
          </a:p>
        </p:txBody>
      </p:sp>
      <p:sp>
        <p:nvSpPr>
          <p:cNvPr id="32806" name="Line 42"/>
          <p:cNvSpPr>
            <a:spLocks noChangeShapeType="1"/>
          </p:cNvSpPr>
          <p:nvPr/>
        </p:nvSpPr>
        <p:spPr bwMode="auto">
          <a:xfrm flipH="1">
            <a:off x="4067175" y="3500438"/>
            <a:ext cx="73025" cy="288925"/>
          </a:xfrm>
          <a:prstGeom prst="line">
            <a:avLst/>
          </a:prstGeom>
          <a:noFill/>
          <a:ln w="9525">
            <a:solidFill>
              <a:schemeClr val="tx1"/>
            </a:solidFill>
            <a:round/>
            <a:headEnd/>
            <a:tailEnd type="triangle" w="med" len="med"/>
          </a:ln>
        </p:spPr>
        <p:txBody>
          <a:bodyPr/>
          <a:lstStyle/>
          <a:p>
            <a:endParaRPr lang="tr-TR"/>
          </a:p>
        </p:txBody>
      </p:sp>
      <p:sp>
        <p:nvSpPr>
          <p:cNvPr id="32807" name="Line 43"/>
          <p:cNvSpPr>
            <a:spLocks noChangeShapeType="1"/>
          </p:cNvSpPr>
          <p:nvPr/>
        </p:nvSpPr>
        <p:spPr bwMode="auto">
          <a:xfrm flipH="1">
            <a:off x="4427538" y="3429000"/>
            <a:ext cx="576262" cy="2592388"/>
          </a:xfrm>
          <a:prstGeom prst="line">
            <a:avLst/>
          </a:prstGeom>
          <a:noFill/>
          <a:ln w="9525">
            <a:solidFill>
              <a:schemeClr val="tx1"/>
            </a:solidFill>
            <a:round/>
            <a:headEnd/>
            <a:tailEnd type="triangle" w="med" len="med"/>
          </a:ln>
        </p:spPr>
        <p:txBody>
          <a:bodyPr/>
          <a:lstStyle/>
          <a:p>
            <a:endParaRPr lang="tr-TR"/>
          </a:p>
        </p:txBody>
      </p:sp>
      <p:sp>
        <p:nvSpPr>
          <p:cNvPr id="32808" name="Line 44"/>
          <p:cNvSpPr>
            <a:spLocks noChangeShapeType="1"/>
          </p:cNvSpPr>
          <p:nvPr/>
        </p:nvSpPr>
        <p:spPr bwMode="auto">
          <a:xfrm>
            <a:off x="5292725" y="3429000"/>
            <a:ext cx="215900" cy="863600"/>
          </a:xfrm>
          <a:prstGeom prst="line">
            <a:avLst/>
          </a:prstGeom>
          <a:noFill/>
          <a:ln w="9525">
            <a:solidFill>
              <a:schemeClr val="tx1"/>
            </a:solidFill>
            <a:round/>
            <a:headEnd/>
            <a:tailEnd type="triangle" w="med" len="med"/>
          </a:ln>
        </p:spPr>
        <p:txBody>
          <a:bodyPr/>
          <a:lstStyle/>
          <a:p>
            <a:endParaRPr lang="tr-TR"/>
          </a:p>
        </p:txBody>
      </p:sp>
      <p:sp>
        <p:nvSpPr>
          <p:cNvPr id="32809" name="Line 45"/>
          <p:cNvSpPr>
            <a:spLocks noChangeShapeType="1"/>
          </p:cNvSpPr>
          <p:nvPr/>
        </p:nvSpPr>
        <p:spPr bwMode="auto">
          <a:xfrm>
            <a:off x="5795963" y="3500438"/>
            <a:ext cx="288925" cy="288925"/>
          </a:xfrm>
          <a:prstGeom prst="line">
            <a:avLst/>
          </a:prstGeom>
          <a:noFill/>
          <a:ln w="9525">
            <a:solidFill>
              <a:schemeClr val="tx1"/>
            </a:solidFill>
            <a:round/>
            <a:headEnd/>
            <a:tailEnd type="triangle" w="med" len="med"/>
          </a:ln>
        </p:spPr>
        <p:txBody>
          <a:bodyPr/>
          <a:lstStyle/>
          <a:p>
            <a:endParaRPr lang="tr-TR"/>
          </a:p>
        </p:txBody>
      </p:sp>
      <p:sp>
        <p:nvSpPr>
          <p:cNvPr id="32810" name="Line 46"/>
          <p:cNvSpPr>
            <a:spLocks noChangeShapeType="1"/>
          </p:cNvSpPr>
          <p:nvPr/>
        </p:nvSpPr>
        <p:spPr bwMode="auto">
          <a:xfrm>
            <a:off x="6300788" y="3284538"/>
            <a:ext cx="358775" cy="215900"/>
          </a:xfrm>
          <a:prstGeom prst="line">
            <a:avLst/>
          </a:prstGeom>
          <a:noFill/>
          <a:ln w="9525">
            <a:solidFill>
              <a:schemeClr val="tx1"/>
            </a:solidFill>
            <a:round/>
            <a:headEnd/>
            <a:tailEnd type="triangle" w="med" len="med"/>
          </a:ln>
        </p:spPr>
        <p:txBody>
          <a:bodyPr/>
          <a:lstStyle/>
          <a:p>
            <a:endParaRPr lang="tr-TR"/>
          </a:p>
        </p:txBody>
      </p:sp>
      <p:sp>
        <p:nvSpPr>
          <p:cNvPr id="32811" name="Line 47"/>
          <p:cNvSpPr>
            <a:spLocks noChangeShapeType="1"/>
          </p:cNvSpPr>
          <p:nvPr/>
        </p:nvSpPr>
        <p:spPr bwMode="auto">
          <a:xfrm flipV="1">
            <a:off x="6300788" y="2852738"/>
            <a:ext cx="431800" cy="215900"/>
          </a:xfrm>
          <a:prstGeom prst="line">
            <a:avLst/>
          </a:prstGeom>
          <a:noFill/>
          <a:ln w="9525">
            <a:solidFill>
              <a:schemeClr val="tx1"/>
            </a:solidFill>
            <a:round/>
            <a:headEnd/>
            <a:tailEnd type="triangle" w="med" len="med"/>
          </a:ln>
        </p:spPr>
        <p:txBody>
          <a:bodyPr/>
          <a:lstStyle/>
          <a:p>
            <a:endParaRPr lang="tr-T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EF395D1-2BF6-663A-11DF-ABBA73D3BC72}"/>
              </a:ext>
            </a:extLst>
          </p:cNvPr>
          <p:cNvSpPr>
            <a:spLocks noGrp="1"/>
          </p:cNvSpPr>
          <p:nvPr>
            <p:ph type="title"/>
          </p:nvPr>
        </p:nvSpPr>
        <p:spPr/>
        <p:txBody>
          <a:bodyPr/>
          <a:lstStyle/>
          <a:p>
            <a:r>
              <a:rPr lang="tr-TR" sz="6600" dirty="0"/>
              <a:t>Merdivenler</a:t>
            </a:r>
          </a:p>
        </p:txBody>
      </p:sp>
      <p:sp>
        <p:nvSpPr>
          <p:cNvPr id="3" name="İçerik Yer Tutucusu 2">
            <a:extLst>
              <a:ext uri="{FF2B5EF4-FFF2-40B4-BE49-F238E27FC236}">
                <a16:creationId xmlns:a16="http://schemas.microsoft.com/office/drawing/2014/main" id="{653C41DA-3B05-674E-A205-33E35F036342}"/>
              </a:ext>
            </a:extLst>
          </p:cNvPr>
          <p:cNvSpPr>
            <a:spLocks noGrp="1"/>
          </p:cNvSpPr>
          <p:nvPr>
            <p:ph idx="1"/>
          </p:nvPr>
        </p:nvSpPr>
        <p:spPr/>
        <p:txBody>
          <a:bodyPr/>
          <a:lstStyle/>
          <a:p>
            <a:pPr marL="0" indent="0">
              <a:buNone/>
            </a:pPr>
            <a:r>
              <a:rPr lang="tr-TR" sz="8000" dirty="0"/>
              <a:t>TIRABZAN:</a:t>
            </a:r>
          </a:p>
          <a:p>
            <a:pPr marL="0" indent="0">
              <a:buNone/>
            </a:pPr>
            <a:r>
              <a:rPr lang="tr-TR" sz="8000" dirty="0"/>
              <a:t>ÜÇÜNCÜ AYAK</a:t>
            </a:r>
          </a:p>
        </p:txBody>
      </p:sp>
    </p:spTree>
    <p:extLst>
      <p:ext uri="{BB962C8B-B14F-4D97-AF65-F5344CB8AC3E}">
        <p14:creationId xmlns:p14="http://schemas.microsoft.com/office/powerpoint/2010/main" val="188385312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7A2CBC-4B38-D470-55B4-DBDC228215D5}"/>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9E91838D-DD1E-C42B-1288-6B84CD424EBE}"/>
              </a:ext>
            </a:extLst>
          </p:cNvPr>
          <p:cNvSpPr>
            <a:spLocks noGrp="1"/>
          </p:cNvSpPr>
          <p:nvPr>
            <p:ph type="title"/>
          </p:nvPr>
        </p:nvSpPr>
        <p:spPr/>
        <p:txBody>
          <a:bodyPr/>
          <a:lstStyle/>
          <a:p>
            <a:r>
              <a:rPr lang="tr-TR" dirty="0"/>
              <a:t>TABELA ERGONOMİSİ</a:t>
            </a:r>
          </a:p>
        </p:txBody>
      </p:sp>
      <p:sp>
        <p:nvSpPr>
          <p:cNvPr id="3" name="İçerik Yer Tutucusu 2">
            <a:extLst>
              <a:ext uri="{FF2B5EF4-FFF2-40B4-BE49-F238E27FC236}">
                <a16:creationId xmlns:a16="http://schemas.microsoft.com/office/drawing/2014/main" id="{8540D541-C016-51C6-ACB2-B66E9A8F9DA4}"/>
              </a:ext>
            </a:extLst>
          </p:cNvPr>
          <p:cNvSpPr>
            <a:spLocks noGrp="1"/>
          </p:cNvSpPr>
          <p:nvPr>
            <p:ph idx="1"/>
          </p:nvPr>
        </p:nvSpPr>
        <p:spPr/>
        <p:txBody>
          <a:bodyPr/>
          <a:lstStyle/>
          <a:p>
            <a:r>
              <a:rPr lang="tr-TR" dirty="0"/>
              <a:t>İLANENEN DUYURULUR!</a:t>
            </a:r>
          </a:p>
          <a:p>
            <a:r>
              <a:rPr lang="tr-TR" dirty="0"/>
              <a:t>Gördüm mü? Okuyabildim mi?</a:t>
            </a:r>
          </a:p>
          <a:p>
            <a:r>
              <a:rPr lang="tr-TR" dirty="0"/>
              <a:t>Duydum mu?</a:t>
            </a:r>
          </a:p>
          <a:p>
            <a:r>
              <a:rPr lang="tr-TR" dirty="0"/>
              <a:t>Anladım mı?</a:t>
            </a:r>
          </a:p>
          <a:p>
            <a:r>
              <a:rPr lang="tr-TR" dirty="0"/>
              <a:t>Tabelaya çarpan kafa!</a:t>
            </a:r>
          </a:p>
        </p:txBody>
      </p:sp>
    </p:spTree>
    <p:extLst>
      <p:ext uri="{BB962C8B-B14F-4D97-AF65-F5344CB8AC3E}">
        <p14:creationId xmlns:p14="http://schemas.microsoft.com/office/powerpoint/2010/main" val="217920846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92AED8-3F19-4B63-8973-254BC328B127}"/>
            </a:ext>
          </a:extLst>
        </p:cNvPr>
        <p:cNvGrpSpPr/>
        <p:nvPr/>
      </p:nvGrpSpPr>
      <p:grpSpPr>
        <a:xfrm>
          <a:off x="0" y="0"/>
          <a:ext cx="0" cy="0"/>
          <a:chOff x="0" y="0"/>
          <a:chExt cx="0" cy="0"/>
        </a:xfrm>
      </p:grpSpPr>
      <p:sp>
        <p:nvSpPr>
          <p:cNvPr id="91138" name="Rectangle 2" hidden="1">
            <a:extLst>
              <a:ext uri="{FF2B5EF4-FFF2-40B4-BE49-F238E27FC236}">
                <a16:creationId xmlns:a16="http://schemas.microsoft.com/office/drawing/2014/main" id="{BA23B06B-9107-7279-B67D-1816165FB673}"/>
              </a:ext>
            </a:extLst>
          </p:cNvPr>
          <p:cNvSpPr>
            <a:spLocks noGrp="1" noChangeArrowheads="1"/>
          </p:cNvSpPr>
          <p:nvPr>
            <p:ph type="title"/>
          </p:nvPr>
        </p:nvSpPr>
        <p:spPr/>
        <p:txBody>
          <a:bodyPr/>
          <a:lstStyle/>
          <a:p>
            <a:pPr eaLnBrk="1" hangingPunct="1"/>
            <a:endParaRPr lang="tr-TR"/>
          </a:p>
        </p:txBody>
      </p:sp>
      <p:sp>
        <p:nvSpPr>
          <p:cNvPr id="91139" name="Rectangle 3" descr="sgsign2">
            <a:extLst>
              <a:ext uri="{FF2B5EF4-FFF2-40B4-BE49-F238E27FC236}">
                <a16:creationId xmlns:a16="http://schemas.microsoft.com/office/drawing/2014/main" id="{8CC16325-74A4-6897-CFB5-D1AD9DA3CAD2}"/>
              </a:ext>
            </a:extLst>
          </p:cNvPr>
          <p:cNvSpPr>
            <a:spLocks noGrp="1" noChangeAspect="1" noChangeArrowheads="1"/>
          </p:cNvSpPr>
          <p:nvPr isPhoto="1"/>
        </p:nvSpPr>
        <p:spPr bwMode="auto">
          <a:xfrm>
            <a:off x="1047750" y="0"/>
            <a:ext cx="7048500" cy="6858000"/>
          </a:xfrm>
          <a:prstGeom prst="rect">
            <a:avLst/>
          </a:prstGeom>
          <a:blipFill dpi="0" rotWithShape="1">
            <a:blip r:embed="rId2" cstate="print"/>
            <a:srcRect/>
            <a:stretch>
              <a:fillRect/>
            </a:stretch>
          </a:blipFill>
          <a:ln w="9525">
            <a:solidFill>
              <a:schemeClr val="tx1"/>
            </a:solidFill>
            <a:miter lim="800000"/>
            <a:headEnd/>
            <a:tailEnd/>
          </a:ln>
        </p:spPr>
        <p:txBody>
          <a:bodyPr/>
          <a:lstStyle/>
          <a:p>
            <a:endParaRPr lang="tr-TR"/>
          </a:p>
        </p:txBody>
      </p:sp>
    </p:spTree>
    <p:extLst>
      <p:ext uri="{BB962C8B-B14F-4D97-AF65-F5344CB8AC3E}">
        <p14:creationId xmlns:p14="http://schemas.microsoft.com/office/powerpoint/2010/main" val="56585728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4"/>
          <p:cNvSpPr txBox="1">
            <a:spLocks noChangeArrowheads="1"/>
          </p:cNvSpPr>
          <p:nvPr/>
        </p:nvSpPr>
        <p:spPr bwMode="auto">
          <a:xfrm>
            <a:off x="684213" y="836613"/>
            <a:ext cx="3311525" cy="1311275"/>
          </a:xfrm>
          <a:prstGeom prst="rect">
            <a:avLst/>
          </a:prstGeom>
          <a:noFill/>
          <a:ln w="9525">
            <a:noFill/>
            <a:miter lim="800000"/>
            <a:headEnd/>
            <a:tailEnd/>
          </a:ln>
        </p:spPr>
        <p:txBody>
          <a:bodyPr>
            <a:spAutoFit/>
          </a:bodyPr>
          <a:lstStyle/>
          <a:p>
            <a:pPr>
              <a:spcBef>
                <a:spcPct val="50000"/>
              </a:spcBef>
            </a:pPr>
            <a:r>
              <a:rPr lang="tr-TR" sz="4000" b="1"/>
              <a:t>Kent kazaları</a:t>
            </a:r>
          </a:p>
        </p:txBody>
      </p:sp>
      <p:sp>
        <p:nvSpPr>
          <p:cNvPr id="33795" name="Text Box 5"/>
          <p:cNvSpPr txBox="1">
            <a:spLocks noChangeArrowheads="1"/>
          </p:cNvSpPr>
          <p:nvPr/>
        </p:nvSpPr>
        <p:spPr bwMode="auto">
          <a:xfrm>
            <a:off x="3492500" y="2636912"/>
            <a:ext cx="4463876" cy="2554545"/>
          </a:xfrm>
          <a:prstGeom prst="rect">
            <a:avLst/>
          </a:prstGeom>
          <a:noFill/>
          <a:ln w="9525">
            <a:noFill/>
            <a:miter lim="800000"/>
            <a:headEnd/>
            <a:tailEnd/>
          </a:ln>
        </p:spPr>
        <p:txBody>
          <a:bodyPr wrap="square">
            <a:spAutoFit/>
          </a:bodyPr>
          <a:lstStyle/>
          <a:p>
            <a:pPr>
              <a:spcBef>
                <a:spcPct val="50000"/>
              </a:spcBef>
            </a:pPr>
            <a:r>
              <a:rPr lang="tr-TR" sz="4000" b="1" dirty="0"/>
              <a:t>Kaza analizi: Kimin suçlu olduğu ile ilgilenmez!</a:t>
            </a:r>
          </a:p>
        </p:txBody>
      </p:sp>
      <p:sp>
        <p:nvSpPr>
          <p:cNvPr id="33796" name="Line 6"/>
          <p:cNvSpPr>
            <a:spLocks noChangeShapeType="1"/>
          </p:cNvSpPr>
          <p:nvPr/>
        </p:nvSpPr>
        <p:spPr bwMode="auto">
          <a:xfrm>
            <a:off x="2700338" y="1989138"/>
            <a:ext cx="863600" cy="863600"/>
          </a:xfrm>
          <a:prstGeom prst="line">
            <a:avLst/>
          </a:prstGeom>
          <a:noFill/>
          <a:ln w="76200">
            <a:solidFill>
              <a:schemeClr val="tx1"/>
            </a:solidFill>
            <a:round/>
            <a:headEnd/>
            <a:tailEnd type="triangle" w="med" len="med"/>
          </a:ln>
        </p:spPr>
        <p:txBody>
          <a:bodyPr/>
          <a:lstStyle/>
          <a:p>
            <a:endParaRPr lang="tr-T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4C88421B-223B-4D39-1470-1ACE508CF1D7}"/>
              </a:ext>
            </a:extLst>
          </p:cNvPr>
          <p:cNvSpPr>
            <a:spLocks noGrp="1" noChangeArrowheads="1"/>
          </p:cNvSpPr>
          <p:nvPr>
            <p:ph type="title"/>
          </p:nvPr>
        </p:nvSpPr>
        <p:spPr/>
        <p:txBody>
          <a:bodyPr/>
          <a:lstStyle/>
          <a:p>
            <a:r>
              <a:rPr lang="tr-TR" altLang="tr-TR" dirty="0"/>
              <a:t>Kaza Analizi</a:t>
            </a:r>
          </a:p>
        </p:txBody>
      </p:sp>
      <p:sp>
        <p:nvSpPr>
          <p:cNvPr id="26627" name="Content Placeholder 2">
            <a:extLst>
              <a:ext uri="{FF2B5EF4-FFF2-40B4-BE49-F238E27FC236}">
                <a16:creationId xmlns:a16="http://schemas.microsoft.com/office/drawing/2014/main" id="{14F08F2B-FAE0-0DC0-EC3B-1254C6C08E4C}"/>
              </a:ext>
            </a:extLst>
          </p:cNvPr>
          <p:cNvSpPr>
            <a:spLocks noGrp="1" noChangeArrowheads="1"/>
          </p:cNvSpPr>
          <p:nvPr>
            <p:ph idx="1"/>
          </p:nvPr>
        </p:nvSpPr>
        <p:spPr/>
        <p:txBody>
          <a:bodyPr/>
          <a:lstStyle/>
          <a:p>
            <a:r>
              <a:rPr lang="tr-TR" altLang="tr-TR"/>
              <a:t>Kazaların tümü ergonomik yetersizlik açısından değerlendirilmelidir. Bu açıdan “sokakta kaza” “düşme” vb gibi sorunların gerçek bir kaza analiziyle değerlendirilmesi gerekir. Konuyla ilgili araştırmalara kaynak ayrılmalı, söz konusu analizler ve değerlendirmelerle ilgili karşılaştırılabilir sonuçlar verebilecek yöntemlere ağırlık verilmelidir. </a:t>
            </a:r>
          </a:p>
          <a:p>
            <a:endParaRPr lang="tr-TR" altLang="tr-T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2589A680-7475-9B83-C34F-F77E2DB88158}"/>
              </a:ext>
            </a:extLst>
          </p:cNvPr>
          <p:cNvSpPr>
            <a:spLocks noGrp="1" noChangeArrowheads="1"/>
          </p:cNvSpPr>
          <p:nvPr>
            <p:ph type="title"/>
          </p:nvPr>
        </p:nvSpPr>
        <p:spPr/>
        <p:txBody>
          <a:bodyPr/>
          <a:lstStyle/>
          <a:p>
            <a:r>
              <a:rPr lang="tr-TR" altLang="tr-TR" sz="3600"/>
              <a:t>J. Rassmussen, 2000 yılında San Diego’daki “IEA” Kongresi</a:t>
            </a:r>
          </a:p>
        </p:txBody>
      </p:sp>
      <p:sp>
        <p:nvSpPr>
          <p:cNvPr id="27651" name="Content Placeholder 2">
            <a:extLst>
              <a:ext uri="{FF2B5EF4-FFF2-40B4-BE49-F238E27FC236}">
                <a16:creationId xmlns:a16="http://schemas.microsoft.com/office/drawing/2014/main" id="{78A7BDEA-6223-E2E3-2A4F-EDCD5992E779}"/>
              </a:ext>
            </a:extLst>
          </p:cNvPr>
          <p:cNvSpPr>
            <a:spLocks noGrp="1" noChangeArrowheads="1"/>
          </p:cNvSpPr>
          <p:nvPr>
            <p:ph idx="1"/>
          </p:nvPr>
        </p:nvSpPr>
        <p:spPr/>
        <p:txBody>
          <a:bodyPr/>
          <a:lstStyle/>
          <a:p>
            <a:r>
              <a:rPr lang="tr-TR" altLang="tr-TR" sz="2800" dirty="0"/>
              <a:t>“Son zamanlardaki büyük kazaların dikkatli bir değerlendirmesi, bunların hata ve yanılgıların rastlantısal olarak bir araya gelmesi sonucu değil, örgütsel davranışın sistemli biçimde güvenli işletimin sınırlarına kayması sonucu olduğunu görürüz. Büyük kazalar, farklı örgütlerde ve aynı zamanda farklı noktalarda yerel olarak en iyi yapan birçok karar vericinin kararlarının yan etkisidir”</a:t>
            </a:r>
          </a:p>
          <a:p>
            <a:endParaRPr lang="tr-TR" altLang="tr-TR"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E934C67A-5736-CBF7-9E10-E25A15A4DBCE}"/>
              </a:ext>
            </a:extLst>
          </p:cNvPr>
          <p:cNvSpPr>
            <a:spLocks noGrp="1" noChangeArrowheads="1"/>
          </p:cNvSpPr>
          <p:nvPr>
            <p:ph type="title"/>
          </p:nvPr>
        </p:nvSpPr>
        <p:spPr/>
        <p:txBody>
          <a:bodyPr/>
          <a:lstStyle/>
          <a:p>
            <a:endParaRPr lang="tr-TR" altLang="tr-TR"/>
          </a:p>
        </p:txBody>
      </p:sp>
      <p:sp>
        <p:nvSpPr>
          <p:cNvPr id="28675" name="Content Placeholder 2">
            <a:extLst>
              <a:ext uri="{FF2B5EF4-FFF2-40B4-BE49-F238E27FC236}">
                <a16:creationId xmlns:a16="http://schemas.microsoft.com/office/drawing/2014/main" id="{2F59130C-619B-23B9-EA09-3629E0F71AF1}"/>
              </a:ext>
            </a:extLst>
          </p:cNvPr>
          <p:cNvSpPr>
            <a:spLocks noGrp="1" noChangeArrowheads="1"/>
          </p:cNvSpPr>
          <p:nvPr>
            <p:ph idx="1"/>
          </p:nvPr>
        </p:nvSpPr>
        <p:spPr/>
        <p:txBody>
          <a:bodyPr/>
          <a:lstStyle/>
          <a:p>
            <a:r>
              <a:rPr lang="tr-TR" altLang="tr-TR" sz="2800" dirty="0"/>
              <a:t>Araç içi enformasyon sistemi tasarımı, sürücü davranışlarının anlaşılması, sürücünün yanlış anlama ve değerlendirme olasılıkları, otomasyonda sürücü rolü, kalabalık trafikte sürmeye yönelik benzetim sistemleri, özel yol araçlarının ergonomisi, yol bakım onarım çalışmalarının planlanması ve ergonomisi, sürücü kabinlerinde rahat ve etkili insan makine etkileşimleri, ağırlık kazanan çalışma konuları arasındadır.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B0F7033-D7F5-E489-9170-B6F9936F5D94}"/>
              </a:ext>
            </a:extLst>
          </p:cNvPr>
          <p:cNvSpPr>
            <a:spLocks noGrp="1"/>
          </p:cNvSpPr>
          <p:nvPr>
            <p:ph type="title"/>
          </p:nvPr>
        </p:nvSpPr>
        <p:spPr/>
        <p:txBody>
          <a:bodyPr/>
          <a:lstStyle/>
          <a:p>
            <a:r>
              <a:rPr lang="tr-TR" dirty="0"/>
              <a:t>Örgütsel Ergonomi</a:t>
            </a:r>
          </a:p>
        </p:txBody>
      </p:sp>
      <p:sp>
        <p:nvSpPr>
          <p:cNvPr id="3" name="İçerik Yer Tutucusu 2">
            <a:extLst>
              <a:ext uri="{FF2B5EF4-FFF2-40B4-BE49-F238E27FC236}">
                <a16:creationId xmlns:a16="http://schemas.microsoft.com/office/drawing/2014/main" id="{2DE74E81-7A7C-A12D-0CCB-ABB5CEA7804F}"/>
              </a:ext>
            </a:extLst>
          </p:cNvPr>
          <p:cNvSpPr>
            <a:spLocks noGrp="1"/>
          </p:cNvSpPr>
          <p:nvPr>
            <p:ph idx="1"/>
          </p:nvPr>
        </p:nvSpPr>
        <p:spPr/>
        <p:txBody>
          <a:bodyPr/>
          <a:lstStyle/>
          <a:p>
            <a:pPr marL="0" indent="0">
              <a:buNone/>
            </a:pPr>
            <a:r>
              <a:rPr lang="tr-TR" dirty="0"/>
              <a:t> Ekip çalışmasını, iş akışlarını ve politikaları iyileştirir.</a:t>
            </a:r>
          </a:p>
          <a:p>
            <a:pPr marL="0" indent="0">
              <a:buNone/>
            </a:pPr>
            <a:r>
              <a:rPr lang="tr-TR" dirty="0"/>
              <a:t>Çalışan tükenmişliğini azaltmak için vardiya planlaması vb.</a:t>
            </a:r>
          </a:p>
        </p:txBody>
      </p:sp>
    </p:spTree>
    <p:extLst>
      <p:ext uri="{BB962C8B-B14F-4D97-AF65-F5344CB8AC3E}">
        <p14:creationId xmlns:p14="http://schemas.microsoft.com/office/powerpoint/2010/main" val="47056628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A7D7FC36-422A-B500-1F2D-D86F398EF4DD}"/>
              </a:ext>
            </a:extLst>
          </p:cNvPr>
          <p:cNvSpPr>
            <a:spLocks noGrp="1" noChangeArrowheads="1"/>
          </p:cNvSpPr>
          <p:nvPr>
            <p:ph type="title"/>
          </p:nvPr>
        </p:nvSpPr>
        <p:spPr/>
        <p:txBody>
          <a:bodyPr/>
          <a:lstStyle/>
          <a:p>
            <a:pPr eaLnBrk="1" hangingPunct="1"/>
            <a:r>
              <a:rPr lang="tr-TR" altLang="tr-TR"/>
              <a:t>Var olan sorunların çözümü</a:t>
            </a:r>
          </a:p>
        </p:txBody>
      </p:sp>
      <p:sp>
        <p:nvSpPr>
          <p:cNvPr id="29699" name="Rectangle 3">
            <a:extLst>
              <a:ext uri="{FF2B5EF4-FFF2-40B4-BE49-F238E27FC236}">
                <a16:creationId xmlns:a16="http://schemas.microsoft.com/office/drawing/2014/main" id="{B3460B5F-B4EF-E407-41FB-A78881AB6DA6}"/>
              </a:ext>
            </a:extLst>
          </p:cNvPr>
          <p:cNvSpPr>
            <a:spLocks noGrp="1" noChangeArrowheads="1"/>
          </p:cNvSpPr>
          <p:nvPr>
            <p:ph type="body" sz="half" idx="1"/>
          </p:nvPr>
        </p:nvSpPr>
        <p:spPr/>
        <p:txBody>
          <a:bodyPr/>
          <a:lstStyle/>
          <a:p>
            <a:pPr eaLnBrk="1" hangingPunct="1"/>
            <a:r>
              <a:rPr lang="tr-TR" altLang="tr-TR" b="1"/>
              <a:t>Çocuk oyun alanları</a:t>
            </a:r>
          </a:p>
          <a:p>
            <a:pPr eaLnBrk="1" hangingPunct="1"/>
            <a:r>
              <a:rPr lang="tr-TR" altLang="tr-TR" b="1"/>
              <a:t>Hava kirliliği</a:t>
            </a:r>
          </a:p>
          <a:p>
            <a:pPr eaLnBrk="1" hangingPunct="1"/>
            <a:r>
              <a:rPr lang="tr-TR" altLang="tr-TR" b="1"/>
              <a:t>Su kirliliği</a:t>
            </a:r>
          </a:p>
          <a:p>
            <a:pPr eaLnBrk="1" hangingPunct="1"/>
            <a:r>
              <a:rPr lang="tr-TR" altLang="tr-TR" b="1"/>
              <a:t>Toprak kirliliği</a:t>
            </a:r>
          </a:p>
          <a:p>
            <a:pPr eaLnBrk="1" hangingPunct="1"/>
            <a:r>
              <a:rPr lang="tr-TR" altLang="tr-TR" b="1"/>
              <a:t>Gıda güvenliği</a:t>
            </a:r>
          </a:p>
          <a:p>
            <a:pPr eaLnBrk="1" hangingPunct="1"/>
            <a:r>
              <a:rPr lang="tr-TR" altLang="tr-TR" b="1"/>
              <a:t>Kapalı ortamlar binalar</a:t>
            </a:r>
          </a:p>
          <a:p>
            <a:pPr eaLnBrk="1" hangingPunct="1"/>
            <a:r>
              <a:rPr lang="tr-TR" altLang="tr-TR" b="1"/>
              <a:t>Kazaların önlenmesi, güvenlik</a:t>
            </a:r>
          </a:p>
        </p:txBody>
      </p:sp>
      <p:sp>
        <p:nvSpPr>
          <p:cNvPr id="29700" name="Rectangle 4">
            <a:extLst>
              <a:ext uri="{FF2B5EF4-FFF2-40B4-BE49-F238E27FC236}">
                <a16:creationId xmlns:a16="http://schemas.microsoft.com/office/drawing/2014/main" id="{54B5141F-3D94-5733-6D6B-DB13B5B88076}"/>
              </a:ext>
            </a:extLst>
          </p:cNvPr>
          <p:cNvSpPr>
            <a:spLocks noGrp="1" noChangeArrowheads="1"/>
          </p:cNvSpPr>
          <p:nvPr>
            <p:ph type="body" sz="half" idx="2"/>
          </p:nvPr>
        </p:nvSpPr>
        <p:spPr/>
        <p:txBody>
          <a:bodyPr/>
          <a:lstStyle/>
          <a:p>
            <a:pPr eaLnBrk="1" hangingPunct="1"/>
            <a:r>
              <a:rPr lang="tr-TR" altLang="tr-TR" b="1"/>
              <a:t>Gürültü kirliliği</a:t>
            </a:r>
          </a:p>
          <a:p>
            <a:pPr eaLnBrk="1" hangingPunct="1"/>
            <a:r>
              <a:rPr lang="tr-TR" altLang="tr-TR" b="1"/>
              <a:t>Kimyasal kirlilik</a:t>
            </a:r>
          </a:p>
          <a:p>
            <a:pPr eaLnBrk="1" hangingPunct="1"/>
            <a:r>
              <a:rPr lang="tr-TR" altLang="tr-TR" b="1"/>
              <a:t>Radyasyon</a:t>
            </a:r>
          </a:p>
          <a:p>
            <a:pPr eaLnBrk="1" hangingPunct="1"/>
            <a:r>
              <a:rPr lang="tr-TR" altLang="tr-TR" b="1"/>
              <a:t>Çocuk ergonomisi</a:t>
            </a:r>
          </a:p>
          <a:p>
            <a:pPr eaLnBrk="1" hangingPunct="1"/>
            <a:r>
              <a:rPr lang="tr-TR" altLang="tr-TR" b="1"/>
              <a:t>Alt yapı eksiklikleri</a:t>
            </a:r>
          </a:p>
          <a:p>
            <a:pPr eaLnBrk="1" hangingPunct="1"/>
            <a:r>
              <a:rPr lang="tr-TR" altLang="tr-TR" b="1"/>
              <a:t>Çocuk oyun alanları</a:t>
            </a:r>
          </a:p>
          <a:p>
            <a:pPr eaLnBrk="1" hangingPunct="1"/>
            <a:r>
              <a:rPr lang="tr-TR" altLang="tr-TR" b="1"/>
              <a:t>Atık yönetimi</a:t>
            </a:r>
          </a:p>
          <a:p>
            <a:pPr eaLnBrk="1" hangingPunct="1"/>
            <a:r>
              <a:rPr lang="tr-TR" altLang="tr-TR" b="1"/>
              <a:t>Su yönetimi</a:t>
            </a:r>
          </a:p>
          <a:p>
            <a:pPr eaLnBrk="1" hangingPunct="1"/>
            <a:endParaRPr lang="tr-TR" altLang="tr-T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ABFC1DA7-6550-C542-9DA4-4173514E4EFC}"/>
              </a:ext>
            </a:extLst>
          </p:cNvPr>
          <p:cNvSpPr>
            <a:spLocks noGrp="1" noChangeArrowheads="1"/>
          </p:cNvSpPr>
          <p:nvPr>
            <p:ph type="title"/>
          </p:nvPr>
        </p:nvSpPr>
        <p:spPr/>
        <p:txBody>
          <a:bodyPr/>
          <a:lstStyle/>
          <a:p>
            <a:pPr eaLnBrk="1" hangingPunct="1"/>
            <a:r>
              <a:rPr lang="tr-TR" altLang="tr-TR"/>
              <a:t>Çocuk ve kent</a:t>
            </a:r>
          </a:p>
        </p:txBody>
      </p:sp>
      <p:sp>
        <p:nvSpPr>
          <p:cNvPr id="33795" name="Text Box 4">
            <a:extLst>
              <a:ext uri="{FF2B5EF4-FFF2-40B4-BE49-F238E27FC236}">
                <a16:creationId xmlns:a16="http://schemas.microsoft.com/office/drawing/2014/main" id="{B581B096-B7BA-4B99-9CE3-B7E21DFE1B92}"/>
              </a:ext>
            </a:extLst>
          </p:cNvPr>
          <p:cNvSpPr txBox="1">
            <a:spLocks noChangeArrowheads="1"/>
          </p:cNvSpPr>
          <p:nvPr/>
        </p:nvSpPr>
        <p:spPr bwMode="auto">
          <a:xfrm>
            <a:off x="1476375" y="2708275"/>
            <a:ext cx="18716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tr-TR" altLang="tr-TR" sz="2000"/>
              <a:t>Kent</a:t>
            </a:r>
          </a:p>
        </p:txBody>
      </p:sp>
      <p:sp>
        <p:nvSpPr>
          <p:cNvPr id="33796" name="Line 5">
            <a:extLst>
              <a:ext uri="{FF2B5EF4-FFF2-40B4-BE49-F238E27FC236}">
                <a16:creationId xmlns:a16="http://schemas.microsoft.com/office/drawing/2014/main" id="{713C5BE6-E341-8FC8-55B5-B408A293F217}"/>
              </a:ext>
            </a:extLst>
          </p:cNvPr>
          <p:cNvSpPr>
            <a:spLocks noChangeShapeType="1"/>
          </p:cNvSpPr>
          <p:nvPr/>
        </p:nvSpPr>
        <p:spPr bwMode="auto">
          <a:xfrm flipH="1" flipV="1">
            <a:off x="1258888" y="1484313"/>
            <a:ext cx="433387" cy="12239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3797" name="Text Box 6">
            <a:extLst>
              <a:ext uri="{FF2B5EF4-FFF2-40B4-BE49-F238E27FC236}">
                <a16:creationId xmlns:a16="http://schemas.microsoft.com/office/drawing/2014/main" id="{A52F6789-C6D8-F4D9-0A36-9BEDD6E4A890}"/>
              </a:ext>
            </a:extLst>
          </p:cNvPr>
          <p:cNvSpPr txBox="1">
            <a:spLocks noChangeArrowheads="1"/>
          </p:cNvSpPr>
          <p:nvPr/>
        </p:nvSpPr>
        <p:spPr bwMode="auto">
          <a:xfrm>
            <a:off x="395288" y="908050"/>
            <a:ext cx="158432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tr-TR" altLang="tr-TR" sz="1800" b="0"/>
              <a:t>Tasarım/planlama</a:t>
            </a:r>
          </a:p>
        </p:txBody>
      </p:sp>
      <p:sp>
        <p:nvSpPr>
          <p:cNvPr id="33798" name="Line 7">
            <a:extLst>
              <a:ext uri="{FF2B5EF4-FFF2-40B4-BE49-F238E27FC236}">
                <a16:creationId xmlns:a16="http://schemas.microsoft.com/office/drawing/2014/main" id="{A03F6811-4F47-6530-4D6B-792A36E72F2F}"/>
              </a:ext>
            </a:extLst>
          </p:cNvPr>
          <p:cNvSpPr>
            <a:spLocks noChangeShapeType="1"/>
          </p:cNvSpPr>
          <p:nvPr/>
        </p:nvSpPr>
        <p:spPr bwMode="auto">
          <a:xfrm flipH="1">
            <a:off x="755650" y="2997200"/>
            <a:ext cx="792163" cy="10080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3799" name="Text Box 8">
            <a:extLst>
              <a:ext uri="{FF2B5EF4-FFF2-40B4-BE49-F238E27FC236}">
                <a16:creationId xmlns:a16="http://schemas.microsoft.com/office/drawing/2014/main" id="{503F1656-45B8-0465-8C94-26F7666D1400}"/>
              </a:ext>
            </a:extLst>
          </p:cNvPr>
          <p:cNvSpPr txBox="1">
            <a:spLocks noChangeArrowheads="1"/>
          </p:cNvSpPr>
          <p:nvPr/>
        </p:nvSpPr>
        <p:spPr bwMode="auto">
          <a:xfrm>
            <a:off x="179388" y="4221163"/>
            <a:ext cx="19446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tr-TR" altLang="tr-TR" sz="1800" b="0"/>
              <a:t>Ulaşım, toplu taşıma</a:t>
            </a:r>
          </a:p>
        </p:txBody>
      </p:sp>
      <p:sp>
        <p:nvSpPr>
          <p:cNvPr id="33800" name="Line 9">
            <a:extLst>
              <a:ext uri="{FF2B5EF4-FFF2-40B4-BE49-F238E27FC236}">
                <a16:creationId xmlns:a16="http://schemas.microsoft.com/office/drawing/2014/main" id="{585C09EC-0D77-9562-69AB-5D006E939C5C}"/>
              </a:ext>
            </a:extLst>
          </p:cNvPr>
          <p:cNvSpPr>
            <a:spLocks noChangeShapeType="1"/>
          </p:cNvSpPr>
          <p:nvPr/>
        </p:nvSpPr>
        <p:spPr bwMode="auto">
          <a:xfrm flipH="1">
            <a:off x="1763713" y="3068638"/>
            <a:ext cx="144462" cy="25923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3801" name="Text Box 10">
            <a:extLst>
              <a:ext uri="{FF2B5EF4-FFF2-40B4-BE49-F238E27FC236}">
                <a16:creationId xmlns:a16="http://schemas.microsoft.com/office/drawing/2014/main" id="{5B856F39-11A9-AD7E-515F-E60AFC2661A4}"/>
              </a:ext>
            </a:extLst>
          </p:cNvPr>
          <p:cNvSpPr txBox="1">
            <a:spLocks noChangeArrowheads="1"/>
          </p:cNvSpPr>
          <p:nvPr/>
        </p:nvSpPr>
        <p:spPr bwMode="auto">
          <a:xfrm>
            <a:off x="1331913" y="5734050"/>
            <a:ext cx="20161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tr-TR" altLang="tr-TR" sz="1800" b="0"/>
              <a:t>Sağlık</a:t>
            </a:r>
          </a:p>
        </p:txBody>
      </p:sp>
      <p:sp>
        <p:nvSpPr>
          <p:cNvPr id="33802" name="Text Box 11">
            <a:extLst>
              <a:ext uri="{FF2B5EF4-FFF2-40B4-BE49-F238E27FC236}">
                <a16:creationId xmlns:a16="http://schemas.microsoft.com/office/drawing/2014/main" id="{C9AD459B-E005-14AF-F918-C70E74ED4B52}"/>
              </a:ext>
            </a:extLst>
          </p:cNvPr>
          <p:cNvSpPr txBox="1">
            <a:spLocks noChangeArrowheads="1"/>
          </p:cNvSpPr>
          <p:nvPr/>
        </p:nvSpPr>
        <p:spPr bwMode="auto">
          <a:xfrm>
            <a:off x="2555875" y="4292600"/>
            <a:ext cx="15843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tr-TR" altLang="tr-TR" sz="1800" b="0"/>
              <a:t>Suç/güvenlik</a:t>
            </a:r>
          </a:p>
        </p:txBody>
      </p:sp>
      <p:sp>
        <p:nvSpPr>
          <p:cNvPr id="33803" name="Line 12">
            <a:extLst>
              <a:ext uri="{FF2B5EF4-FFF2-40B4-BE49-F238E27FC236}">
                <a16:creationId xmlns:a16="http://schemas.microsoft.com/office/drawing/2014/main" id="{EEE65AC5-39A3-7A85-5685-FFB991271734}"/>
              </a:ext>
            </a:extLst>
          </p:cNvPr>
          <p:cNvSpPr>
            <a:spLocks noChangeShapeType="1"/>
          </p:cNvSpPr>
          <p:nvPr/>
        </p:nvSpPr>
        <p:spPr bwMode="auto">
          <a:xfrm>
            <a:off x="2195513" y="3141663"/>
            <a:ext cx="936625" cy="10795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3804" name="Text Box 14">
            <a:extLst>
              <a:ext uri="{FF2B5EF4-FFF2-40B4-BE49-F238E27FC236}">
                <a16:creationId xmlns:a16="http://schemas.microsoft.com/office/drawing/2014/main" id="{291FAE1B-C0B4-88B5-B3AF-6A8818106C7C}"/>
              </a:ext>
            </a:extLst>
          </p:cNvPr>
          <p:cNvSpPr txBox="1">
            <a:spLocks noChangeArrowheads="1"/>
          </p:cNvSpPr>
          <p:nvPr/>
        </p:nvSpPr>
        <p:spPr bwMode="auto">
          <a:xfrm>
            <a:off x="1979613" y="1773238"/>
            <a:ext cx="18002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tr-TR" altLang="tr-TR" sz="1800" b="0"/>
              <a:t>Çevre, vb.</a:t>
            </a:r>
          </a:p>
        </p:txBody>
      </p:sp>
      <p:sp>
        <p:nvSpPr>
          <p:cNvPr id="33805" name="Line 16">
            <a:extLst>
              <a:ext uri="{FF2B5EF4-FFF2-40B4-BE49-F238E27FC236}">
                <a16:creationId xmlns:a16="http://schemas.microsoft.com/office/drawing/2014/main" id="{804398D8-6B11-AAF8-5949-C8C1EC79EAA5}"/>
              </a:ext>
            </a:extLst>
          </p:cNvPr>
          <p:cNvSpPr>
            <a:spLocks noChangeShapeType="1"/>
          </p:cNvSpPr>
          <p:nvPr/>
        </p:nvSpPr>
        <p:spPr bwMode="auto">
          <a:xfrm flipV="1">
            <a:off x="2124075" y="2133600"/>
            <a:ext cx="503238" cy="5746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3806" name="Text Box 17">
            <a:extLst>
              <a:ext uri="{FF2B5EF4-FFF2-40B4-BE49-F238E27FC236}">
                <a16:creationId xmlns:a16="http://schemas.microsoft.com/office/drawing/2014/main" id="{7721E483-F600-6B24-7993-1221FFED0FA8}"/>
              </a:ext>
            </a:extLst>
          </p:cNvPr>
          <p:cNvSpPr txBox="1">
            <a:spLocks noChangeArrowheads="1"/>
          </p:cNvSpPr>
          <p:nvPr/>
        </p:nvSpPr>
        <p:spPr bwMode="auto">
          <a:xfrm>
            <a:off x="5292725" y="3573463"/>
            <a:ext cx="16557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tr-TR" altLang="tr-TR" sz="2000"/>
              <a:t>Çocuk</a:t>
            </a:r>
          </a:p>
        </p:txBody>
      </p:sp>
      <p:sp>
        <p:nvSpPr>
          <p:cNvPr id="33807" name="Text Box 18">
            <a:extLst>
              <a:ext uri="{FF2B5EF4-FFF2-40B4-BE49-F238E27FC236}">
                <a16:creationId xmlns:a16="http://schemas.microsoft.com/office/drawing/2014/main" id="{B51CA006-A84A-12AC-FAC5-D86CC7CBC1FA}"/>
              </a:ext>
            </a:extLst>
          </p:cNvPr>
          <p:cNvSpPr txBox="1">
            <a:spLocks noChangeArrowheads="1"/>
          </p:cNvSpPr>
          <p:nvPr/>
        </p:nvSpPr>
        <p:spPr bwMode="auto">
          <a:xfrm>
            <a:off x="4067175" y="2349500"/>
            <a:ext cx="14414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tr-TR" altLang="tr-TR" sz="1800"/>
              <a:t>Fiziksel özellikler</a:t>
            </a:r>
          </a:p>
        </p:txBody>
      </p:sp>
      <p:sp>
        <p:nvSpPr>
          <p:cNvPr id="33808" name="Text Box 19">
            <a:extLst>
              <a:ext uri="{FF2B5EF4-FFF2-40B4-BE49-F238E27FC236}">
                <a16:creationId xmlns:a16="http://schemas.microsoft.com/office/drawing/2014/main" id="{A554552E-2C18-90AC-1CF5-736D147E3850}"/>
              </a:ext>
            </a:extLst>
          </p:cNvPr>
          <p:cNvSpPr txBox="1">
            <a:spLocks noChangeArrowheads="1"/>
          </p:cNvSpPr>
          <p:nvPr/>
        </p:nvSpPr>
        <p:spPr bwMode="auto">
          <a:xfrm>
            <a:off x="5867400" y="1773238"/>
            <a:ext cx="2376488"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tr-TR" altLang="tr-TR" sz="1800"/>
              <a:t>Psişik/emosyonel özellikler</a:t>
            </a:r>
          </a:p>
        </p:txBody>
      </p:sp>
      <p:sp>
        <p:nvSpPr>
          <p:cNvPr id="33809" name="Text Box 20">
            <a:extLst>
              <a:ext uri="{FF2B5EF4-FFF2-40B4-BE49-F238E27FC236}">
                <a16:creationId xmlns:a16="http://schemas.microsoft.com/office/drawing/2014/main" id="{35224AD5-3919-4780-8EA6-70A2740A76FE}"/>
              </a:ext>
            </a:extLst>
          </p:cNvPr>
          <p:cNvSpPr txBox="1">
            <a:spLocks noChangeArrowheads="1"/>
          </p:cNvSpPr>
          <p:nvPr/>
        </p:nvSpPr>
        <p:spPr bwMode="auto">
          <a:xfrm>
            <a:off x="4356100" y="5229225"/>
            <a:ext cx="1871663"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tr-TR" altLang="tr-TR" sz="1800"/>
              <a:t>Sosyal/kültürel özellikler</a:t>
            </a:r>
          </a:p>
        </p:txBody>
      </p:sp>
      <p:sp>
        <p:nvSpPr>
          <p:cNvPr id="33810" name="Text Box 21">
            <a:extLst>
              <a:ext uri="{FF2B5EF4-FFF2-40B4-BE49-F238E27FC236}">
                <a16:creationId xmlns:a16="http://schemas.microsoft.com/office/drawing/2014/main" id="{8D5CE7BD-B3E8-0A08-B6BF-5E848D7284AD}"/>
              </a:ext>
            </a:extLst>
          </p:cNvPr>
          <p:cNvSpPr txBox="1">
            <a:spLocks noChangeArrowheads="1"/>
          </p:cNvSpPr>
          <p:nvPr/>
        </p:nvSpPr>
        <p:spPr bwMode="auto">
          <a:xfrm>
            <a:off x="6877050" y="4581525"/>
            <a:ext cx="17272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tr-TR" altLang="tr-TR" sz="1800"/>
              <a:t>Ekonomik düzey</a:t>
            </a:r>
          </a:p>
        </p:txBody>
      </p:sp>
      <p:sp>
        <p:nvSpPr>
          <p:cNvPr id="33811" name="Line 22">
            <a:extLst>
              <a:ext uri="{FF2B5EF4-FFF2-40B4-BE49-F238E27FC236}">
                <a16:creationId xmlns:a16="http://schemas.microsoft.com/office/drawing/2014/main" id="{810A8509-3F86-8D2A-8BDF-CEC942E613CD}"/>
              </a:ext>
            </a:extLst>
          </p:cNvPr>
          <p:cNvSpPr>
            <a:spLocks noChangeShapeType="1"/>
          </p:cNvSpPr>
          <p:nvPr/>
        </p:nvSpPr>
        <p:spPr bwMode="auto">
          <a:xfrm flipH="1" flipV="1">
            <a:off x="5003800" y="3068638"/>
            <a:ext cx="576263" cy="5048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3812" name="Line 23">
            <a:extLst>
              <a:ext uri="{FF2B5EF4-FFF2-40B4-BE49-F238E27FC236}">
                <a16:creationId xmlns:a16="http://schemas.microsoft.com/office/drawing/2014/main" id="{9DBA8024-6F46-F565-13D2-22742DBF03B8}"/>
              </a:ext>
            </a:extLst>
          </p:cNvPr>
          <p:cNvSpPr>
            <a:spLocks noChangeShapeType="1"/>
          </p:cNvSpPr>
          <p:nvPr/>
        </p:nvSpPr>
        <p:spPr bwMode="auto">
          <a:xfrm flipV="1">
            <a:off x="6011863" y="2420938"/>
            <a:ext cx="288925" cy="10795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3813" name="Line 24">
            <a:extLst>
              <a:ext uri="{FF2B5EF4-FFF2-40B4-BE49-F238E27FC236}">
                <a16:creationId xmlns:a16="http://schemas.microsoft.com/office/drawing/2014/main" id="{E8693C61-EBAF-32B0-5718-762D1DE0666C}"/>
              </a:ext>
            </a:extLst>
          </p:cNvPr>
          <p:cNvSpPr>
            <a:spLocks noChangeShapeType="1"/>
          </p:cNvSpPr>
          <p:nvPr/>
        </p:nvSpPr>
        <p:spPr bwMode="auto">
          <a:xfrm>
            <a:off x="6300788" y="3860800"/>
            <a:ext cx="792162" cy="7207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3814" name="Line 25">
            <a:extLst>
              <a:ext uri="{FF2B5EF4-FFF2-40B4-BE49-F238E27FC236}">
                <a16:creationId xmlns:a16="http://schemas.microsoft.com/office/drawing/2014/main" id="{5DEB47E7-E732-7C85-7B94-5522E6BFE58A}"/>
              </a:ext>
            </a:extLst>
          </p:cNvPr>
          <p:cNvSpPr>
            <a:spLocks noChangeShapeType="1"/>
          </p:cNvSpPr>
          <p:nvPr/>
        </p:nvSpPr>
        <p:spPr bwMode="auto">
          <a:xfrm flipH="1">
            <a:off x="5003800" y="4076700"/>
            <a:ext cx="647700" cy="108108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4DFE4259-F0FA-4164-A01B-4A1A02996191}"/>
              </a:ext>
            </a:extLst>
          </p:cNvPr>
          <p:cNvSpPr>
            <a:spLocks noGrp="1" noChangeArrowheads="1"/>
          </p:cNvSpPr>
          <p:nvPr>
            <p:ph type="title"/>
          </p:nvPr>
        </p:nvSpPr>
        <p:spPr/>
        <p:txBody>
          <a:bodyPr/>
          <a:lstStyle/>
          <a:p>
            <a:pPr eaLnBrk="1" hangingPunct="1"/>
            <a:r>
              <a:rPr lang="tr-TR" altLang="tr-TR"/>
              <a:t>Çocuk oyun alanları</a:t>
            </a:r>
          </a:p>
        </p:txBody>
      </p:sp>
      <p:sp>
        <p:nvSpPr>
          <p:cNvPr id="34819" name="Rectangle 3">
            <a:extLst>
              <a:ext uri="{FF2B5EF4-FFF2-40B4-BE49-F238E27FC236}">
                <a16:creationId xmlns:a16="http://schemas.microsoft.com/office/drawing/2014/main" id="{C9001351-C0B1-D692-0441-FAF640D18560}"/>
              </a:ext>
            </a:extLst>
          </p:cNvPr>
          <p:cNvSpPr>
            <a:spLocks noGrp="1" noChangeArrowheads="1"/>
          </p:cNvSpPr>
          <p:nvPr>
            <p:ph type="body" idx="1"/>
          </p:nvPr>
        </p:nvSpPr>
        <p:spPr/>
        <p:txBody>
          <a:bodyPr/>
          <a:lstStyle/>
          <a:p>
            <a:pPr eaLnBrk="1" hangingPunct="1"/>
            <a:r>
              <a:rPr lang="tr-TR" altLang="tr-TR"/>
              <a:t>Tehlike yaratmamalı</a:t>
            </a:r>
          </a:p>
          <a:p>
            <a:pPr eaLnBrk="1" hangingPunct="1"/>
            <a:r>
              <a:rPr lang="tr-TR" altLang="tr-TR"/>
              <a:t>Geliştirici olmalı</a:t>
            </a:r>
          </a:p>
          <a:p>
            <a:pPr eaLnBrk="1" hangingPunct="1"/>
            <a:r>
              <a:rPr lang="tr-TR" altLang="tr-TR"/>
              <a:t>Bütün yaş gruplarını kapsamalı</a:t>
            </a:r>
          </a:p>
          <a:p>
            <a:pPr eaLnBrk="1" hangingPunct="1"/>
            <a:r>
              <a:rPr lang="tr-TR" altLang="tr-TR"/>
              <a:t>Her bedensel özelliğe uygun olmalı</a:t>
            </a:r>
          </a:p>
          <a:p>
            <a:pPr eaLnBrk="1" hangingPunct="1">
              <a:buFontTx/>
              <a:buNone/>
            </a:pPr>
            <a:endParaRPr lang="tr-TR" altLang="tr-T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203D5E07-BFB5-3EF9-A74A-B22DF022348A}"/>
              </a:ext>
            </a:extLst>
          </p:cNvPr>
          <p:cNvSpPr>
            <a:spLocks noGrp="1" noChangeArrowheads="1"/>
          </p:cNvSpPr>
          <p:nvPr>
            <p:ph type="title"/>
          </p:nvPr>
        </p:nvSpPr>
        <p:spPr/>
        <p:txBody>
          <a:bodyPr/>
          <a:lstStyle/>
          <a:p>
            <a:pPr eaLnBrk="1" hangingPunct="1"/>
            <a:endParaRPr lang="tr-TR" altLang="tr-TR"/>
          </a:p>
        </p:txBody>
      </p:sp>
      <p:sp>
        <p:nvSpPr>
          <p:cNvPr id="35843" name="Rectangle 3">
            <a:extLst>
              <a:ext uri="{FF2B5EF4-FFF2-40B4-BE49-F238E27FC236}">
                <a16:creationId xmlns:a16="http://schemas.microsoft.com/office/drawing/2014/main" id="{2BA234C4-0EC8-E3F4-A3B8-7022C56BDAAC}"/>
              </a:ext>
            </a:extLst>
          </p:cNvPr>
          <p:cNvSpPr>
            <a:spLocks noGrp="1" noChangeArrowheads="1"/>
          </p:cNvSpPr>
          <p:nvPr>
            <p:ph type="body" idx="1"/>
          </p:nvPr>
        </p:nvSpPr>
        <p:spPr/>
        <p:txBody>
          <a:bodyPr/>
          <a:lstStyle/>
          <a:p>
            <a:pPr eaLnBrk="1" hangingPunct="1">
              <a:buFontTx/>
              <a:buNone/>
            </a:pPr>
            <a:r>
              <a:rPr lang="tr-TR" altLang="tr-TR" dirty="0"/>
              <a:t>-Çocuklarda şişmanlık prevalansı</a:t>
            </a:r>
          </a:p>
          <a:p>
            <a:pPr eaLnBrk="1" hangingPunct="1">
              <a:buFontTx/>
              <a:buNone/>
            </a:pPr>
            <a:r>
              <a:rPr lang="tr-TR" altLang="tr-TR" dirty="0"/>
              <a:t>-Sigara içen çocukların yaş gruplarına göre oranı</a:t>
            </a:r>
          </a:p>
          <a:p>
            <a:pPr eaLnBrk="1" hangingPunct="1">
              <a:buFontTx/>
              <a:buNone/>
            </a:pPr>
            <a:r>
              <a:rPr lang="tr-TR" altLang="tr-TR" dirty="0"/>
              <a:t>-Alışkanlık yapıcı maddeler</a:t>
            </a:r>
          </a:p>
          <a:p>
            <a:pPr eaLnBrk="1" hangingPunct="1">
              <a:buFontTx/>
              <a:buNone/>
            </a:pPr>
            <a:r>
              <a:rPr lang="tr-TR" altLang="tr-TR" dirty="0"/>
              <a:t>-Oyun alanlarında kazaya uğrayan çocuk oranları</a:t>
            </a:r>
          </a:p>
          <a:p>
            <a:pPr eaLnBrk="1" hangingPunct="1">
              <a:buFontTx/>
              <a:buNone/>
            </a:pPr>
            <a:r>
              <a:rPr lang="tr-TR" altLang="tr-TR" dirty="0"/>
              <a:t>-Çocukların oyun alanına ulaşma mesafesi</a:t>
            </a:r>
          </a:p>
          <a:p>
            <a:pPr eaLnBrk="1" hangingPunct="1">
              <a:buFontTx/>
              <a:buNone/>
            </a:pPr>
            <a:r>
              <a:rPr lang="tr-TR" altLang="tr-TR" dirty="0"/>
              <a:t>-vb.</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a:extLst>
              <a:ext uri="{FF2B5EF4-FFF2-40B4-BE49-F238E27FC236}">
                <a16:creationId xmlns:a16="http://schemas.microsoft.com/office/drawing/2014/main" id="{4820E8CD-92CD-AD6A-5B33-96869F847EA3}"/>
              </a:ext>
            </a:extLst>
          </p:cNvPr>
          <p:cNvSpPr>
            <a:spLocks noGrp="1" noChangeArrowheads="1"/>
          </p:cNvSpPr>
          <p:nvPr>
            <p:ph type="title"/>
          </p:nvPr>
        </p:nvSpPr>
        <p:spPr/>
        <p:txBody>
          <a:bodyPr/>
          <a:lstStyle/>
          <a:p>
            <a:endParaRPr lang="tr-TR" altLang="tr-TR"/>
          </a:p>
        </p:txBody>
      </p:sp>
      <p:sp>
        <p:nvSpPr>
          <p:cNvPr id="36867" name="Content Placeholder 2">
            <a:extLst>
              <a:ext uri="{FF2B5EF4-FFF2-40B4-BE49-F238E27FC236}">
                <a16:creationId xmlns:a16="http://schemas.microsoft.com/office/drawing/2014/main" id="{E314C8CC-9B9A-51CC-99B3-2A685D15F468}"/>
              </a:ext>
            </a:extLst>
          </p:cNvPr>
          <p:cNvSpPr>
            <a:spLocks noGrp="1" noChangeArrowheads="1"/>
          </p:cNvSpPr>
          <p:nvPr>
            <p:ph idx="1"/>
          </p:nvPr>
        </p:nvSpPr>
        <p:spPr/>
        <p:txBody>
          <a:bodyPr/>
          <a:lstStyle/>
          <a:p>
            <a:r>
              <a:rPr lang="tr-TR" altLang="tr-TR" sz="2800"/>
              <a:t>ABD de her sene 200 000 den fazla çocuk oyun alanlarındaki araçlara bağlı yaralanmalar nedeniyle hastanelere başvurmaktadır. </a:t>
            </a:r>
          </a:p>
          <a:p>
            <a:r>
              <a:rPr lang="tr-TR" altLang="tr-TR" sz="2800"/>
              <a:t>Kent oyun alanları kalıplaşmış oyun donanımlarının soğukluğundan kurtarılmalıdır. </a:t>
            </a:r>
          </a:p>
          <a:p>
            <a:r>
              <a:rPr lang="tr-TR" altLang="tr-TR" sz="2800"/>
              <a:t>Oyun araç ve gereçlerinin bakımları düzenli olarak yapılmalıdır Oyun alanları engellileri engelsiz olanlardan yalıtmayacak şekilde planlanmalıdır.</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FAD5CF66-C9CD-7BC9-E887-7F02D3BED9A0}"/>
              </a:ext>
            </a:extLst>
          </p:cNvPr>
          <p:cNvSpPr>
            <a:spLocks noGrp="1" noChangeArrowheads="1"/>
          </p:cNvSpPr>
          <p:nvPr>
            <p:ph type="title"/>
          </p:nvPr>
        </p:nvSpPr>
        <p:spPr/>
        <p:txBody>
          <a:bodyPr/>
          <a:lstStyle/>
          <a:p>
            <a:pPr eaLnBrk="1" hangingPunct="1"/>
            <a:r>
              <a:rPr lang="tr-TR" altLang="tr-TR" sz="6000"/>
              <a:t>Dezavantajlı Çocuklar</a:t>
            </a:r>
          </a:p>
        </p:txBody>
      </p:sp>
      <p:sp>
        <p:nvSpPr>
          <p:cNvPr id="37891" name="Rectangle 3">
            <a:extLst>
              <a:ext uri="{FF2B5EF4-FFF2-40B4-BE49-F238E27FC236}">
                <a16:creationId xmlns:a16="http://schemas.microsoft.com/office/drawing/2014/main" id="{3A67FBAB-B86F-FA9E-7C56-874BD5580FCC}"/>
              </a:ext>
            </a:extLst>
          </p:cNvPr>
          <p:cNvSpPr>
            <a:spLocks noGrp="1" noChangeArrowheads="1"/>
          </p:cNvSpPr>
          <p:nvPr>
            <p:ph type="body" idx="1"/>
          </p:nvPr>
        </p:nvSpPr>
        <p:spPr/>
        <p:txBody>
          <a:bodyPr/>
          <a:lstStyle/>
          <a:p>
            <a:pPr eaLnBrk="1" hangingPunct="1"/>
            <a:r>
              <a:rPr lang="tr-TR" altLang="tr-TR" sz="4800"/>
              <a:t>Dezavantajlı çocuklara “farklılıklarını hissettirmeyen” kent.</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DB818458-C9B3-4B57-E5A4-4606987C70F4}"/>
              </a:ext>
            </a:extLst>
          </p:cNvPr>
          <p:cNvSpPr>
            <a:spLocks noGrp="1" noChangeArrowheads="1"/>
          </p:cNvSpPr>
          <p:nvPr>
            <p:ph type="title"/>
          </p:nvPr>
        </p:nvSpPr>
        <p:spPr/>
        <p:txBody>
          <a:bodyPr/>
          <a:lstStyle/>
          <a:p>
            <a:pPr eaLnBrk="1" hangingPunct="1"/>
            <a:endParaRPr lang="tr-TR" altLang="tr-TR"/>
          </a:p>
        </p:txBody>
      </p:sp>
      <p:sp>
        <p:nvSpPr>
          <p:cNvPr id="38915" name="Rectangle 3">
            <a:extLst>
              <a:ext uri="{FF2B5EF4-FFF2-40B4-BE49-F238E27FC236}">
                <a16:creationId xmlns:a16="http://schemas.microsoft.com/office/drawing/2014/main" id="{1708D1BB-19A3-A212-593E-A3F1C14EC676}"/>
              </a:ext>
            </a:extLst>
          </p:cNvPr>
          <p:cNvSpPr>
            <a:spLocks noGrp="1" noChangeArrowheads="1"/>
          </p:cNvSpPr>
          <p:nvPr>
            <p:ph type="body" idx="1"/>
          </p:nvPr>
        </p:nvSpPr>
        <p:spPr/>
        <p:txBody>
          <a:bodyPr/>
          <a:lstStyle/>
          <a:p>
            <a:pPr eaLnBrk="1" hangingPunct="1"/>
            <a:r>
              <a:rPr lang="tr-TR" altLang="tr-TR" b="1"/>
              <a:t>Geniş yürüme alanları</a:t>
            </a:r>
          </a:p>
          <a:p>
            <a:pPr eaLnBrk="1" hangingPunct="1"/>
            <a:r>
              <a:rPr lang="tr-TR" altLang="tr-TR" b="1"/>
              <a:t>Araç giremeyen, çıkmaz sokaklarla ulaşılan oyun alanları</a:t>
            </a:r>
          </a:p>
          <a:p>
            <a:pPr eaLnBrk="1" hangingPunct="1"/>
            <a:r>
              <a:rPr lang="tr-TR" altLang="tr-TR" b="1"/>
              <a:t>Gölgeli,geniş kaldırımlar</a:t>
            </a:r>
          </a:p>
          <a:p>
            <a:pPr eaLnBrk="1" hangingPunct="1"/>
            <a:r>
              <a:rPr lang="tr-TR" altLang="tr-TR" b="1"/>
              <a:t>Geniş yolların engel oluşturmaması</a:t>
            </a:r>
          </a:p>
          <a:p>
            <a:pPr eaLnBrk="1" hangingPunct="1"/>
            <a:r>
              <a:rPr lang="tr-TR" altLang="tr-TR" b="1"/>
              <a:t>Etkin kent aydınlatması</a:t>
            </a:r>
          </a:p>
          <a:p>
            <a:pPr eaLnBrk="1" hangingPunct="1">
              <a:buFontTx/>
              <a:buNone/>
            </a:pPr>
            <a:endParaRPr lang="tr-TR" altLang="tr-TR" b="1"/>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70A30471-545B-9551-75C2-DD3D6D33F076}"/>
              </a:ext>
            </a:extLst>
          </p:cNvPr>
          <p:cNvSpPr>
            <a:spLocks noGrp="1" noChangeArrowheads="1"/>
          </p:cNvSpPr>
          <p:nvPr>
            <p:ph type="title"/>
          </p:nvPr>
        </p:nvSpPr>
        <p:spPr/>
        <p:txBody>
          <a:bodyPr/>
          <a:lstStyle/>
          <a:p>
            <a:endParaRPr lang="tr-TR" altLang="tr-TR"/>
          </a:p>
        </p:txBody>
      </p:sp>
      <p:sp>
        <p:nvSpPr>
          <p:cNvPr id="39939" name="Content Placeholder 2">
            <a:extLst>
              <a:ext uri="{FF2B5EF4-FFF2-40B4-BE49-F238E27FC236}">
                <a16:creationId xmlns:a16="http://schemas.microsoft.com/office/drawing/2014/main" id="{96418DAD-E6D5-A627-E0D2-AB7BE2951348}"/>
              </a:ext>
            </a:extLst>
          </p:cNvPr>
          <p:cNvSpPr>
            <a:spLocks noGrp="1" noChangeArrowheads="1"/>
          </p:cNvSpPr>
          <p:nvPr>
            <p:ph idx="1"/>
          </p:nvPr>
        </p:nvSpPr>
        <p:spPr/>
        <p:txBody>
          <a:bodyPr/>
          <a:lstStyle/>
          <a:p>
            <a:r>
              <a:rPr lang="tr-TR" altLang="tr-TR"/>
              <a:t>Kent ergonomisi “kentli yakınmalarını” “kullanıcı yakınmaları” olarak ele alır. Bunları yaratabilecek planlama, örgütlenme, yapılanma özelliklerinin giderilmesine ağırlık verir. Temel amaç stres, örselenme ya da verimliliğin azalmasına yol açan etmenlerin en aza indirilmesidir. </a:t>
            </a:r>
          </a:p>
          <a:p>
            <a:endParaRPr lang="tr-TR" altLang="tr-T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a:extLst>
              <a:ext uri="{FF2B5EF4-FFF2-40B4-BE49-F238E27FC236}">
                <a16:creationId xmlns:a16="http://schemas.microsoft.com/office/drawing/2014/main" id="{572758B4-094C-491A-06AD-C237DE02AFA7}"/>
              </a:ext>
            </a:extLst>
          </p:cNvPr>
          <p:cNvSpPr>
            <a:spLocks noGrp="1" noChangeArrowheads="1"/>
          </p:cNvSpPr>
          <p:nvPr>
            <p:ph type="title"/>
          </p:nvPr>
        </p:nvSpPr>
        <p:spPr/>
        <p:txBody>
          <a:bodyPr/>
          <a:lstStyle/>
          <a:p>
            <a:endParaRPr lang="tr-TR" altLang="tr-TR"/>
          </a:p>
        </p:txBody>
      </p:sp>
      <p:sp>
        <p:nvSpPr>
          <p:cNvPr id="40963" name="Content Placeholder 2">
            <a:extLst>
              <a:ext uri="{FF2B5EF4-FFF2-40B4-BE49-F238E27FC236}">
                <a16:creationId xmlns:a16="http://schemas.microsoft.com/office/drawing/2014/main" id="{A81FBDDF-58D4-6B35-B3FF-F4ADC885D892}"/>
              </a:ext>
            </a:extLst>
          </p:cNvPr>
          <p:cNvSpPr>
            <a:spLocks noGrp="1" noChangeArrowheads="1"/>
          </p:cNvSpPr>
          <p:nvPr>
            <p:ph idx="1"/>
          </p:nvPr>
        </p:nvSpPr>
        <p:spPr/>
        <p:txBody>
          <a:bodyPr/>
          <a:lstStyle/>
          <a:p>
            <a:r>
              <a:rPr lang="tr-TR" altLang="tr-TR"/>
              <a:t>Kentin ergonomik yetersizliklerinin belirlenebilmesi ve giderilmesi psikoloji, sosyoloji, bölge planlamacısı, peyzaj mimarisi, ekonomi, coğrafya, jeoloji vb birçok disiplininin katkısını gerektirir. İnsan yararı ve hizmetlerin ergonomik açıdan değerlendirilmesi de zorunlu olduğundan ne kadar etkin bir uzman katılımı gerektiği açıkça görülebilir.</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a:extLst>
              <a:ext uri="{FF2B5EF4-FFF2-40B4-BE49-F238E27FC236}">
                <a16:creationId xmlns:a16="http://schemas.microsoft.com/office/drawing/2014/main" id="{A5C351CC-8395-2069-A91A-F43D3BF32445}"/>
              </a:ext>
            </a:extLst>
          </p:cNvPr>
          <p:cNvSpPr>
            <a:spLocks noGrp="1" noChangeArrowheads="1"/>
          </p:cNvSpPr>
          <p:nvPr>
            <p:ph type="title"/>
          </p:nvPr>
        </p:nvSpPr>
        <p:spPr/>
        <p:txBody>
          <a:bodyPr/>
          <a:lstStyle/>
          <a:p>
            <a:r>
              <a:rPr lang="tr-TR" altLang="tr-TR"/>
              <a:t>Gelecek Kuşaklar</a:t>
            </a:r>
          </a:p>
        </p:txBody>
      </p:sp>
      <p:sp>
        <p:nvSpPr>
          <p:cNvPr id="41987" name="Content Placeholder 2">
            <a:extLst>
              <a:ext uri="{FF2B5EF4-FFF2-40B4-BE49-F238E27FC236}">
                <a16:creationId xmlns:a16="http://schemas.microsoft.com/office/drawing/2014/main" id="{213997AB-3D5A-B1C3-27C3-E161388C84C5}"/>
              </a:ext>
            </a:extLst>
          </p:cNvPr>
          <p:cNvSpPr>
            <a:spLocks noGrp="1" noChangeArrowheads="1"/>
          </p:cNvSpPr>
          <p:nvPr>
            <p:ph idx="1"/>
          </p:nvPr>
        </p:nvSpPr>
        <p:spPr/>
        <p:txBody>
          <a:bodyPr/>
          <a:lstStyle/>
          <a:p>
            <a:r>
              <a:rPr lang="tr-TR" altLang="tr-TR" dirty="0"/>
              <a:t>Kentle ilgili düzenlemeler tek bir kullanıcı kuşağının beklentisine yanıt vermeyecektir. Gelecek kuşakların gereksinimi de göz önüne alınmak zorundadır. </a:t>
            </a:r>
          </a:p>
          <a:p>
            <a:endParaRPr lang="tr-TR" alt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46B3C11-E70D-A0B4-8DD4-BA2FF9505EBD}"/>
              </a:ext>
            </a:extLst>
          </p:cNvPr>
          <p:cNvSpPr>
            <a:spLocks noGrp="1"/>
          </p:cNvSpPr>
          <p:nvPr>
            <p:ph type="title"/>
          </p:nvPr>
        </p:nvSpPr>
        <p:spPr/>
        <p:txBody>
          <a:bodyPr/>
          <a:lstStyle/>
          <a:p>
            <a:r>
              <a:rPr lang="tr-TR" dirty="0"/>
              <a:t>Fiziksel Ergonomi</a:t>
            </a:r>
          </a:p>
        </p:txBody>
      </p:sp>
      <p:sp>
        <p:nvSpPr>
          <p:cNvPr id="3" name="İçerik Yer Tutucusu 2">
            <a:extLst>
              <a:ext uri="{FF2B5EF4-FFF2-40B4-BE49-F238E27FC236}">
                <a16:creationId xmlns:a16="http://schemas.microsoft.com/office/drawing/2014/main" id="{6A731C36-80F4-13BC-837B-F11784B73947}"/>
              </a:ext>
            </a:extLst>
          </p:cNvPr>
          <p:cNvSpPr>
            <a:spLocks noGrp="1"/>
          </p:cNvSpPr>
          <p:nvPr>
            <p:ph idx="1"/>
          </p:nvPr>
        </p:nvSpPr>
        <p:spPr/>
        <p:txBody>
          <a:bodyPr/>
          <a:lstStyle/>
          <a:p>
            <a:pPr marL="0" indent="0">
              <a:buNone/>
            </a:pPr>
            <a:r>
              <a:rPr lang="tr-TR" dirty="0"/>
              <a:t>Vücut duruşuna, tekrarlayan hareketlere ve iş yeri tasarımına odaklanır.</a:t>
            </a:r>
          </a:p>
          <a:p>
            <a:pPr marL="0" indent="0">
              <a:buNone/>
            </a:pPr>
            <a:endParaRPr lang="tr-TR" dirty="0"/>
          </a:p>
          <a:p>
            <a:pPr marL="0" indent="0">
              <a:buNone/>
            </a:pPr>
            <a:r>
              <a:rPr lang="tr-TR" dirty="0"/>
              <a:t>Örnek: Sırt ağrısını önlemek için ayarlanabilir sandalyeler.</a:t>
            </a:r>
          </a:p>
        </p:txBody>
      </p:sp>
    </p:spTree>
    <p:extLst>
      <p:ext uri="{BB962C8B-B14F-4D97-AF65-F5344CB8AC3E}">
        <p14:creationId xmlns:p14="http://schemas.microsoft.com/office/powerpoint/2010/main" val="214098919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2 Dikdörtgen">
            <a:extLst>
              <a:ext uri="{FF2B5EF4-FFF2-40B4-BE49-F238E27FC236}">
                <a16:creationId xmlns:a16="http://schemas.microsoft.com/office/drawing/2014/main" id="{BB1A877D-728A-48A7-AAE1-B20489F85714}"/>
              </a:ext>
            </a:extLst>
          </p:cNvPr>
          <p:cNvSpPr>
            <a:spLocks noChangeArrowheads="1"/>
          </p:cNvSpPr>
          <p:nvPr/>
        </p:nvSpPr>
        <p:spPr bwMode="auto">
          <a:xfrm>
            <a:off x="179388" y="333375"/>
            <a:ext cx="8640762" cy="600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tr-TR" altLang="tr-TR"/>
              <a:t>Ömrüm boyunca, değişen değer ve davranışların yansıması, benim herhangi bir halk sağlığı sorununun kontrolüyle ilgili olarak aşağıdaki sıralamayı önermeme yol açmıştır:</a:t>
            </a:r>
          </a:p>
          <a:p>
            <a:pPr eaLnBrk="1" hangingPunct="1">
              <a:spcBef>
                <a:spcPct val="0"/>
              </a:spcBef>
              <a:buFontTx/>
              <a:buNone/>
            </a:pPr>
            <a:r>
              <a:rPr lang="tr-TR" altLang="tr-TR"/>
              <a:t>-Var olan sorunun farkındalığı</a:t>
            </a:r>
          </a:p>
          <a:p>
            <a:pPr eaLnBrk="1" hangingPunct="1">
              <a:spcBef>
                <a:spcPct val="0"/>
              </a:spcBef>
              <a:buFontTx/>
              <a:buNone/>
            </a:pPr>
            <a:r>
              <a:rPr lang="tr-TR" altLang="tr-TR"/>
              <a:t>-Soruna neyin neden olduğunun anlaşılması</a:t>
            </a:r>
          </a:p>
          <a:p>
            <a:pPr eaLnBrk="1" hangingPunct="1">
              <a:spcBef>
                <a:spcPct val="0"/>
              </a:spcBef>
              <a:buFontTx/>
              <a:buNone/>
            </a:pPr>
            <a:r>
              <a:rPr lang="tr-TR" altLang="tr-TR"/>
              <a:t>-Sorunla başa çıkabilme yeteneği ve olanağının olması</a:t>
            </a:r>
          </a:p>
          <a:p>
            <a:pPr eaLnBrk="1" hangingPunct="1">
              <a:spcBef>
                <a:spcPct val="0"/>
              </a:spcBef>
              <a:buFontTx/>
              <a:buNone/>
            </a:pPr>
            <a:r>
              <a:rPr lang="tr-TR" altLang="tr-TR"/>
              <a:t>-Problemin önemini algılatan değerler duygusu</a:t>
            </a:r>
          </a:p>
          <a:p>
            <a:pPr eaLnBrk="1" hangingPunct="1">
              <a:spcBef>
                <a:spcPct val="0"/>
              </a:spcBef>
              <a:buFontTx/>
              <a:buNone/>
            </a:pPr>
            <a:r>
              <a:rPr lang="tr-TR" altLang="tr-TR"/>
              <a:t>-Problemi kontrol edecek politik irade. </a:t>
            </a:r>
          </a:p>
          <a:p>
            <a:pPr eaLnBrk="1" hangingPunct="1">
              <a:spcBef>
                <a:spcPct val="0"/>
              </a:spcBef>
              <a:buFontTx/>
              <a:buNone/>
            </a:pPr>
            <a:r>
              <a:rPr lang="tr-TR" altLang="tr-TR"/>
              <a:t>                                                   (John M.Last)</a:t>
            </a:r>
          </a:p>
          <a:p>
            <a:pPr eaLnBrk="1" hangingPunct="1">
              <a:spcBef>
                <a:spcPct val="0"/>
              </a:spcBef>
              <a:buFontTx/>
              <a:buNone/>
            </a:pPr>
            <a:endParaRPr lang="tr-TR" altLang="tr-TR"/>
          </a:p>
        </p:txBody>
      </p:sp>
    </p:spTree>
    <p:extLst>
      <p:ext uri="{BB962C8B-B14F-4D97-AF65-F5344CB8AC3E}">
        <p14:creationId xmlns:p14="http://schemas.microsoft.com/office/powerpoint/2010/main" val="41273177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DBDA34-2D89-35D8-4C67-4E2ED1F84922}"/>
            </a:ext>
          </a:extLst>
        </p:cNvPr>
        <p:cNvGrpSpPr/>
        <p:nvPr/>
      </p:nvGrpSpPr>
      <p:grpSpPr>
        <a:xfrm>
          <a:off x="0" y="0"/>
          <a:ext cx="0" cy="0"/>
          <a:chOff x="0" y="0"/>
          <a:chExt cx="0" cy="0"/>
        </a:xfrm>
      </p:grpSpPr>
      <p:sp>
        <p:nvSpPr>
          <p:cNvPr id="28674" name="Rectangle 2">
            <a:extLst>
              <a:ext uri="{FF2B5EF4-FFF2-40B4-BE49-F238E27FC236}">
                <a16:creationId xmlns:a16="http://schemas.microsoft.com/office/drawing/2014/main" id="{91DFC12E-71B5-1BAE-9E2F-B0777BEF0D91}"/>
              </a:ext>
            </a:extLst>
          </p:cNvPr>
          <p:cNvSpPr>
            <a:spLocks noGrp="1" noChangeArrowheads="1"/>
          </p:cNvSpPr>
          <p:nvPr>
            <p:ph type="title"/>
          </p:nvPr>
        </p:nvSpPr>
        <p:spPr/>
        <p:txBody>
          <a:bodyPr/>
          <a:lstStyle/>
          <a:p>
            <a:pPr eaLnBrk="1" hangingPunct="1"/>
            <a:r>
              <a:rPr lang="tr-TR"/>
              <a:t>Ergonomi-İnsan faktörleri</a:t>
            </a:r>
          </a:p>
        </p:txBody>
      </p:sp>
      <p:sp>
        <p:nvSpPr>
          <p:cNvPr id="28675" name="Rectangle 3">
            <a:extLst>
              <a:ext uri="{FF2B5EF4-FFF2-40B4-BE49-F238E27FC236}">
                <a16:creationId xmlns:a16="http://schemas.microsoft.com/office/drawing/2014/main" id="{A53A53E6-2916-3CDB-6D40-DA09F175C32F}"/>
              </a:ext>
            </a:extLst>
          </p:cNvPr>
          <p:cNvSpPr>
            <a:spLocks noGrp="1" noChangeArrowheads="1"/>
          </p:cNvSpPr>
          <p:nvPr>
            <p:ph type="body" idx="1"/>
          </p:nvPr>
        </p:nvSpPr>
        <p:spPr/>
        <p:txBody>
          <a:bodyPr/>
          <a:lstStyle/>
          <a:p>
            <a:pPr eaLnBrk="1" hangingPunct="1"/>
            <a:r>
              <a:rPr lang="tr-TR" dirty="0"/>
              <a:t>“ insan eylemlerinin ve gereksinimlerinin yapısal ya da mühendislik sistemlerinin fiziksel biçimlerine dönüştürülmesi” </a:t>
            </a:r>
          </a:p>
          <a:p>
            <a:pPr eaLnBrk="1" hangingPunct="1"/>
            <a:endParaRPr lang="tr-TR" dirty="0"/>
          </a:p>
          <a:p>
            <a:pPr algn="r" eaLnBrk="1" hangingPunct="1">
              <a:buFontTx/>
              <a:buNone/>
            </a:pPr>
            <a:r>
              <a:rPr lang="tr-TR" dirty="0"/>
              <a:t>Mühendis tanımı</a:t>
            </a:r>
          </a:p>
        </p:txBody>
      </p:sp>
    </p:spTree>
    <p:extLst>
      <p:ext uri="{BB962C8B-B14F-4D97-AF65-F5344CB8AC3E}">
        <p14:creationId xmlns:p14="http://schemas.microsoft.com/office/powerpoint/2010/main" val="21286388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479716-1B09-29C8-BF40-8BC3037819F5}"/>
            </a:ext>
          </a:extLst>
        </p:cNvPr>
        <p:cNvGrpSpPr/>
        <p:nvPr/>
      </p:nvGrpSpPr>
      <p:grpSpPr>
        <a:xfrm>
          <a:off x="0" y="0"/>
          <a:ext cx="0" cy="0"/>
          <a:chOff x="0" y="0"/>
          <a:chExt cx="0" cy="0"/>
        </a:xfrm>
      </p:grpSpPr>
      <p:sp>
        <p:nvSpPr>
          <p:cNvPr id="29698" name="Rectangle 2">
            <a:extLst>
              <a:ext uri="{FF2B5EF4-FFF2-40B4-BE49-F238E27FC236}">
                <a16:creationId xmlns:a16="http://schemas.microsoft.com/office/drawing/2014/main" id="{E7045210-5AED-FBC2-1E8E-6E9904B6DFB6}"/>
              </a:ext>
            </a:extLst>
          </p:cNvPr>
          <p:cNvSpPr>
            <a:spLocks noGrp="1" noChangeArrowheads="1"/>
          </p:cNvSpPr>
          <p:nvPr>
            <p:ph type="title"/>
          </p:nvPr>
        </p:nvSpPr>
        <p:spPr/>
        <p:txBody>
          <a:bodyPr/>
          <a:lstStyle/>
          <a:p>
            <a:pPr eaLnBrk="1" hangingPunct="1"/>
            <a:r>
              <a:rPr lang="tr-TR"/>
              <a:t>Ergonomi-insan faktörleri</a:t>
            </a:r>
          </a:p>
        </p:txBody>
      </p:sp>
      <p:sp>
        <p:nvSpPr>
          <p:cNvPr id="29699" name="Rectangle 3">
            <a:extLst>
              <a:ext uri="{FF2B5EF4-FFF2-40B4-BE49-F238E27FC236}">
                <a16:creationId xmlns:a16="http://schemas.microsoft.com/office/drawing/2014/main" id="{E0414C8C-5231-4BE1-BB63-99870AC675C1}"/>
              </a:ext>
            </a:extLst>
          </p:cNvPr>
          <p:cNvSpPr>
            <a:spLocks noGrp="1" noChangeArrowheads="1"/>
          </p:cNvSpPr>
          <p:nvPr>
            <p:ph type="body" idx="1"/>
          </p:nvPr>
        </p:nvSpPr>
        <p:spPr/>
        <p:txBody>
          <a:bodyPr/>
          <a:lstStyle/>
          <a:p>
            <a:pPr eaLnBrk="1" hangingPunct="1">
              <a:lnSpc>
                <a:spcPct val="90000"/>
              </a:lnSpc>
            </a:pPr>
            <a:r>
              <a:rPr lang="tr-TR"/>
              <a:t>Verimli, güvenli, rahat ve etkili bir insan kullanımı sağlamak amacıyla araç, gereç, makine, sistem, iş, çalışma akışı ve düzeni ve çevreler tasarımlamak amacıyla insan davranışı, yetenekleri, kısıtlılıkları ve diğer karakteristikleri ile ilgili bilgileri araştırır ve uygular </a:t>
            </a:r>
          </a:p>
          <a:p>
            <a:pPr eaLnBrk="1" hangingPunct="1">
              <a:lnSpc>
                <a:spcPct val="90000"/>
              </a:lnSpc>
            </a:pPr>
            <a:endParaRPr lang="tr-TR"/>
          </a:p>
          <a:p>
            <a:pPr algn="r" eaLnBrk="1" hangingPunct="1">
              <a:lnSpc>
                <a:spcPct val="90000"/>
              </a:lnSpc>
            </a:pPr>
            <a:r>
              <a:rPr lang="tr-TR"/>
              <a:t>Chapanis</a:t>
            </a:r>
          </a:p>
        </p:txBody>
      </p:sp>
    </p:spTree>
    <p:extLst>
      <p:ext uri="{BB962C8B-B14F-4D97-AF65-F5344CB8AC3E}">
        <p14:creationId xmlns:p14="http://schemas.microsoft.com/office/powerpoint/2010/main" val="30916111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E440E2-B6F4-1F99-572B-8AD758F34841}"/>
            </a:ext>
          </a:extLst>
        </p:cNvPr>
        <p:cNvGrpSpPr/>
        <p:nvPr/>
      </p:nvGrpSpPr>
      <p:grpSpPr>
        <a:xfrm>
          <a:off x="0" y="0"/>
          <a:ext cx="0" cy="0"/>
          <a:chOff x="0" y="0"/>
          <a:chExt cx="0" cy="0"/>
        </a:xfrm>
      </p:grpSpPr>
      <p:sp>
        <p:nvSpPr>
          <p:cNvPr id="30722" name="Rectangle 2">
            <a:extLst>
              <a:ext uri="{FF2B5EF4-FFF2-40B4-BE49-F238E27FC236}">
                <a16:creationId xmlns:a16="http://schemas.microsoft.com/office/drawing/2014/main" id="{2F8F4FA2-AD8E-746A-A627-1D685A9D06E0}"/>
              </a:ext>
            </a:extLst>
          </p:cNvPr>
          <p:cNvSpPr>
            <a:spLocks noGrp="1" noChangeArrowheads="1"/>
          </p:cNvSpPr>
          <p:nvPr>
            <p:ph type="title"/>
          </p:nvPr>
        </p:nvSpPr>
        <p:spPr/>
        <p:txBody>
          <a:bodyPr/>
          <a:lstStyle/>
          <a:p>
            <a:pPr eaLnBrk="1" hangingPunct="1"/>
            <a:r>
              <a:rPr lang="tr-TR"/>
              <a:t>Ergonomi-İnsan faktörleri</a:t>
            </a:r>
          </a:p>
        </p:txBody>
      </p:sp>
      <p:sp>
        <p:nvSpPr>
          <p:cNvPr id="30723" name="Rectangle 3">
            <a:extLst>
              <a:ext uri="{FF2B5EF4-FFF2-40B4-BE49-F238E27FC236}">
                <a16:creationId xmlns:a16="http://schemas.microsoft.com/office/drawing/2014/main" id="{749FE9A6-13C9-A817-A482-7B7EAF679677}"/>
              </a:ext>
            </a:extLst>
          </p:cNvPr>
          <p:cNvSpPr>
            <a:spLocks noGrp="1" noChangeArrowheads="1"/>
          </p:cNvSpPr>
          <p:nvPr>
            <p:ph type="body" idx="1"/>
          </p:nvPr>
        </p:nvSpPr>
        <p:spPr/>
        <p:txBody>
          <a:bodyPr/>
          <a:lstStyle/>
          <a:p>
            <a:pPr eaLnBrk="1" hangingPunct="1"/>
            <a:r>
              <a:rPr lang="tr-TR"/>
              <a:t>İnsan ve sistemin diğer öğeleri arasındaki etkileşimlerin anlaşılması ile ilgili bilimsel disiplin ve insan iyilik halini ve genel sistem performansını en uygun düzeyde sürdürecek biçimde kuram, ilke ve yöntemleri uygulayan meslek olarak tanımlamaktadır </a:t>
            </a:r>
          </a:p>
          <a:p>
            <a:pPr algn="r" eaLnBrk="1" hangingPunct="1"/>
            <a:r>
              <a:rPr lang="tr-TR" sz="1800" b="1"/>
              <a:t>Uluslararası Ergonomi Örgütü, Haziran 2000</a:t>
            </a:r>
          </a:p>
        </p:txBody>
      </p:sp>
    </p:spTree>
    <p:extLst>
      <p:ext uri="{BB962C8B-B14F-4D97-AF65-F5344CB8AC3E}">
        <p14:creationId xmlns:p14="http://schemas.microsoft.com/office/powerpoint/2010/main" val="3713085268"/>
      </p:ext>
    </p:extLst>
  </p:cSld>
  <p:clrMapOvr>
    <a:masterClrMapping/>
  </p:clrMapOvr>
</p:sld>
</file>

<file path=ppt/theme/theme1.xml><?xml version="1.0" encoding="utf-8"?>
<a:theme xmlns:a="http://schemas.openxmlformats.org/drawingml/2006/main" name="Varsayılan Tasarım">
  <a:themeElements>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arsayılan Tasarım">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arsayılan Tasarı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arsayılan Tasarı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arsayılan Tasarı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arsayılan Tasarı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arsayılan Tasarı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arsayılan Tasarı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arsayılan Tasarı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arsayılan Tasarı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arsayılan Tasarı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arsayılan Tasarı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arsayılan Tasarı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454</TotalTime>
  <Words>2058</Words>
  <Application>Microsoft Office PowerPoint</Application>
  <PresentationFormat>Ekran Gösterisi (4:3)</PresentationFormat>
  <Paragraphs>276</Paragraphs>
  <Slides>60</Slides>
  <Notes>2</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60</vt:i4>
      </vt:variant>
    </vt:vector>
  </HeadingPairs>
  <TitlesOfParts>
    <vt:vector size="64" baseType="lpstr">
      <vt:lpstr>30</vt:lpstr>
      <vt:lpstr>Arial</vt:lpstr>
      <vt:lpstr>Calibri</vt:lpstr>
      <vt:lpstr>Varsayılan Tasarım</vt:lpstr>
      <vt:lpstr>KENT ERGONOMİSİ-1</vt:lpstr>
      <vt:lpstr>Ergonomi</vt:lpstr>
      <vt:lpstr>Temel Ergonomi Türleri</vt:lpstr>
      <vt:lpstr>Bilişsel Ergonomi</vt:lpstr>
      <vt:lpstr>Örgütsel Ergonomi</vt:lpstr>
      <vt:lpstr>Fiziksel Ergonomi</vt:lpstr>
      <vt:lpstr>Ergonomi-İnsan faktörleri</vt:lpstr>
      <vt:lpstr>Ergonomi-insan faktörleri</vt:lpstr>
      <vt:lpstr>Ergonomi-İnsan faktörleri</vt:lpstr>
      <vt:lpstr>Ergonomi-İnsan faktörleri</vt:lpstr>
      <vt:lpstr>Yaşamın insanlaştırılması (humanisation)</vt:lpstr>
      <vt:lpstr>Neden insanlaştırma?</vt:lpstr>
      <vt:lpstr>1. İnsan Konforunu Artırma:</vt:lpstr>
      <vt:lpstr>2. Güvenliği Geliştirme:</vt:lpstr>
      <vt:lpstr>3. Üretkenliği ve Verimliliği Artırma:</vt:lpstr>
      <vt:lpstr>4. Fiziksel ve Zihinsel Stresi Azaltma:</vt:lpstr>
      <vt:lpstr>5. Kapsayıcılığa Odaklanma:</vt:lpstr>
      <vt:lpstr>6. Yaşam Kalitesini Artırma:</vt:lpstr>
      <vt:lpstr>PowerPoint Sunusu</vt:lpstr>
      <vt:lpstr>Ergonomik tasarım için temel ilkeler</vt:lpstr>
      <vt:lpstr>Kentsel Ergonomi Nedir?</vt:lpstr>
      <vt:lpstr>PowerPoint Sunusu</vt:lpstr>
      <vt:lpstr>Ergonomik Kentsel Altyapının Özellikleri</vt:lpstr>
      <vt:lpstr>1. Yürünebilir Kentsel Tasarım:</vt:lpstr>
      <vt:lpstr>2. Erişilebilir Toplu Taşıma:</vt:lpstr>
      <vt:lpstr>3. Tüm Kullanıcılar İçin Kapsayıcı Tasarım:</vt:lpstr>
      <vt:lpstr>4. Yeşil Alanlar ve Dinlenme Alanları:</vt:lpstr>
      <vt:lpstr>5. Güvenli ve Verimli Ulaşım Altyapısı:</vt:lpstr>
      <vt:lpstr>6. En İyileştirilmiş Kamusal Alanlar:</vt:lpstr>
      <vt:lpstr>7. Şehir Planlamasında Bilişsel Ergonomi:</vt:lpstr>
      <vt:lpstr>8. Akıllı ve Uyarlanabilir Teknolojiler:</vt:lpstr>
      <vt:lpstr>9. İklime Duyarlı Tasarım:</vt:lpstr>
      <vt:lpstr>10. Topluluk Merkezli Gelişim:</vt:lpstr>
      <vt:lpstr>Ergonomik Kentsel Altyapının Özellikleri</vt:lpstr>
      <vt:lpstr>PowerPoint Sunusu</vt:lpstr>
      <vt:lpstr>PowerPoint Sunusu</vt:lpstr>
      <vt:lpstr>PowerPoint Sunusu</vt:lpstr>
      <vt:lpstr>PowerPoint Sunusu</vt:lpstr>
      <vt:lpstr>PowerPoint Sunusu</vt:lpstr>
      <vt:lpstr>PowerPoint Sunusu</vt:lpstr>
      <vt:lpstr>PowerPoint Sunusu</vt:lpstr>
      <vt:lpstr>PowerPoint Sunusu</vt:lpstr>
      <vt:lpstr>Merdivenler</vt:lpstr>
      <vt:lpstr>TABELA ERGONOMİSİ</vt:lpstr>
      <vt:lpstr>PowerPoint Sunusu</vt:lpstr>
      <vt:lpstr>PowerPoint Sunusu</vt:lpstr>
      <vt:lpstr>Kaza Analizi</vt:lpstr>
      <vt:lpstr>J. Rassmussen, 2000 yılında San Diego’daki “IEA” Kongresi</vt:lpstr>
      <vt:lpstr>PowerPoint Sunusu</vt:lpstr>
      <vt:lpstr>Var olan sorunların çözümü</vt:lpstr>
      <vt:lpstr>Çocuk ve kent</vt:lpstr>
      <vt:lpstr>Çocuk oyun alanları</vt:lpstr>
      <vt:lpstr>PowerPoint Sunusu</vt:lpstr>
      <vt:lpstr>PowerPoint Sunusu</vt:lpstr>
      <vt:lpstr>Dezavantajlı Çocuklar</vt:lpstr>
      <vt:lpstr>PowerPoint Sunusu</vt:lpstr>
      <vt:lpstr>PowerPoint Sunusu</vt:lpstr>
      <vt:lpstr>PowerPoint Sunusu</vt:lpstr>
      <vt:lpstr>Gelecek Kuşaklar</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Çag</dc:creator>
  <cp:lastModifiedBy>Çağatay Güler</cp:lastModifiedBy>
  <cp:revision>116</cp:revision>
  <dcterms:created xsi:type="dcterms:W3CDTF">2005-10-07T11:03:27Z</dcterms:created>
  <dcterms:modified xsi:type="dcterms:W3CDTF">2025-07-09T15:21:00Z</dcterms:modified>
</cp:coreProperties>
</file>