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270" r:id="rId4"/>
    <p:sldId id="261" r:id="rId5"/>
    <p:sldId id="259" r:id="rId6"/>
    <p:sldId id="260" r:id="rId7"/>
    <p:sldId id="263" r:id="rId8"/>
    <p:sldId id="264" r:id="rId9"/>
    <p:sldId id="265" r:id="rId11"/>
    <p:sldId id="266" r:id="rId12"/>
    <p:sldId id="268" r:id="rId13"/>
    <p:sldId id="267" r:id="rId14"/>
    <p:sldId id="272" r:id="rId15"/>
    <p:sldId id="262" r:id="rId16"/>
    <p:sldId id="269" r:id="rId17"/>
    <p:sldId id="271" r:id="rId18"/>
    <p:sldId id="273"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tr-TR" dirty="0" smtClean="0">
                <a:sym typeface="+mn-ea"/>
              </a:rPr>
              <a:t>A</a:t>
            </a:r>
            <a:r>
              <a:rPr lang="en-US" dirty="0" err="1" smtClean="0">
                <a:sym typeface="+mn-ea"/>
              </a:rPr>
              <a:t>fet</a:t>
            </a:r>
            <a:r>
              <a:rPr lang="tr-TR" dirty="0" smtClean="0">
                <a:sym typeface="+mn-ea"/>
              </a:rPr>
              <a:t>lerin </a:t>
            </a:r>
            <a:r>
              <a:rPr lang="en-US" dirty="0" err="1" smtClean="0">
                <a:sym typeface="+mn-ea"/>
              </a:rPr>
              <a:t>etkilerinin</a:t>
            </a:r>
            <a:r>
              <a:rPr lang="en-US" dirty="0" smtClean="0">
                <a:sym typeface="+mn-ea"/>
              </a:rPr>
              <a:t> </a:t>
            </a:r>
            <a:r>
              <a:rPr lang="en-US" dirty="0">
                <a:sym typeface="+mn-ea"/>
              </a:rPr>
              <a:t>her </a:t>
            </a:r>
            <a:r>
              <a:rPr lang="en-US" dirty="0" err="1">
                <a:sym typeface="+mn-ea"/>
              </a:rPr>
              <a:t>yerde</a:t>
            </a:r>
            <a:r>
              <a:rPr lang="en-US" dirty="0">
                <a:sym typeface="+mn-ea"/>
              </a:rPr>
              <a:t> </a:t>
            </a:r>
            <a:r>
              <a:rPr lang="en-US" dirty="0" err="1">
                <a:sym typeface="+mn-ea"/>
              </a:rPr>
              <a:t>aynı</a:t>
            </a:r>
            <a:r>
              <a:rPr lang="en-US" dirty="0">
                <a:sym typeface="+mn-ea"/>
              </a:rPr>
              <a:t> </a:t>
            </a:r>
            <a:r>
              <a:rPr lang="en-US" dirty="0" err="1">
                <a:sym typeface="+mn-ea"/>
              </a:rPr>
              <a:t>şekilde</a:t>
            </a:r>
            <a:r>
              <a:rPr lang="en-US" dirty="0">
                <a:sym typeface="+mn-ea"/>
              </a:rPr>
              <a:t> </a:t>
            </a:r>
            <a:r>
              <a:rPr lang="en-US" dirty="0" err="1">
                <a:sym typeface="+mn-ea"/>
              </a:rPr>
              <a:t>olmadığı</a:t>
            </a:r>
            <a:r>
              <a:rPr lang="en-US" dirty="0">
                <a:sym typeface="+mn-ea"/>
              </a:rPr>
              <a:t>, </a:t>
            </a:r>
            <a:r>
              <a:rPr lang="en-US" dirty="0" err="1">
                <a:sym typeface="+mn-ea"/>
              </a:rPr>
              <a:t>farklı</a:t>
            </a:r>
            <a:r>
              <a:rPr lang="en-US" dirty="0">
                <a:sym typeface="+mn-ea"/>
              </a:rPr>
              <a:t> </a:t>
            </a:r>
            <a:r>
              <a:rPr lang="en-US" dirty="0" err="1">
                <a:sym typeface="+mn-ea"/>
              </a:rPr>
              <a:t>yerlerde</a:t>
            </a:r>
            <a:r>
              <a:rPr lang="en-US" dirty="0">
                <a:sym typeface="+mn-ea"/>
              </a:rPr>
              <a:t> </a:t>
            </a:r>
            <a:r>
              <a:rPr lang="en-US" dirty="0" err="1">
                <a:sym typeface="+mn-ea"/>
              </a:rPr>
              <a:t>farklı</a:t>
            </a:r>
            <a:r>
              <a:rPr lang="en-US" dirty="0">
                <a:sym typeface="+mn-ea"/>
              </a:rPr>
              <a:t> </a:t>
            </a:r>
            <a:r>
              <a:rPr lang="en-US" dirty="0" err="1" smtClean="0">
                <a:sym typeface="+mn-ea"/>
              </a:rPr>
              <a:t>etkilerin</a:t>
            </a:r>
            <a:r>
              <a:rPr lang="en-US" dirty="0" smtClean="0">
                <a:sym typeface="+mn-ea"/>
              </a:rPr>
              <a:t> </a:t>
            </a:r>
            <a:r>
              <a:rPr lang="en-US" dirty="0" err="1">
                <a:sym typeface="+mn-ea"/>
              </a:rPr>
              <a:t>olabileceği</a:t>
            </a:r>
            <a:r>
              <a:rPr lang="en-US" dirty="0">
                <a:sym typeface="+mn-ea"/>
              </a:rPr>
              <a:t> </a:t>
            </a:r>
            <a:r>
              <a:rPr lang="en-US" dirty="0" err="1">
                <a:sym typeface="+mn-ea"/>
              </a:rPr>
              <a:t>hatta</a:t>
            </a:r>
            <a:r>
              <a:rPr lang="en-US" dirty="0">
                <a:sym typeface="+mn-ea"/>
              </a:rPr>
              <a:t> </a:t>
            </a:r>
            <a:r>
              <a:rPr lang="en-US" dirty="0" err="1">
                <a:sym typeface="+mn-ea"/>
              </a:rPr>
              <a:t>aynı</a:t>
            </a:r>
            <a:r>
              <a:rPr lang="en-US" dirty="0">
                <a:sym typeface="+mn-ea"/>
              </a:rPr>
              <a:t> </a:t>
            </a:r>
            <a:r>
              <a:rPr lang="en-US" dirty="0" err="1">
                <a:sym typeface="+mn-ea"/>
              </a:rPr>
              <a:t>yer</a:t>
            </a:r>
            <a:r>
              <a:rPr lang="en-US" dirty="0">
                <a:sym typeface="+mn-ea"/>
              </a:rPr>
              <a:t> </a:t>
            </a:r>
            <a:r>
              <a:rPr lang="en-US" dirty="0" err="1">
                <a:sym typeface="+mn-ea"/>
              </a:rPr>
              <a:t>için</a:t>
            </a:r>
            <a:r>
              <a:rPr lang="en-US" dirty="0">
                <a:sym typeface="+mn-ea"/>
              </a:rPr>
              <a:t> de bile </a:t>
            </a:r>
            <a:r>
              <a:rPr lang="en-US" dirty="0" err="1">
                <a:sym typeface="+mn-ea"/>
              </a:rPr>
              <a:t>aynı</a:t>
            </a:r>
            <a:r>
              <a:rPr lang="en-US" dirty="0">
                <a:sym typeface="+mn-ea"/>
              </a:rPr>
              <a:t> </a:t>
            </a:r>
            <a:r>
              <a:rPr lang="en-US" dirty="0" err="1">
                <a:sym typeface="+mn-ea"/>
              </a:rPr>
              <a:t>afet</a:t>
            </a:r>
            <a:r>
              <a:rPr lang="en-US" dirty="0">
                <a:sym typeface="+mn-ea"/>
              </a:rPr>
              <a:t> </a:t>
            </a:r>
            <a:r>
              <a:rPr lang="en-US" dirty="0" err="1">
                <a:sym typeface="+mn-ea"/>
              </a:rPr>
              <a:t>etkisinin</a:t>
            </a:r>
            <a:r>
              <a:rPr lang="en-US" dirty="0">
                <a:sym typeface="+mn-ea"/>
              </a:rPr>
              <a:t> </a:t>
            </a:r>
            <a:r>
              <a:rPr lang="en-US" dirty="0" err="1">
                <a:sym typeface="+mn-ea"/>
              </a:rPr>
              <a:t>farklı</a:t>
            </a:r>
            <a:r>
              <a:rPr lang="en-US" dirty="0">
                <a:sym typeface="+mn-ea"/>
              </a:rPr>
              <a:t> </a:t>
            </a:r>
            <a:r>
              <a:rPr lang="en-US" dirty="0" err="1">
                <a:sym typeface="+mn-ea"/>
              </a:rPr>
              <a:t>sonuçlar</a:t>
            </a:r>
            <a:r>
              <a:rPr lang="en-US" dirty="0">
                <a:sym typeface="+mn-ea"/>
              </a:rPr>
              <a:t> </a:t>
            </a:r>
            <a:r>
              <a:rPr lang="en-US" dirty="0" err="1">
                <a:sym typeface="+mn-ea"/>
              </a:rPr>
              <a:t>üretebileceği</a:t>
            </a:r>
            <a:r>
              <a:rPr lang="en-US" dirty="0">
                <a:sym typeface="+mn-ea"/>
              </a:rPr>
              <a:t> </a:t>
            </a:r>
            <a:r>
              <a:rPr lang="en-US" dirty="0" err="1">
                <a:sym typeface="+mn-ea"/>
              </a:rPr>
              <a:t>kabulünden hareketle </a:t>
            </a:r>
            <a:r>
              <a:rPr lang="en-US" dirty="0">
                <a:sym typeface="+mn-ea"/>
              </a:rPr>
              <a:t>  </a:t>
            </a:r>
            <a:r>
              <a:rPr lang="en-US" dirty="0" smtClean="0">
                <a:sym typeface="+mn-ea"/>
              </a:rPr>
              <a:t>“Sosyal </a:t>
            </a:r>
            <a:r>
              <a:rPr lang="en-US" dirty="0" err="1">
                <a:sym typeface="+mn-ea"/>
              </a:rPr>
              <a:t>Kırılganlık</a:t>
            </a:r>
            <a:r>
              <a:rPr lang="en-US" dirty="0">
                <a:sym typeface="+mn-ea"/>
              </a:rPr>
              <a:t>” toplumsal dirençliliğin sağlanmasında önde gelen bir parametredir.</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A6CD2983-EAF5-489A-BC42-1D54E6EB1601}"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1AB3C28-ACD6-4FCA-8F36-DE0D7FBD12BB}"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A6CD2983-EAF5-489A-BC42-1D54E6EB1601}"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51AB3C28-ACD6-4FCA-8F36-DE0D7FBD12BB}"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A6CD2983-EAF5-489A-BC42-1D54E6EB1601}"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51AB3C28-ACD6-4FCA-8F36-DE0D7FBD12BB}"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A6CD2983-EAF5-489A-BC42-1D54E6EB1601}"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51AB3C28-ACD6-4FCA-8F36-DE0D7FBD12BB}"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A6CD2983-EAF5-489A-BC42-1D54E6EB1601}"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51AB3C28-ACD6-4FCA-8F36-DE0D7FBD12BB}"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A6CD2983-EAF5-489A-BC42-1D54E6EB1601}"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51AB3C28-ACD6-4FCA-8F36-DE0D7FBD12BB}"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A6CD2983-EAF5-489A-BC42-1D54E6EB1601}"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51AB3C28-ACD6-4FCA-8F36-DE0D7FBD12BB}"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A6CD2983-EAF5-489A-BC42-1D54E6EB1601}"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51AB3C28-ACD6-4FCA-8F36-DE0D7FBD12BB}"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A6CD2983-EAF5-489A-BC42-1D54E6EB1601}"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51AB3C28-ACD6-4FCA-8F36-DE0D7FBD12BB}"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A6CD2983-EAF5-489A-BC42-1D54E6EB1601}"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51AB3C28-ACD6-4FCA-8F36-DE0D7FBD12BB}"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A6CD2983-EAF5-489A-BC42-1D54E6EB1601}"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51AB3C28-ACD6-4FCA-8F36-DE0D7FBD12BB}"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A6CD2983-EAF5-489A-BC42-1D54E6EB1601}"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51AB3C28-ACD6-4FCA-8F36-DE0D7FBD12B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5.png"/><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xml"/><Relationship Id="rId2" Type="http://schemas.openxmlformats.org/officeDocument/2006/relationships/image" Target="../media/image6.png"/><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image" Target="../media/image7.png"/><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t>Afetlerde</a:t>
            </a:r>
            <a:r>
              <a:rPr lang="en-US" dirty="0"/>
              <a:t> </a:t>
            </a:r>
            <a:r>
              <a:rPr lang="en-US" dirty="0" err="1"/>
              <a:t>Toplumsal</a:t>
            </a:r>
            <a:r>
              <a:rPr lang="en-US" dirty="0"/>
              <a:t> </a:t>
            </a:r>
            <a:r>
              <a:rPr lang="en-US" dirty="0" err="1"/>
              <a:t>Dirençlilik:Kurumsal</a:t>
            </a:r>
            <a:r>
              <a:rPr lang="en-US" dirty="0"/>
              <a:t> </a:t>
            </a:r>
            <a:r>
              <a:rPr lang="en-US" dirty="0" err="1"/>
              <a:t>ve</a:t>
            </a:r>
            <a:r>
              <a:rPr lang="en-US" dirty="0"/>
              <a:t> </a:t>
            </a:r>
            <a:r>
              <a:rPr lang="en-US" dirty="0" err="1"/>
              <a:t>Yönetsel</a:t>
            </a:r>
            <a:r>
              <a:rPr lang="en-US" dirty="0"/>
              <a:t> </a:t>
            </a:r>
            <a:r>
              <a:rPr lang="en-US" dirty="0" err="1"/>
              <a:t>İrade</a:t>
            </a:r>
            <a:r>
              <a:rPr lang="en-US" dirty="0"/>
              <a:t>, </a:t>
            </a:r>
            <a:r>
              <a:rPr lang="en-US" dirty="0" err="1"/>
              <a:t>Hazırlıklı</a:t>
            </a:r>
            <a:r>
              <a:rPr lang="en-US" dirty="0"/>
              <a:t> </a:t>
            </a:r>
            <a:r>
              <a:rPr lang="en-US" dirty="0" err="1"/>
              <a:t>olma</a:t>
            </a:r>
            <a:r>
              <a:rPr lang="en-US" dirty="0"/>
              <a:t>,</a:t>
            </a:r>
            <a:endParaRPr lang="en-US" dirty="0"/>
          </a:p>
        </p:txBody>
      </p:sp>
      <p:sp>
        <p:nvSpPr>
          <p:cNvPr id="3" name="Subtitle 2"/>
          <p:cNvSpPr>
            <a:spLocks noGrp="1"/>
          </p:cNvSpPr>
          <p:nvPr>
            <p:ph type="subTitle" idx="1"/>
          </p:nvPr>
        </p:nvSpPr>
        <p:spPr>
          <a:xfrm>
            <a:off x="1524000" y="2505710"/>
            <a:ext cx="9144000" cy="2667635"/>
          </a:xfrm>
        </p:spPr>
        <p:txBody>
          <a:bodyPr/>
          <a:lstStyle/>
          <a:p>
            <a:r>
              <a:rPr lang="en-US" dirty="0" err="1"/>
              <a:t>Prof.Dr</a:t>
            </a:r>
            <a:r>
              <a:rPr lang="en-US" dirty="0"/>
              <a:t>. Sibel </a:t>
            </a:r>
            <a:r>
              <a:rPr lang="en-US" dirty="0" err="1"/>
              <a:t>Kalaycıoğlu</a:t>
            </a:r>
            <a:endParaRPr lang="en-US" dirty="0"/>
          </a:p>
          <a:p>
            <a:r>
              <a:rPr lang="en-US" dirty="0"/>
              <a:t>ODTÜ, </a:t>
            </a:r>
            <a:r>
              <a:rPr lang="en-US" dirty="0" err="1"/>
              <a:t>Sosyoloji</a:t>
            </a:r>
            <a:r>
              <a:rPr lang="en-US" dirty="0"/>
              <a:t> </a:t>
            </a:r>
            <a:r>
              <a:rPr lang="en-US" dirty="0" err="1"/>
              <a:t>Bölümü</a:t>
            </a:r>
            <a:endParaRPr lang="en-US" dirty="0"/>
          </a:p>
          <a:p>
            <a:r>
              <a:rPr lang="en-US"/>
              <a:t>09/01/2026</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603885"/>
          </a:xfrm>
        </p:spPr>
        <p:txBody>
          <a:bodyPr/>
          <a:p>
            <a:r>
              <a:rPr lang="en-US" altLang="tr-TR" dirty="0" smtClean="0">
                <a:sym typeface="+mn-ea"/>
              </a:rPr>
              <a:t>S</a:t>
            </a:r>
            <a:r>
              <a:rPr lang="tr-TR" dirty="0" smtClean="0">
                <a:sym typeface="+mn-ea"/>
              </a:rPr>
              <a:t>osyal koruma ve dirençlilik </a:t>
            </a:r>
            <a:endParaRPr lang="en-US"/>
          </a:p>
        </p:txBody>
      </p:sp>
      <p:sp>
        <p:nvSpPr>
          <p:cNvPr id="3" name="Content Placeholder 2"/>
          <p:cNvSpPr>
            <a:spLocks noGrp="1"/>
          </p:cNvSpPr>
          <p:nvPr>
            <p:ph idx="1"/>
          </p:nvPr>
        </p:nvSpPr>
        <p:spPr>
          <a:xfrm>
            <a:off x="609600" y="878840"/>
            <a:ext cx="10972800" cy="5247640"/>
          </a:xfrm>
        </p:spPr>
        <p:txBody>
          <a:bodyPr/>
          <a:p>
            <a:r>
              <a:rPr lang="en-US" altLang="tr-TR" dirty="0" smtClean="0">
                <a:sym typeface="+mn-ea"/>
              </a:rPr>
              <a:t>H</a:t>
            </a:r>
            <a:r>
              <a:rPr lang="tr-TR" dirty="0" smtClean="0">
                <a:sym typeface="+mn-ea"/>
              </a:rPr>
              <a:t>erhangi bir tehlike öncesinde varolan eşitsizlikler, gelir uçurumları, yoksulluk,  tehlikenin etkilerini derinleştiren, dirençliliği azaltan önemli bir toplumsal olgudur.    </a:t>
            </a:r>
            <a:endParaRPr lang="en-US" dirty="0"/>
          </a:p>
          <a:p>
            <a:r>
              <a:rPr lang="tr-TR" dirty="0" smtClean="0">
                <a:sym typeface="+mn-ea"/>
              </a:rPr>
              <a:t>Eşitsizlikte </a:t>
            </a:r>
            <a:r>
              <a:rPr lang="tr-TR" dirty="0">
                <a:sym typeface="+mn-ea"/>
              </a:rPr>
              <a:t>aşırılık</a:t>
            </a:r>
            <a:r>
              <a:rPr lang="en-US" altLang="tr-TR" dirty="0">
                <a:sym typeface="+mn-ea"/>
              </a:rPr>
              <a:t>, </a:t>
            </a:r>
            <a:r>
              <a:rPr lang="tr-TR" dirty="0">
                <a:sym typeface="+mn-ea"/>
              </a:rPr>
              <a:t>nüfusun geniş kesimlerinin yoksulluk içinde olması ve şoklar meydana geldiğinde onlarla başa çıkma konusunda daha az beceriye sahip olması anlamına gelir</a:t>
            </a:r>
            <a:r>
              <a:rPr lang="tr-TR" dirty="0" smtClean="0">
                <a:sym typeface="+mn-ea"/>
              </a:rPr>
              <a:t>.</a:t>
            </a:r>
            <a:endParaRPr lang="tr-TR" dirty="0" smtClean="0"/>
          </a:p>
          <a:p>
            <a:r>
              <a:rPr lang="tr-TR" dirty="0" smtClean="0">
                <a:sym typeface="+mn-ea"/>
              </a:rPr>
              <a:t>Bu anlamda eşitsizliği azaltacak önlemlerin yanısıra koruyucu </a:t>
            </a:r>
            <a:r>
              <a:rPr lang="tr-TR" dirty="0">
                <a:sym typeface="+mn-ea"/>
              </a:rPr>
              <a:t>sosyal güvenlik sistemlerini geliştirme kapasitesine sahip </a:t>
            </a:r>
            <a:r>
              <a:rPr lang="tr-TR" dirty="0" smtClean="0">
                <a:sym typeface="+mn-ea"/>
              </a:rPr>
              <a:t>toplumlar dirençli toplumlardır.</a:t>
            </a:r>
            <a:endParaRPr lang="tr-TR" dirty="0" smtClean="0"/>
          </a:p>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747395"/>
          </a:xfrm>
        </p:spPr>
        <p:txBody>
          <a:bodyPr/>
          <a:p>
            <a:r>
              <a:rPr lang="en-US" sz="3200"/>
              <a:t>Toplumsal cinsiyet eşitliğinin sağlanması ve dirençlilik </a:t>
            </a:r>
            <a:endParaRPr lang="en-US" sz="3200"/>
          </a:p>
        </p:txBody>
      </p:sp>
      <p:sp>
        <p:nvSpPr>
          <p:cNvPr id="3" name="Content Placeholder 2"/>
          <p:cNvSpPr>
            <a:spLocks noGrp="1"/>
          </p:cNvSpPr>
          <p:nvPr>
            <p:ph idx="1"/>
          </p:nvPr>
        </p:nvSpPr>
        <p:spPr>
          <a:xfrm>
            <a:off x="609600" y="1096645"/>
            <a:ext cx="10972800" cy="5029835"/>
          </a:xfrm>
        </p:spPr>
        <p:txBody>
          <a:bodyPr/>
          <a:p>
            <a:r>
              <a:rPr lang="tr-TR" dirty="0">
                <a:latin typeface="+mj-lt"/>
                <a:ea typeface="Calibri" panose="020F0502020204030204" charset="0"/>
                <a:cs typeface="Times New Roman" panose="02020603050405020304" pitchFamily="18" charset="0"/>
                <a:sym typeface="+mn-ea"/>
              </a:rPr>
              <a:t>toplumsal yapı içinde ekonomik olarak bağımlı, işgücü piyasasında bir konumu olamayan, toplumsal ve siyasi statüleri açısından </a:t>
            </a:r>
            <a:r>
              <a:rPr lang="en-US" altLang="tr-TR" dirty="0">
                <a:latin typeface="+mj-lt"/>
                <a:ea typeface="Calibri" panose="020F0502020204030204" charset="0"/>
                <a:cs typeface="Times New Roman" panose="02020603050405020304" pitchFamily="18" charset="0"/>
                <a:sym typeface="+mn-ea"/>
              </a:rPr>
              <a:t>desteklenmesi </a:t>
            </a:r>
            <a:r>
              <a:rPr lang="tr-TR" dirty="0">
                <a:latin typeface="+mj-lt"/>
                <a:ea typeface="Calibri" panose="020F0502020204030204" charset="0"/>
                <a:cs typeface="Times New Roman" panose="02020603050405020304" pitchFamily="18" charset="0"/>
                <a:sym typeface="+mn-ea"/>
              </a:rPr>
              <a:t>gereken kadının statüsü </a:t>
            </a:r>
            <a:r>
              <a:rPr lang="en-US" altLang="tr-TR" dirty="0">
                <a:latin typeface="+mj-lt"/>
                <a:ea typeface="Calibri" panose="020F0502020204030204" charset="0"/>
                <a:cs typeface="Times New Roman" panose="02020603050405020304" pitchFamily="18" charset="0"/>
                <a:sym typeface="+mn-ea"/>
              </a:rPr>
              <a:t>afetler </a:t>
            </a:r>
            <a:r>
              <a:rPr lang="tr-TR" dirty="0">
                <a:latin typeface="+mj-lt"/>
                <a:ea typeface="Calibri" panose="020F0502020204030204" charset="0"/>
                <a:cs typeface="Times New Roman" panose="02020603050405020304" pitchFamily="18" charset="0"/>
                <a:sym typeface="+mn-ea"/>
              </a:rPr>
              <a:t>ile beraber daha da artan olumsuzluklar yaşamaktadır. </a:t>
            </a:r>
            <a:endParaRPr lang="tr-TR" dirty="0">
              <a:latin typeface="+mj-lt"/>
              <a:ea typeface="Calibri" panose="020F0502020204030204" charset="0"/>
              <a:cs typeface="Times New Roman" panose="02020603050405020304" pitchFamily="18" charset="0"/>
            </a:endParaRPr>
          </a:p>
          <a:p>
            <a:r>
              <a:rPr lang="en-US"/>
              <a:t>Afet öncesi kadını güçlendirmek ve toplumsal eşitsizliği hedef alan uygulamalar afet sonrasında dirençliliği ve daha çabuk toparlanmayı sağlar.  </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834390"/>
          </a:xfrm>
        </p:spPr>
        <p:txBody>
          <a:bodyPr/>
          <a:p>
            <a:r>
              <a:rPr lang="en-US"/>
              <a:t>Toplumsal hafıza </a:t>
            </a:r>
            <a:endParaRPr lang="en-US"/>
          </a:p>
        </p:txBody>
      </p:sp>
      <p:sp>
        <p:nvSpPr>
          <p:cNvPr id="3" name="Content Placeholder 2"/>
          <p:cNvSpPr>
            <a:spLocks noGrp="1"/>
          </p:cNvSpPr>
          <p:nvPr>
            <p:ph idx="1"/>
          </p:nvPr>
        </p:nvSpPr>
        <p:spPr>
          <a:xfrm>
            <a:off x="609600" y="960755"/>
            <a:ext cx="10972800" cy="5165725"/>
          </a:xfrm>
        </p:spPr>
        <p:txBody>
          <a:bodyPr/>
          <a:p>
            <a:r>
              <a:rPr lang="en-US" altLang="en-US"/>
              <a:t>Afetler konusunda kolektif kültürel haf</a:t>
            </a:r>
            <a:r>
              <a:rPr lang="" altLang="en-US"/>
              <a:t>ı</a:t>
            </a:r>
            <a:r>
              <a:rPr lang="en-US" altLang="en-US"/>
              <a:t>zaya  öncelik verilmesi afet yöneti</a:t>
            </a:r>
            <a:r>
              <a:rPr lang="" altLang="en-US"/>
              <a:t>ş</a:t>
            </a:r>
            <a:r>
              <a:rPr lang="en-US" altLang="en-US"/>
              <a:t>imini önemli öl</a:t>
            </a:r>
            <a:r>
              <a:rPr lang="" altLang="en-US"/>
              <a:t>ç</a:t>
            </a:r>
            <a:r>
              <a:rPr lang="en-US" altLang="en-US"/>
              <a:t>üde etkiler. </a:t>
            </a:r>
            <a:endParaRPr lang="en-US" altLang="en-US"/>
          </a:p>
          <a:p>
            <a:r>
              <a:rPr lang="en-US" altLang="en-US"/>
              <a:t>Afetlerin somut olmayan kültürel unsurlara yol a</a:t>
            </a:r>
            <a:r>
              <a:rPr lang="" altLang="en-US"/>
              <a:t>çı</a:t>
            </a:r>
            <a:r>
              <a:rPr lang="en-US" altLang="en-US"/>
              <a:t>p a</a:t>
            </a:r>
            <a:r>
              <a:rPr lang="" altLang="en-US"/>
              <a:t>ç</a:t>
            </a:r>
            <a:r>
              <a:rPr lang="en-US" altLang="en-US"/>
              <a:t>mad</a:t>
            </a:r>
            <a:r>
              <a:rPr lang="" altLang="en-US"/>
              <a:t>ığı</a:t>
            </a:r>
            <a:r>
              <a:rPr lang="en-US" altLang="en-US"/>
              <a:t>n</a:t>
            </a:r>
            <a:r>
              <a:rPr lang="" altLang="en-US"/>
              <a:t>ı</a:t>
            </a:r>
            <a:r>
              <a:rPr lang="en-US" altLang="en-US"/>
              <a:t>n bilinmesi topluluk direncinde </a:t>
            </a:r>
            <a:r>
              <a:rPr lang="" altLang="en-US"/>
              <a:t>ç</a:t>
            </a:r>
            <a:r>
              <a:rPr lang="en-US" altLang="en-US"/>
              <a:t>ok önemli bir rol oynar. </a:t>
            </a:r>
            <a:endParaRPr lang="en-US" altLang="en-US"/>
          </a:p>
          <a:p>
            <a:r>
              <a:rPr lang="en-US" altLang="en-US"/>
              <a:t>Aidiyet, kimlik duygusunun sa</a:t>
            </a:r>
            <a:r>
              <a:rPr lang="" altLang="en-US"/>
              <a:t>ğ</a:t>
            </a:r>
            <a:r>
              <a:rPr lang="en-US" altLang="en-US"/>
              <a:t>lanması  ve  gü</a:t>
            </a:r>
            <a:r>
              <a:rPr lang="" altLang="en-US"/>
              <a:t>ç</a:t>
            </a:r>
            <a:r>
              <a:rPr lang="en-US" altLang="en-US"/>
              <a:t>lü bir sosyal dayan</a:t>
            </a:r>
            <a:r>
              <a:rPr lang="" altLang="en-US"/>
              <a:t>ış</a:t>
            </a:r>
            <a:r>
              <a:rPr lang="en-US" altLang="en-US"/>
              <a:t>man</a:t>
            </a:r>
            <a:r>
              <a:rPr lang="" altLang="en-US"/>
              <a:t>ı</a:t>
            </a:r>
            <a:r>
              <a:rPr lang="en-US" altLang="en-US"/>
              <a:t>n olu</a:t>
            </a:r>
            <a:r>
              <a:rPr lang="" altLang="en-US"/>
              <a:t>ş</a:t>
            </a:r>
            <a:r>
              <a:rPr lang="en-US" altLang="en-US"/>
              <a:t>mas</a:t>
            </a:r>
            <a:r>
              <a:rPr lang="" altLang="en-US"/>
              <a:t>ı</a:t>
            </a:r>
            <a:r>
              <a:rPr lang="en-US"/>
              <a:t> </a:t>
            </a:r>
            <a:r>
              <a:rPr lang="en-US" altLang="en-US"/>
              <a:t>toplumlarda yeniden toparlanma ve diren</a:t>
            </a:r>
            <a:r>
              <a:rPr lang="" altLang="en-US"/>
              <a:t>ç</a:t>
            </a:r>
            <a:r>
              <a:rPr lang="en-US" altLang="en-US"/>
              <a:t>lilik daha yüksek olur. </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723900"/>
          </a:xfrm>
        </p:spPr>
        <p:txBody>
          <a:bodyPr/>
          <a:p>
            <a:r>
              <a:rPr lang="en-US"/>
              <a:t>Kurumsal sorumluluk </a:t>
            </a:r>
            <a:endParaRPr lang="en-US"/>
          </a:p>
        </p:txBody>
      </p:sp>
      <p:sp>
        <p:nvSpPr>
          <p:cNvPr id="3" name="Content Placeholder 2"/>
          <p:cNvSpPr>
            <a:spLocks noGrp="1"/>
          </p:cNvSpPr>
          <p:nvPr>
            <p:ph idx="1"/>
          </p:nvPr>
        </p:nvSpPr>
        <p:spPr>
          <a:xfrm>
            <a:off x="609600" y="1084580"/>
            <a:ext cx="10972800" cy="5773420"/>
          </a:xfrm>
        </p:spPr>
        <p:txBody>
          <a:bodyPr/>
          <a:p>
            <a:r>
              <a:rPr lang="tr-TR" dirty="0" smtClean="0">
                <a:sym typeface="+mn-ea"/>
              </a:rPr>
              <a:t>Devlet kurumlarının afet öncesi sırası sonrasındaki performansları, bütünleşik işbirliği, uzmanlık ve süreklilik </a:t>
            </a:r>
            <a:r>
              <a:rPr lang="en-US" altLang="tr-TR" dirty="0" smtClean="0">
                <a:sym typeface="+mn-ea"/>
              </a:rPr>
              <a:t>toplumsal dirençlilikte </a:t>
            </a:r>
            <a:r>
              <a:rPr lang="tr-TR" dirty="0" smtClean="0">
                <a:sym typeface="+mn-ea"/>
              </a:rPr>
              <a:t>öne çıkan başlıklardır.</a:t>
            </a:r>
            <a:endParaRPr lang="tr-TR" dirty="0" smtClean="0"/>
          </a:p>
          <a:p>
            <a:r>
              <a:rPr lang="tr-TR" dirty="0" smtClean="0">
                <a:sym typeface="+mn-ea"/>
              </a:rPr>
              <a:t>Devlet – yurttaş ilişkisinde karşılıklı etkileşimin olmaması, yurttaşların fikrinin alınmaması, yönetişim eksikliği hep kırılganlığı arttıran </a:t>
            </a:r>
            <a:r>
              <a:rPr lang="en-US" altLang="tr-TR" dirty="0" smtClean="0">
                <a:sym typeface="+mn-ea"/>
              </a:rPr>
              <a:t>dirençliliği azaltan </a:t>
            </a:r>
            <a:r>
              <a:rPr lang="tr-TR" dirty="0" smtClean="0">
                <a:sym typeface="+mn-ea"/>
              </a:rPr>
              <a:t>faktörlerdir. </a:t>
            </a:r>
            <a:endParaRPr lang="tr-TR" dirty="0" smtClean="0"/>
          </a:p>
          <a:p>
            <a:r>
              <a:rPr lang="tr-TR" dirty="0" smtClean="0">
                <a:sym typeface="+mn-ea"/>
              </a:rPr>
              <a:t>Yine kırılganlığı arttıran bir faktör geribildirim ve iletişim eksikliğidir. </a:t>
            </a:r>
            <a:endParaRPr lang="tr-TR" dirty="0" smtClean="0"/>
          </a:p>
          <a:p>
            <a:r>
              <a:rPr lang="en-US" altLang="tr-TR" dirty="0" smtClean="0">
                <a:sym typeface="+mn-ea"/>
              </a:rPr>
              <a:t>Devlet kurumları yanında </a:t>
            </a:r>
            <a:r>
              <a:rPr lang="tr-TR" dirty="0" smtClean="0">
                <a:sym typeface="+mn-ea"/>
              </a:rPr>
              <a:t> özel sektörün de kurumsal sorumluluğuna dikkat etme</a:t>
            </a:r>
            <a:r>
              <a:rPr lang="en-US" altLang="tr-TR" dirty="0" smtClean="0">
                <a:sym typeface="+mn-ea"/>
              </a:rPr>
              <a:t>si dirençlilik için önemlidir.</a:t>
            </a:r>
            <a:r>
              <a:rPr lang="tr-TR" dirty="0" smtClean="0">
                <a:sym typeface="+mn-ea"/>
              </a:rPr>
              <a:t> </a:t>
            </a:r>
            <a:endParaRPr lang="en-US" dirty="0"/>
          </a:p>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823595"/>
          </a:xfrm>
        </p:spPr>
        <p:txBody>
          <a:bodyPr/>
          <a:p>
            <a:r>
              <a:rPr lang="en-US" sz="4000"/>
              <a:t>Ama hepsinden de önemli Yönetimsel  İrade </a:t>
            </a:r>
            <a:endParaRPr lang="en-US" sz="4000"/>
          </a:p>
        </p:txBody>
      </p:sp>
      <p:sp>
        <p:nvSpPr>
          <p:cNvPr id="3" name="Content Placeholder 2"/>
          <p:cNvSpPr>
            <a:spLocks noGrp="1"/>
          </p:cNvSpPr>
          <p:nvPr>
            <p:ph idx="1"/>
          </p:nvPr>
        </p:nvSpPr>
        <p:spPr>
          <a:xfrm>
            <a:off x="609600" y="1098550"/>
            <a:ext cx="10972800" cy="5677535"/>
          </a:xfrm>
        </p:spPr>
        <p:txBody>
          <a:bodyPr/>
          <a:p>
            <a:r>
              <a:rPr lang="en-US"/>
              <a:t>Bütün bu faktörler dirençlilik için önemlidir </a:t>
            </a:r>
            <a:endParaRPr lang="en-US"/>
          </a:p>
          <a:p>
            <a:r>
              <a:rPr lang="en-US"/>
              <a:t>ANCAK </a:t>
            </a:r>
            <a:endParaRPr lang="en-US"/>
          </a:p>
          <a:p>
            <a:r>
              <a:rPr lang="en-US"/>
              <a:t>yönetimsel irade ve riski önceleyen zihniyet değişikliği toplumsal dirençliliğin önde gelen, en başta etken faktörüdür.</a:t>
            </a:r>
            <a:endParaRPr lang="en-US"/>
          </a:p>
          <a:p>
            <a:r>
              <a:rPr lang="en-US" err="1">
                <a:effectLst/>
                <a:sym typeface="+mn-ea"/>
              </a:rPr>
              <a:t>Toplumda belirsizlikleri</a:t>
            </a:r>
            <a:r>
              <a:rPr lang="en-US">
                <a:effectLst/>
                <a:sym typeface="+mn-ea"/>
              </a:rPr>
              <a:t> </a:t>
            </a:r>
            <a:r>
              <a:rPr lang="en-US" err="1">
                <a:effectLst/>
                <a:sym typeface="+mn-ea"/>
              </a:rPr>
              <a:t>azaltmak</a:t>
            </a:r>
            <a:r>
              <a:rPr lang="en-US">
                <a:effectLst/>
                <a:sym typeface="+mn-ea"/>
              </a:rPr>
              <a:t> </a:t>
            </a:r>
            <a:r>
              <a:rPr lang="en-US" err="1">
                <a:effectLst/>
                <a:sym typeface="+mn-ea"/>
              </a:rPr>
              <a:t>için</a:t>
            </a:r>
            <a:r>
              <a:rPr lang="en-US">
                <a:effectLst/>
                <a:sym typeface="+mn-ea"/>
              </a:rPr>
              <a:t>, </a:t>
            </a:r>
            <a:r>
              <a:rPr lang="en-US" b="1" err="1">
                <a:effectLst/>
                <a:sym typeface="+mn-ea"/>
              </a:rPr>
              <a:t>merkezi</a:t>
            </a:r>
            <a:r>
              <a:rPr lang="en-US" b="1">
                <a:effectLst/>
                <a:sym typeface="+mn-ea"/>
              </a:rPr>
              <a:t> </a:t>
            </a:r>
            <a:r>
              <a:rPr lang="en-US" b="1" err="1">
                <a:effectLst/>
                <a:sym typeface="+mn-ea"/>
              </a:rPr>
              <a:t>ve</a:t>
            </a:r>
            <a:r>
              <a:rPr lang="en-US" b="1">
                <a:effectLst/>
                <a:sym typeface="+mn-ea"/>
              </a:rPr>
              <a:t> </a:t>
            </a:r>
            <a:r>
              <a:rPr lang="en-US" b="1" err="1">
                <a:effectLst/>
                <a:sym typeface="+mn-ea"/>
              </a:rPr>
              <a:t>yerel</a:t>
            </a:r>
            <a:r>
              <a:rPr lang="en-US" b="1">
                <a:effectLst/>
                <a:sym typeface="+mn-ea"/>
              </a:rPr>
              <a:t> </a:t>
            </a:r>
            <a:r>
              <a:rPr lang="en-US" b="1" err="1">
                <a:effectLst/>
                <a:sym typeface="+mn-ea"/>
              </a:rPr>
              <a:t>yönetimlerin</a:t>
            </a:r>
            <a:r>
              <a:rPr lang="en-US" b="1">
                <a:effectLst/>
                <a:sym typeface="+mn-ea"/>
              </a:rPr>
              <a:t> </a:t>
            </a:r>
            <a:r>
              <a:rPr lang="en-US" b="1" err="1">
                <a:effectLst/>
                <a:sym typeface="+mn-ea"/>
              </a:rPr>
              <a:t>rollerini</a:t>
            </a:r>
            <a:r>
              <a:rPr lang="en-US" b="1">
                <a:effectLst/>
                <a:sym typeface="+mn-ea"/>
              </a:rPr>
              <a:t> </a:t>
            </a:r>
            <a:r>
              <a:rPr lang="en-US" b="1" err="1">
                <a:effectLst/>
                <a:sym typeface="+mn-ea"/>
              </a:rPr>
              <a:t>ve</a:t>
            </a:r>
            <a:r>
              <a:rPr lang="en-US" b="1">
                <a:effectLst/>
                <a:sym typeface="+mn-ea"/>
              </a:rPr>
              <a:t> </a:t>
            </a:r>
            <a:r>
              <a:rPr lang="en-US" b="1" err="1">
                <a:effectLst/>
                <a:sym typeface="+mn-ea"/>
              </a:rPr>
              <a:t>sorumluluklarını</a:t>
            </a:r>
            <a:r>
              <a:rPr lang="en-US">
                <a:effectLst/>
                <a:sym typeface="+mn-ea"/>
              </a:rPr>
              <a:t> net </a:t>
            </a:r>
            <a:r>
              <a:rPr lang="en-US" err="1">
                <a:effectLst/>
                <a:sym typeface="+mn-ea"/>
              </a:rPr>
              <a:t>bir</a:t>
            </a:r>
            <a:r>
              <a:rPr lang="en-US">
                <a:effectLst/>
                <a:sym typeface="+mn-ea"/>
              </a:rPr>
              <a:t> </a:t>
            </a:r>
            <a:r>
              <a:rPr lang="en-US" err="1">
                <a:effectLst/>
                <a:sym typeface="+mn-ea"/>
              </a:rPr>
              <a:t>şekilde</a:t>
            </a:r>
            <a:r>
              <a:rPr lang="en-US">
                <a:effectLst/>
                <a:sym typeface="+mn-ea"/>
              </a:rPr>
              <a:t> </a:t>
            </a:r>
            <a:r>
              <a:rPr lang="en-US" err="1">
                <a:effectLst/>
                <a:sym typeface="+mn-ea"/>
              </a:rPr>
              <a:t>tanımlamak</a:t>
            </a:r>
            <a:r>
              <a:rPr lang="en-US">
                <a:effectLst/>
                <a:sym typeface="+mn-ea"/>
              </a:rPr>
              <a:t>, afet öncesi riski önceleyen hazırlıklar yapmak ve sonrasında </a:t>
            </a:r>
            <a:r>
              <a:rPr lang="en-US" err="1">
                <a:effectLst/>
                <a:sym typeface="+mn-ea"/>
              </a:rPr>
              <a:t>yeniden</a:t>
            </a:r>
            <a:r>
              <a:rPr lang="en-US">
                <a:effectLst/>
                <a:sym typeface="+mn-ea"/>
              </a:rPr>
              <a:t> </a:t>
            </a:r>
            <a:r>
              <a:rPr lang="en-US" err="1">
                <a:effectLst/>
                <a:sym typeface="+mn-ea"/>
              </a:rPr>
              <a:t>yapılanma</a:t>
            </a:r>
            <a:r>
              <a:rPr lang="en-US">
                <a:effectLst/>
                <a:sym typeface="+mn-ea"/>
              </a:rPr>
              <a:t> </a:t>
            </a:r>
            <a:r>
              <a:rPr lang="en-US" err="1">
                <a:effectLst/>
                <a:sym typeface="+mn-ea"/>
              </a:rPr>
              <a:t>çabalarını</a:t>
            </a:r>
            <a:r>
              <a:rPr lang="en-US">
                <a:effectLst/>
                <a:sym typeface="+mn-ea"/>
              </a:rPr>
              <a:t> </a:t>
            </a:r>
            <a:r>
              <a:rPr lang="en-US" err="1">
                <a:effectLst/>
                <a:sym typeface="+mn-ea"/>
              </a:rPr>
              <a:t>toplumun</a:t>
            </a:r>
            <a:r>
              <a:rPr lang="en-US">
                <a:effectLst/>
                <a:sym typeface="+mn-ea"/>
              </a:rPr>
              <a:t> </a:t>
            </a:r>
            <a:r>
              <a:rPr lang="en-US" err="1">
                <a:effectLst/>
                <a:sym typeface="+mn-ea"/>
              </a:rPr>
              <a:t>ihtiyaçlarıyla</a:t>
            </a:r>
            <a:r>
              <a:rPr lang="en-US">
                <a:effectLst/>
                <a:sym typeface="+mn-ea"/>
              </a:rPr>
              <a:t> </a:t>
            </a:r>
            <a:r>
              <a:rPr lang="en-US" err="1">
                <a:effectLst/>
                <a:sym typeface="+mn-ea"/>
              </a:rPr>
              <a:t>uyumlu</a:t>
            </a:r>
            <a:r>
              <a:rPr lang="en-US">
                <a:effectLst/>
                <a:sym typeface="+mn-ea"/>
              </a:rPr>
              <a:t> hale </a:t>
            </a:r>
            <a:r>
              <a:rPr lang="en-US" err="1">
                <a:effectLst/>
                <a:sym typeface="+mn-ea"/>
              </a:rPr>
              <a:t>getirmek</a:t>
            </a:r>
            <a:r>
              <a:rPr lang="en-US">
                <a:effectLst/>
                <a:sym typeface="+mn-ea"/>
              </a:rPr>
              <a:t> </a:t>
            </a:r>
            <a:r>
              <a:rPr lang="en-US" err="1">
                <a:effectLst/>
                <a:sym typeface="+mn-ea"/>
              </a:rPr>
              <a:t>önemlidir</a:t>
            </a:r>
            <a:r>
              <a:rPr lang="en-US">
                <a:effectLst/>
                <a:sym typeface="+mn-ea"/>
              </a:rPr>
              <a:t>. </a:t>
            </a:r>
            <a:endParaRPr lang="en-US" b="0" i="0">
              <a:solidFill>
                <a:schemeClr val="tx1"/>
              </a:solidFill>
              <a:effectLst/>
            </a:endParaRPr>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685800"/>
          </a:xfrm>
        </p:spPr>
        <p:txBody>
          <a:bodyPr/>
          <a:p>
            <a:r>
              <a:rPr lang="en-US" sz="2800"/>
              <a:t>İstanbul’da geleceğin dirençli kenti için bir uygulama</a:t>
            </a:r>
            <a:r>
              <a:rPr lang="en-US"/>
              <a:t> </a:t>
            </a:r>
            <a:endParaRPr lang="en-US"/>
          </a:p>
        </p:txBody>
      </p:sp>
      <p:sp>
        <p:nvSpPr>
          <p:cNvPr id="3" name="Content Placeholder 2"/>
          <p:cNvSpPr>
            <a:spLocks noGrp="1"/>
          </p:cNvSpPr>
          <p:nvPr>
            <p:ph idx="1"/>
          </p:nvPr>
        </p:nvSpPr>
        <p:spPr>
          <a:xfrm>
            <a:off x="609600" y="1025525"/>
            <a:ext cx="10972800" cy="5558155"/>
          </a:xfrm>
        </p:spPr>
        <p:txBody>
          <a:bodyPr/>
          <a:p>
            <a:r>
              <a:rPr sz="2800">
                <a:sym typeface="+mn-ea"/>
              </a:rPr>
              <a:t>Büyükçekmece </a:t>
            </a:r>
            <a:r>
              <a:rPr lang="en-US" sz="2800">
                <a:sym typeface="+mn-ea"/>
              </a:rPr>
              <a:t>:</a:t>
            </a:r>
            <a:r>
              <a:rPr sz="2800">
                <a:sym typeface="+mn-ea"/>
              </a:rPr>
              <a:t>geleceğin kenti nasıl olsun?Kentlerde yoksulların afetlerle karşılaşmamaları/ daha az etkilenmeleri için   afet riskini azaltma ve dirençli bir toplum yaratma projesi</a:t>
            </a:r>
            <a:endParaRPr sz="2800">
              <a:sym typeface="+mn-ea"/>
            </a:endParaRPr>
          </a:p>
          <a:p>
            <a:r>
              <a:rPr lang="en-US" sz="2800" dirty="0" err="1">
                <a:sym typeface="+mn-ea"/>
              </a:rPr>
              <a:t>Odak</a:t>
            </a:r>
            <a:r>
              <a:rPr lang="en-US" sz="2800" dirty="0">
                <a:sym typeface="+mn-ea"/>
              </a:rPr>
              <a:t> </a:t>
            </a:r>
            <a:r>
              <a:rPr lang="en-US" sz="2800" dirty="0" err="1">
                <a:sym typeface="+mn-ea"/>
              </a:rPr>
              <a:t>gruplar</a:t>
            </a:r>
            <a:r>
              <a:rPr lang="en-US" sz="2800" dirty="0">
                <a:sym typeface="+mn-ea"/>
              </a:rPr>
              <a:t>:  </a:t>
            </a:r>
            <a:r>
              <a:rPr lang="en-US" sz="2800" dirty="0" err="1">
                <a:sym typeface="+mn-ea"/>
              </a:rPr>
              <a:t>değerler</a:t>
            </a:r>
            <a:r>
              <a:rPr lang="en-US" sz="2800" dirty="0">
                <a:sym typeface="+mn-ea"/>
              </a:rPr>
              <a:t>, </a:t>
            </a:r>
            <a:r>
              <a:rPr lang="en-US" sz="2800" dirty="0" err="1">
                <a:sym typeface="+mn-ea"/>
              </a:rPr>
              <a:t>beklentiler, Derinlemesine</a:t>
            </a:r>
            <a:r>
              <a:rPr lang="en-US" sz="2800" dirty="0">
                <a:sym typeface="+mn-ea"/>
              </a:rPr>
              <a:t> </a:t>
            </a:r>
            <a:r>
              <a:rPr lang="en-US" sz="2800" dirty="0" err="1">
                <a:sym typeface="+mn-ea"/>
              </a:rPr>
              <a:t>görüşmeler</a:t>
            </a:r>
            <a:r>
              <a:rPr lang="en-US" sz="2800" dirty="0">
                <a:sym typeface="+mn-ea"/>
              </a:rPr>
              <a:t> </a:t>
            </a:r>
            <a:endParaRPr lang="en-US" sz="2800" dirty="0">
              <a:solidFill>
                <a:schemeClr val="tx1"/>
              </a:solidFill>
            </a:endParaRPr>
          </a:p>
          <a:p>
            <a:r>
              <a:rPr lang="en-US" sz="2800" dirty="0" err="1">
                <a:sym typeface="+mn-ea"/>
              </a:rPr>
              <a:t>Farklı</a:t>
            </a:r>
            <a:r>
              <a:rPr lang="en-US" sz="2800" dirty="0">
                <a:sym typeface="+mn-ea"/>
              </a:rPr>
              <a:t> </a:t>
            </a:r>
            <a:r>
              <a:rPr lang="en-US" sz="2800" dirty="0" err="1">
                <a:sym typeface="+mn-ea"/>
              </a:rPr>
              <a:t>gruplarla</a:t>
            </a:r>
            <a:r>
              <a:rPr lang="en-US" sz="2800" dirty="0">
                <a:sym typeface="+mn-ea"/>
              </a:rPr>
              <a:t> </a:t>
            </a:r>
            <a:r>
              <a:rPr lang="en-US" sz="2800" dirty="0" err="1">
                <a:sym typeface="+mn-ea"/>
              </a:rPr>
              <a:t>vizyon</a:t>
            </a:r>
            <a:r>
              <a:rPr lang="en-US" sz="2800" dirty="0">
                <a:sym typeface="+mn-ea"/>
              </a:rPr>
              <a:t> </a:t>
            </a:r>
            <a:r>
              <a:rPr lang="en-US" sz="2800" dirty="0" err="1">
                <a:sym typeface="+mn-ea"/>
              </a:rPr>
              <a:t>haritalama</a:t>
            </a:r>
            <a:r>
              <a:rPr lang="en-US" sz="2800" dirty="0">
                <a:sym typeface="+mn-ea"/>
              </a:rPr>
              <a:t> </a:t>
            </a:r>
            <a:r>
              <a:rPr lang="en-US" sz="2800" dirty="0" err="1">
                <a:sym typeface="+mn-ea"/>
              </a:rPr>
              <a:t>çalışmaları</a:t>
            </a:r>
            <a:r>
              <a:rPr lang="en-US" sz="2800" dirty="0">
                <a:sym typeface="+mn-ea"/>
              </a:rPr>
              <a:t> </a:t>
            </a:r>
            <a:endParaRPr lang="en-US" sz="2800" dirty="0">
              <a:solidFill>
                <a:schemeClr val="tx1"/>
              </a:solidFill>
            </a:endParaRPr>
          </a:p>
          <a:p>
            <a:r>
              <a:rPr lang="en-US" sz="2800" dirty="0" err="1">
                <a:sym typeface="+mn-ea"/>
              </a:rPr>
              <a:t>Kentsel</a:t>
            </a:r>
            <a:r>
              <a:rPr lang="en-US" sz="2800" dirty="0">
                <a:sym typeface="+mn-ea"/>
              </a:rPr>
              <a:t> </a:t>
            </a:r>
            <a:r>
              <a:rPr lang="en-US" sz="2800" dirty="0" err="1">
                <a:sym typeface="+mn-ea"/>
              </a:rPr>
              <a:t>yerleşim</a:t>
            </a:r>
            <a:r>
              <a:rPr lang="en-US" sz="2800" dirty="0">
                <a:sym typeface="+mn-ea"/>
              </a:rPr>
              <a:t> </a:t>
            </a:r>
            <a:r>
              <a:rPr lang="en-US" sz="2800" dirty="0" err="1">
                <a:sym typeface="+mn-ea"/>
              </a:rPr>
              <a:t>ve</a:t>
            </a:r>
            <a:r>
              <a:rPr lang="en-US" sz="2800" dirty="0">
                <a:sym typeface="+mn-ea"/>
              </a:rPr>
              <a:t> </a:t>
            </a:r>
            <a:r>
              <a:rPr lang="en-US" sz="2800" dirty="0" err="1">
                <a:sym typeface="+mn-ea"/>
              </a:rPr>
              <a:t>arazi</a:t>
            </a:r>
            <a:r>
              <a:rPr lang="en-US" sz="2800" dirty="0">
                <a:sym typeface="+mn-ea"/>
              </a:rPr>
              <a:t> </a:t>
            </a:r>
            <a:r>
              <a:rPr lang="en-US" sz="2800" dirty="0" err="1">
                <a:sym typeface="+mn-ea"/>
              </a:rPr>
              <a:t>kullanım</a:t>
            </a:r>
            <a:r>
              <a:rPr lang="en-US" sz="2800" dirty="0">
                <a:sym typeface="+mn-ea"/>
              </a:rPr>
              <a:t> </a:t>
            </a:r>
            <a:r>
              <a:rPr lang="en-US" sz="2800" dirty="0" err="1">
                <a:sym typeface="+mn-ea"/>
              </a:rPr>
              <a:t>senaryoları</a:t>
            </a:r>
            <a:r>
              <a:rPr lang="en-US" sz="2800" dirty="0">
                <a:sym typeface="+mn-ea"/>
              </a:rPr>
              <a:t> </a:t>
            </a:r>
            <a:r>
              <a:rPr lang="en-US" sz="2800" dirty="0" err="1">
                <a:sym typeface="+mn-ea"/>
              </a:rPr>
              <a:t>oluşturma</a:t>
            </a:r>
            <a:r>
              <a:rPr lang="en-US" sz="2800" dirty="0">
                <a:sym typeface="+mn-ea"/>
              </a:rPr>
              <a:t> </a:t>
            </a:r>
            <a:endParaRPr lang="en-US" sz="2800" dirty="0">
              <a:solidFill>
                <a:schemeClr val="tx1"/>
              </a:solidFill>
            </a:endParaRPr>
          </a:p>
          <a:p>
            <a:r>
              <a:rPr lang="en-US" sz="2800" dirty="0" err="1">
                <a:sym typeface="+mn-ea"/>
              </a:rPr>
              <a:t>Senaryoların</a:t>
            </a:r>
            <a:r>
              <a:rPr lang="en-US" sz="2800" dirty="0">
                <a:sym typeface="+mn-ea"/>
              </a:rPr>
              <a:t> </a:t>
            </a:r>
            <a:r>
              <a:rPr lang="en-US" sz="2800" dirty="0" err="1">
                <a:sym typeface="+mn-ea"/>
              </a:rPr>
              <a:t>belediye</a:t>
            </a:r>
            <a:r>
              <a:rPr lang="en-US" sz="2800" dirty="0">
                <a:sym typeface="+mn-ea"/>
              </a:rPr>
              <a:t> </a:t>
            </a:r>
            <a:r>
              <a:rPr lang="en-US" sz="2800" dirty="0" err="1">
                <a:sym typeface="+mn-ea"/>
              </a:rPr>
              <a:t>ve</a:t>
            </a:r>
            <a:r>
              <a:rPr lang="en-US" sz="2800" dirty="0">
                <a:sym typeface="+mn-ea"/>
              </a:rPr>
              <a:t> </a:t>
            </a:r>
            <a:r>
              <a:rPr lang="en-US" sz="2800" dirty="0" err="1">
                <a:sym typeface="+mn-ea"/>
              </a:rPr>
              <a:t>halkla</a:t>
            </a:r>
            <a:r>
              <a:rPr lang="en-US" sz="2800" dirty="0">
                <a:sym typeface="+mn-ea"/>
              </a:rPr>
              <a:t> </a:t>
            </a:r>
            <a:r>
              <a:rPr lang="en-US" sz="2800" dirty="0" err="1">
                <a:sym typeface="+mn-ea"/>
              </a:rPr>
              <a:t>birlikte</a:t>
            </a:r>
            <a:r>
              <a:rPr lang="en-US" sz="2800" dirty="0">
                <a:sym typeface="+mn-ea"/>
              </a:rPr>
              <a:t> </a:t>
            </a:r>
            <a:r>
              <a:rPr lang="en-US" sz="2800" dirty="0" err="1">
                <a:sym typeface="+mn-ea"/>
              </a:rPr>
              <a:t>tartışılması</a:t>
            </a:r>
            <a:r>
              <a:rPr lang="en-US" sz="2800" dirty="0">
                <a:sym typeface="+mn-ea"/>
              </a:rPr>
              <a:t> </a:t>
            </a:r>
            <a:r>
              <a:rPr lang="en-US" sz="2800" dirty="0" err="1">
                <a:sym typeface="+mn-ea"/>
              </a:rPr>
              <a:t>ve</a:t>
            </a:r>
            <a:r>
              <a:rPr lang="en-US" sz="2800" dirty="0">
                <a:sym typeface="+mn-ea"/>
              </a:rPr>
              <a:t> </a:t>
            </a:r>
            <a:r>
              <a:rPr lang="en-US" sz="2800" dirty="0" err="1">
                <a:sym typeface="+mn-ea"/>
              </a:rPr>
              <a:t>farklı</a:t>
            </a:r>
            <a:r>
              <a:rPr lang="en-US" sz="2800" dirty="0">
                <a:sym typeface="+mn-ea"/>
              </a:rPr>
              <a:t> </a:t>
            </a:r>
            <a:r>
              <a:rPr lang="en-US" sz="2800" dirty="0" err="1">
                <a:sym typeface="+mn-ea"/>
              </a:rPr>
              <a:t>risklerin</a:t>
            </a:r>
            <a:r>
              <a:rPr lang="en-US" sz="2800" dirty="0">
                <a:sym typeface="+mn-ea"/>
              </a:rPr>
              <a:t> </a:t>
            </a:r>
            <a:r>
              <a:rPr lang="en-US" sz="2800" dirty="0" err="1">
                <a:sym typeface="+mn-ea"/>
              </a:rPr>
              <a:t>belirlenmesi</a:t>
            </a:r>
            <a:r>
              <a:rPr lang="en-US" sz="2800" dirty="0">
                <a:sym typeface="+mn-ea"/>
              </a:rPr>
              <a:t>  </a:t>
            </a:r>
            <a:endParaRPr lang="en-US" sz="2800" dirty="0">
              <a:solidFill>
                <a:schemeClr val="tx1"/>
              </a:solidFill>
            </a:endParaRPr>
          </a:p>
          <a:p>
            <a:r>
              <a:rPr lang="en-US" sz="2800" dirty="0">
                <a:sym typeface="+mn-ea"/>
              </a:rPr>
              <a:t>Kabul </a:t>
            </a:r>
            <a:r>
              <a:rPr lang="en-US" sz="2800" dirty="0" err="1">
                <a:sym typeface="+mn-ea"/>
              </a:rPr>
              <a:t>edilen /</a:t>
            </a:r>
            <a:r>
              <a:rPr lang="en-US" sz="2800" dirty="0">
                <a:sym typeface="+mn-ea"/>
              </a:rPr>
              <a:t> Kabul </a:t>
            </a:r>
            <a:r>
              <a:rPr lang="en-US" sz="2800" dirty="0" err="1">
                <a:sym typeface="+mn-ea"/>
              </a:rPr>
              <a:t>edilmeyen</a:t>
            </a:r>
            <a:r>
              <a:rPr lang="en-US" sz="2800" dirty="0">
                <a:sym typeface="+mn-ea"/>
              </a:rPr>
              <a:t> </a:t>
            </a:r>
            <a:r>
              <a:rPr lang="en-US" sz="2800" dirty="0" err="1">
                <a:sym typeface="+mn-ea"/>
              </a:rPr>
              <a:t>riskler</a:t>
            </a:r>
            <a:r>
              <a:rPr lang="en-US" sz="2800" dirty="0">
                <a:sym typeface="+mn-ea"/>
              </a:rPr>
              <a:t> </a:t>
            </a:r>
            <a:endParaRPr lang="en-US" sz="2800" dirty="0">
              <a:solidFill>
                <a:schemeClr val="tx1"/>
              </a:solidFill>
            </a:endParaRPr>
          </a:p>
          <a:p>
            <a:r>
              <a:rPr lang="en-US" sz="2800" dirty="0" err="1">
                <a:sym typeface="+mn-ea"/>
              </a:rPr>
              <a:t>Sonuçta</a:t>
            </a:r>
            <a:r>
              <a:rPr lang="en-US" sz="2800" dirty="0">
                <a:sym typeface="+mn-ea"/>
              </a:rPr>
              <a:t> iki tarafın ( halk ve yerel yönetim) </a:t>
            </a:r>
            <a:r>
              <a:rPr lang="en-US" sz="2800" dirty="0" err="1">
                <a:sym typeface="+mn-ea"/>
              </a:rPr>
              <a:t>tek</a:t>
            </a:r>
            <a:r>
              <a:rPr lang="en-US" sz="2800" dirty="0">
                <a:sym typeface="+mn-ea"/>
              </a:rPr>
              <a:t> </a:t>
            </a:r>
            <a:r>
              <a:rPr lang="en-US" sz="2800" dirty="0" err="1">
                <a:sym typeface="+mn-ea"/>
              </a:rPr>
              <a:t>bir</a:t>
            </a:r>
            <a:r>
              <a:rPr lang="en-US" sz="2800" dirty="0">
                <a:sym typeface="+mn-ea"/>
              </a:rPr>
              <a:t> </a:t>
            </a:r>
            <a:r>
              <a:rPr lang="en-US" sz="2800" dirty="0" err="1">
                <a:sym typeface="+mn-ea"/>
              </a:rPr>
              <a:t>ortak</a:t>
            </a:r>
            <a:r>
              <a:rPr lang="en-US" sz="2800" dirty="0">
                <a:sym typeface="+mn-ea"/>
              </a:rPr>
              <a:t> </a:t>
            </a:r>
            <a:r>
              <a:rPr lang="en-US" sz="2800" dirty="0" err="1">
                <a:sym typeface="+mn-ea"/>
              </a:rPr>
              <a:t>planda</a:t>
            </a:r>
            <a:r>
              <a:rPr lang="en-US" sz="2800" dirty="0">
                <a:sym typeface="+mn-ea"/>
              </a:rPr>
              <a:t> </a:t>
            </a:r>
            <a:r>
              <a:rPr lang="en-US" sz="2800" dirty="0" err="1">
                <a:sym typeface="+mn-ea"/>
              </a:rPr>
              <a:t>buluşma</a:t>
            </a:r>
            <a:r>
              <a:rPr lang="en-US" sz="2800" dirty="0">
                <a:sym typeface="+mn-ea"/>
              </a:rPr>
              <a:t> </a:t>
            </a:r>
            <a:endParaRPr lang="en-US" sz="2800" dirty="0">
              <a:solidFill>
                <a:schemeClr val="tx1"/>
              </a:solidFill>
            </a:endParaRPr>
          </a:p>
          <a:p>
            <a:endParaRPr 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189571" y="228600"/>
            <a:ext cx="9812858" cy="5870575"/>
          </a:xfrm>
          <a:prstGeom prst="rect">
            <a:avLst/>
          </a:prstGeom>
          <a:noFill/>
          <a:ln w="9525">
            <a:noFill/>
          </a:ln>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radar chart, sunburst chart&#10;&#10;Description automatically generated"/>
          <p:cNvPicPr/>
          <p:nvPr>
            <p:custDataLst>
              <p:tags r:id="rId1"/>
            </p:custDataLst>
          </p:nvPr>
        </p:nvPicPr>
        <p:blipFill>
          <a:blip r:embed="rId2"/>
          <a:stretch>
            <a:fillRect/>
          </a:stretch>
        </p:blipFill>
        <p:spPr>
          <a:xfrm>
            <a:off x="862330" y="664210"/>
            <a:ext cx="9718040" cy="5050155"/>
          </a:xfrm>
          <a:prstGeom prst="rect">
            <a:avLst/>
          </a:prstGeom>
          <a:ln>
            <a:solidFill>
              <a:schemeClr val="accent1"/>
            </a:solidFill>
          </a:ln>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1"/>
          <p:cNvPicPr/>
          <p:nvPr>
            <p:custDataLst>
              <p:tags r:id="rId1"/>
            </p:custDataLst>
          </p:nvPr>
        </p:nvPicPr>
        <p:blipFill>
          <a:blip r:embed="rId2"/>
          <a:stretch>
            <a:fillRect/>
          </a:stretch>
        </p:blipFill>
        <p:spPr>
          <a:xfrm>
            <a:off x="1261110" y="953135"/>
            <a:ext cx="7770495" cy="4869815"/>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Afet sosyal bir olgudur</a:t>
            </a:r>
            <a:endParaRPr lang="en-US"/>
          </a:p>
        </p:txBody>
      </p:sp>
      <p:sp>
        <p:nvSpPr>
          <p:cNvPr id="3" name="Content Placeholder 2"/>
          <p:cNvSpPr>
            <a:spLocks noGrp="1"/>
          </p:cNvSpPr>
          <p:nvPr>
            <p:ph idx="1"/>
          </p:nvPr>
        </p:nvSpPr>
        <p:spPr/>
        <p:txBody>
          <a:bodyPr/>
          <a:p>
            <a:r>
              <a:rPr lang="en-US"/>
              <a:t>Afetler öncesi ve sonrası toplumsal ve kentsel direncin geliştirilmesi için öncelikle afetlerin  sosyal bir olgu olduğunu anlamak gerek.</a:t>
            </a:r>
            <a:endParaRPr lang="en-US"/>
          </a:p>
          <a:p>
            <a:r>
              <a:rPr lang="en-US"/>
              <a:t>Afetlerde toplumsal ve kentsel dirençlilik sadece fiziksel bazı düzenlemeler yapılarak, daha dayanıklı konutlar yapılarak sağlanabilecek bir konu değildir. Dirençlilik topyekun değişim ve yapılanma gerektiren çok boyutlu, çok aktörlü bir konudur.</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91210"/>
          </a:xfrm>
        </p:spPr>
        <p:txBody>
          <a:bodyPr/>
          <a:lstStyle/>
          <a:p>
            <a:r>
              <a:rPr lang="en-US" dirty="0"/>
              <a:t>Ancak  Afet neden değil bir sonuçtur. </a:t>
            </a:r>
            <a:endParaRPr lang="en-US" dirty="0"/>
          </a:p>
        </p:txBody>
      </p:sp>
      <p:sp>
        <p:nvSpPr>
          <p:cNvPr id="3" name="Content Placeholder 2"/>
          <p:cNvSpPr>
            <a:spLocks noGrp="1"/>
          </p:cNvSpPr>
          <p:nvPr>
            <p:ph idx="1"/>
          </p:nvPr>
        </p:nvSpPr>
        <p:spPr>
          <a:xfrm>
            <a:off x="609600" y="1384935"/>
            <a:ext cx="10972800" cy="5473700"/>
          </a:xfrm>
        </p:spPr>
        <p:txBody>
          <a:bodyPr/>
          <a:lstStyle/>
          <a:p>
            <a:pPr marL="0" indent="0">
              <a:buNone/>
            </a:pPr>
            <a:r>
              <a:rPr lang="en-US" altLang="tr-TR" sz="2400" dirty="0" smtClean="0"/>
              <a:t>-</a:t>
            </a:r>
            <a:r>
              <a:rPr lang="tr-TR" sz="2400" dirty="0" smtClean="0"/>
              <a:t>Afet</a:t>
            </a:r>
            <a:r>
              <a:rPr lang="en-US" altLang="tr-TR" sz="2400" dirty="0" smtClean="0"/>
              <a:t>ler </a:t>
            </a:r>
            <a:r>
              <a:rPr lang="en-US" sz="2400" dirty="0" err="1" smtClean="0"/>
              <a:t>toplumun</a:t>
            </a:r>
            <a:r>
              <a:rPr lang="en-US" sz="2400" dirty="0" smtClean="0"/>
              <a:t> </a:t>
            </a:r>
            <a:r>
              <a:rPr lang="en-US" sz="2400" dirty="0" err="1" smtClean="0"/>
              <a:t>olağan</a:t>
            </a:r>
            <a:r>
              <a:rPr lang="en-US" sz="2400" dirty="0" smtClean="0"/>
              <a:t> </a:t>
            </a:r>
            <a:r>
              <a:rPr lang="en-US" sz="2400" dirty="0" err="1" smtClean="0"/>
              <a:t>yaşam</a:t>
            </a:r>
            <a:r>
              <a:rPr lang="en-US" sz="2400" dirty="0" smtClean="0"/>
              <a:t> </a:t>
            </a:r>
            <a:r>
              <a:rPr lang="en-US" sz="2400" dirty="0" err="1" smtClean="0"/>
              <a:t>düzeyini</a:t>
            </a:r>
            <a:r>
              <a:rPr lang="en-US" sz="2400" dirty="0" smtClean="0"/>
              <a:t> </a:t>
            </a:r>
            <a:r>
              <a:rPr lang="en-US" sz="2400" dirty="0" err="1" smtClean="0"/>
              <a:t>bozan</a:t>
            </a:r>
            <a:r>
              <a:rPr lang="en-US" sz="2400" dirty="0" smtClean="0"/>
              <a:t>, </a:t>
            </a:r>
            <a:r>
              <a:rPr lang="en-US" sz="2400" dirty="0" err="1" smtClean="0"/>
              <a:t>toplumun</a:t>
            </a:r>
            <a:r>
              <a:rPr lang="en-US" sz="2400" dirty="0" smtClean="0"/>
              <a:t> </a:t>
            </a:r>
            <a:r>
              <a:rPr lang="en-US" sz="2400" dirty="0" err="1" smtClean="0"/>
              <a:t>yanıt</a:t>
            </a:r>
            <a:r>
              <a:rPr lang="en-US" sz="2400" dirty="0" smtClean="0"/>
              <a:t> </a:t>
            </a:r>
            <a:r>
              <a:rPr lang="en-US" sz="2400" dirty="0" err="1" smtClean="0"/>
              <a:t>verme</a:t>
            </a:r>
            <a:r>
              <a:rPr lang="en-US" sz="2400" dirty="0" smtClean="0"/>
              <a:t> </a:t>
            </a:r>
            <a:r>
              <a:rPr lang="en-US" sz="2400" dirty="0" err="1" smtClean="0"/>
              <a:t>ve</a:t>
            </a:r>
            <a:r>
              <a:rPr lang="en-US" sz="2400" dirty="0" smtClean="0"/>
              <a:t> </a:t>
            </a:r>
            <a:r>
              <a:rPr lang="en-US" sz="2400" dirty="0" err="1" smtClean="0"/>
              <a:t>uyum</a:t>
            </a:r>
            <a:r>
              <a:rPr lang="en-US" sz="2400" dirty="0" smtClean="0"/>
              <a:t> </a:t>
            </a:r>
            <a:r>
              <a:rPr lang="en-US" sz="2400" dirty="0" err="1" smtClean="0"/>
              <a:t>sağlama</a:t>
            </a:r>
            <a:r>
              <a:rPr lang="en-US" sz="2400" dirty="0" smtClean="0"/>
              <a:t> </a:t>
            </a:r>
            <a:r>
              <a:rPr lang="en-US" sz="2400" dirty="0" err="1" smtClean="0"/>
              <a:t>kapasitesini</a:t>
            </a:r>
            <a:r>
              <a:rPr lang="en-US" sz="2400" dirty="0" smtClean="0"/>
              <a:t> </a:t>
            </a:r>
            <a:r>
              <a:rPr lang="en-US" sz="2400" dirty="0" err="1" smtClean="0"/>
              <a:t>aşarak</a:t>
            </a:r>
            <a:r>
              <a:rPr lang="en-US" sz="2400" dirty="0" smtClean="0"/>
              <a:t> can </a:t>
            </a:r>
            <a:r>
              <a:rPr lang="en-US" sz="2400" dirty="0" err="1" smtClean="0"/>
              <a:t>ve</a:t>
            </a:r>
            <a:r>
              <a:rPr lang="en-US" sz="2400" dirty="0" smtClean="0"/>
              <a:t> mal </a:t>
            </a:r>
            <a:r>
              <a:rPr lang="en-US" sz="2400" dirty="0" err="1" smtClean="0"/>
              <a:t>kaybıyla</a:t>
            </a:r>
            <a:r>
              <a:rPr lang="en-US" sz="2400" dirty="0" smtClean="0"/>
              <a:t> </a:t>
            </a:r>
            <a:r>
              <a:rPr lang="en-US" sz="2400" dirty="0" err="1" smtClean="0"/>
              <a:t>sonuçlanan</a:t>
            </a:r>
            <a:r>
              <a:rPr lang="en-US" sz="2400" dirty="0" smtClean="0"/>
              <a:t> </a:t>
            </a:r>
            <a:r>
              <a:rPr lang="en-US" sz="2400" dirty="0" err="1" smtClean="0"/>
              <a:t>olaylar</a:t>
            </a:r>
            <a:r>
              <a:rPr lang="en-US" sz="2400" dirty="0" smtClean="0"/>
              <a:t> </a:t>
            </a:r>
            <a:r>
              <a:rPr lang="en-US" sz="2400" dirty="0" err="1" smtClean="0"/>
              <a:t>olarak</a:t>
            </a:r>
            <a:r>
              <a:rPr lang="en-US" sz="2400" dirty="0" smtClean="0"/>
              <a:t> </a:t>
            </a:r>
            <a:r>
              <a:rPr lang="tr-TR" sz="2400" u="sng" dirty="0" smtClean="0"/>
              <a:t>ol</a:t>
            </a:r>
            <a:r>
              <a:rPr lang="en-US" sz="2400" u="sng" dirty="0" err="1" smtClean="0"/>
              <a:t>ağandışı</a:t>
            </a:r>
            <a:r>
              <a:rPr lang="en-US" sz="2400" u="sng" dirty="0" smtClean="0"/>
              <a:t> </a:t>
            </a:r>
            <a:r>
              <a:rPr lang="tr-TR" sz="2400" dirty="0" smtClean="0"/>
              <a:t>olarak kabul edilmektedir. </a:t>
            </a:r>
            <a:endParaRPr lang="tr-TR" sz="2400" dirty="0" smtClean="0"/>
          </a:p>
          <a:p>
            <a:pPr marL="0" indent="0">
              <a:buNone/>
            </a:pPr>
            <a:r>
              <a:rPr lang="en-US" altLang="tr-TR" sz="2400" dirty="0" smtClean="0"/>
              <a:t>-Halbuki dirençli kentler ve toplumların birinci şartı afetin bir neden değil bir sonuç olduğunu anlamaktır. </a:t>
            </a:r>
            <a:endParaRPr lang="en-US" altLang="tr-TR" sz="2400" dirty="0" smtClean="0"/>
          </a:p>
          <a:p>
            <a:pPr marL="0" indent="0">
              <a:buNone/>
            </a:pPr>
            <a:r>
              <a:rPr lang="en-US" altLang="tr-TR" sz="2400" dirty="0" smtClean="0">
                <a:sym typeface="+mn-ea"/>
              </a:rPr>
              <a:t>-</a:t>
            </a:r>
            <a:r>
              <a:rPr lang="tr-TR" sz="2400" dirty="0" smtClean="0">
                <a:sym typeface="+mn-ea"/>
              </a:rPr>
              <a:t>Doğada birçok doğal olayın ortaya çıkması olasıdır, olağandır. </a:t>
            </a:r>
            <a:endParaRPr lang="tr-TR" sz="2400" dirty="0" smtClean="0"/>
          </a:p>
          <a:p>
            <a:pPr marL="0" indent="0">
              <a:buNone/>
            </a:pPr>
            <a:r>
              <a:rPr lang="tr-TR" sz="2400" dirty="0" smtClean="0">
                <a:sym typeface="+mn-ea"/>
              </a:rPr>
              <a:t>Bu doğal olayların insan yaşamı için   «tehlike» yaratması olasıdır, olağandır. </a:t>
            </a:r>
            <a:endParaRPr lang="tr-TR" sz="2400" dirty="0" smtClean="0"/>
          </a:p>
          <a:p>
            <a:pPr marL="0" indent="0">
              <a:buNone/>
            </a:pPr>
            <a:r>
              <a:rPr lang="en-US" altLang="tr-TR" sz="2400" dirty="0" smtClean="0">
                <a:sym typeface="+mn-ea"/>
              </a:rPr>
              <a:t>O</a:t>
            </a:r>
            <a:r>
              <a:rPr lang="tr-TR" sz="2400" dirty="0" smtClean="0">
                <a:sym typeface="+mn-ea"/>
              </a:rPr>
              <a:t>lağan  tehlikelere karşı hazırlıklı olmak ve bu tehlikeleri kavramak  gereklidir.</a:t>
            </a:r>
            <a:endParaRPr lang="tr-TR" sz="2400" dirty="0" smtClean="0"/>
          </a:p>
          <a:p>
            <a:pPr marL="0" indent="0">
              <a:buNone/>
            </a:pPr>
            <a:r>
              <a:rPr lang="tr-TR" sz="2400" dirty="0" smtClean="0">
                <a:sym typeface="+mn-ea"/>
              </a:rPr>
              <a:t>Tehlikeleri önceden bilerek, varsayarak  ona göre hazırlıklı olmak doğal olayların «afete dönüşme» ve olağan dışı bir durum yani afet yaratma olasılığını ortadan kaldırır. </a:t>
            </a:r>
            <a:endParaRPr lang="tr-TR" sz="2400" dirty="0" smtClean="0">
              <a:sym typeface="+mn-ea"/>
            </a:endParaRPr>
          </a:p>
          <a:p>
            <a:pPr marL="0" indent="0">
              <a:buNone/>
            </a:pPr>
            <a:r>
              <a:rPr lang="en-US" altLang="tr-TR" dirty="0" smtClean="0">
                <a:sym typeface="+mn-ea"/>
              </a:rPr>
              <a:t>Y</a:t>
            </a:r>
            <a:r>
              <a:rPr lang="tr-TR" dirty="0" smtClean="0">
                <a:sym typeface="+mn-ea"/>
              </a:rPr>
              <a:t>ani «doğal afet» diye bir durum söz konusu değildir. </a:t>
            </a:r>
            <a:endParaRPr lang="tr-TR" dirty="0" smtClean="0"/>
          </a:p>
          <a:p>
            <a:pPr marL="0" indent="0">
              <a:buNone/>
            </a:pPr>
            <a:endParaRPr lang="en-US" dirty="0"/>
          </a:p>
          <a:p>
            <a:pPr marL="0" indent="0">
              <a:buNone/>
            </a:pPr>
            <a:endParaRPr lang="tr-TR"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631825"/>
          </a:xfrm>
        </p:spPr>
        <p:txBody>
          <a:bodyPr/>
          <a:lstStyle/>
          <a:p>
            <a:r>
              <a:rPr lang="tr-TR" sz="3600" dirty="0" smtClean="0">
                <a:sym typeface="+mn-ea"/>
              </a:rPr>
              <a:t>Çok disiplinli yaklaşım gereksinimi</a:t>
            </a:r>
            <a:endParaRPr lang="tr-TR" sz="3600" dirty="0" smtClean="0">
              <a:sym typeface="+mn-ea"/>
            </a:endParaRPr>
          </a:p>
        </p:txBody>
      </p:sp>
      <p:sp>
        <p:nvSpPr>
          <p:cNvPr id="3" name="Content Placeholder 2"/>
          <p:cNvSpPr>
            <a:spLocks noGrp="1"/>
          </p:cNvSpPr>
          <p:nvPr>
            <p:ph idx="1"/>
          </p:nvPr>
        </p:nvSpPr>
        <p:spPr>
          <a:xfrm>
            <a:off x="609600" y="982345"/>
            <a:ext cx="10972800" cy="5683250"/>
          </a:xfrm>
        </p:spPr>
        <p:txBody>
          <a:bodyPr/>
          <a:lstStyle/>
          <a:p>
            <a:r>
              <a:rPr lang="tr-TR" sz="2400" dirty="0" smtClean="0">
                <a:sym typeface="+mn-ea"/>
              </a:rPr>
              <a:t>Afetler  bir yandan fiziksel ve altyapı kayıplarına yok açarken   aslında varolan toplumsal düzenin bozulmasına ve karmaşık </a:t>
            </a:r>
            <a:r>
              <a:rPr lang="en-US" sz="2400" dirty="0" err="1" smtClean="0">
                <a:sym typeface="+mn-ea"/>
              </a:rPr>
              <a:t>toplumsal</a:t>
            </a:r>
            <a:r>
              <a:rPr lang="en-US" sz="2400" dirty="0" smtClean="0">
                <a:sym typeface="+mn-ea"/>
              </a:rPr>
              <a:t> </a:t>
            </a:r>
            <a:r>
              <a:rPr lang="en-US" sz="2400" dirty="0" err="1" smtClean="0">
                <a:sym typeface="+mn-ea"/>
              </a:rPr>
              <a:t>olaylar</a:t>
            </a:r>
            <a:r>
              <a:rPr lang="tr-TR" sz="2400" dirty="0" smtClean="0">
                <a:sym typeface="+mn-ea"/>
              </a:rPr>
              <a:t>a ve toplumsal kayıplara da sebep olarak büyük sosyal etkilere de yol açabilirler.  </a:t>
            </a:r>
            <a:endParaRPr lang="tr-TR" sz="2400" dirty="0" smtClean="0"/>
          </a:p>
          <a:p>
            <a:r>
              <a:rPr lang="tr-TR" sz="2400" dirty="0" smtClean="0">
                <a:sym typeface="+mn-ea"/>
              </a:rPr>
              <a:t>Doğal tehlikelerin afetlere döndüğü durumlarda çeşitli can, mal  kayıpları yaşanırken bir yandan da toplumsal</a:t>
            </a:r>
            <a:r>
              <a:rPr lang="en-US" sz="2400" dirty="0" smtClean="0">
                <a:sym typeface="+mn-ea"/>
              </a:rPr>
              <a:t> </a:t>
            </a:r>
            <a:r>
              <a:rPr lang="en-US" sz="2400" dirty="0" err="1" smtClean="0">
                <a:sym typeface="+mn-ea"/>
              </a:rPr>
              <a:t>çatışma</a:t>
            </a:r>
            <a:r>
              <a:rPr lang="tr-TR" sz="2400" dirty="0" smtClean="0">
                <a:sym typeface="+mn-ea"/>
              </a:rPr>
              <a:t>lar, çelişkiler ve </a:t>
            </a:r>
            <a:r>
              <a:rPr lang="en-US" sz="2400" dirty="0" err="1" smtClean="0">
                <a:sym typeface="+mn-ea"/>
              </a:rPr>
              <a:t>güvenlik</a:t>
            </a:r>
            <a:r>
              <a:rPr lang="en-US" sz="2400" dirty="0" smtClean="0">
                <a:sym typeface="+mn-ea"/>
              </a:rPr>
              <a:t> </a:t>
            </a:r>
            <a:r>
              <a:rPr lang="en-US" sz="2400" dirty="0" err="1" smtClean="0">
                <a:sym typeface="+mn-ea"/>
              </a:rPr>
              <a:t>açığı</a:t>
            </a:r>
            <a:r>
              <a:rPr lang="tr-TR" sz="2400" dirty="0" smtClean="0">
                <a:sym typeface="+mn-ea"/>
              </a:rPr>
              <a:t> gibi toplumsal riskler  ortaya çıkar.  </a:t>
            </a:r>
            <a:endParaRPr lang="tr-TR" sz="2400" dirty="0" smtClean="0"/>
          </a:p>
          <a:p>
            <a:r>
              <a:rPr lang="tr-TR" sz="2400" dirty="0" smtClean="0">
                <a:sym typeface="+mn-ea"/>
              </a:rPr>
              <a:t>Afetler öncesinde varolan eşitsizlik ve sosyal kırılganlık  riski  afet sırasında ve sonrasında daha da derinleşir ve artar. </a:t>
            </a:r>
            <a:endParaRPr lang="tr-TR" sz="2400" dirty="0" smtClean="0"/>
          </a:p>
          <a:p>
            <a:r>
              <a:rPr lang="en-US" sz="2400" dirty="0" err="1" smtClean="0">
                <a:sym typeface="+mn-ea"/>
              </a:rPr>
              <a:t>İnsanlar</a:t>
            </a:r>
            <a:r>
              <a:rPr lang="tr-TR" sz="2400" dirty="0" smtClean="0">
                <a:sym typeface="+mn-ea"/>
              </a:rPr>
              <a:t>ı</a:t>
            </a:r>
            <a:r>
              <a:rPr lang="en-US" sz="2400" dirty="0" smtClean="0">
                <a:sym typeface="+mn-ea"/>
              </a:rPr>
              <a:t> </a:t>
            </a:r>
            <a:r>
              <a:rPr lang="en-US" sz="2400" dirty="0" err="1" smtClean="0">
                <a:sym typeface="+mn-ea"/>
              </a:rPr>
              <a:t>afet</a:t>
            </a:r>
            <a:r>
              <a:rPr lang="en-US" sz="2400" dirty="0" smtClean="0">
                <a:sym typeface="+mn-ea"/>
              </a:rPr>
              <a:t> </a:t>
            </a:r>
            <a:r>
              <a:rPr lang="en-US" sz="2400" dirty="0" err="1" smtClean="0">
                <a:sym typeface="+mn-ea"/>
              </a:rPr>
              <a:t>öncesinde</a:t>
            </a:r>
            <a:r>
              <a:rPr lang="en-US" sz="2400" dirty="0" smtClean="0">
                <a:sym typeface="+mn-ea"/>
              </a:rPr>
              <a:t>, </a:t>
            </a:r>
            <a:r>
              <a:rPr lang="en-US" sz="2400" dirty="0" err="1" smtClean="0">
                <a:sym typeface="+mn-ea"/>
              </a:rPr>
              <a:t>sırasında</a:t>
            </a:r>
            <a:r>
              <a:rPr lang="en-US" sz="2400" dirty="0" smtClean="0">
                <a:sym typeface="+mn-ea"/>
              </a:rPr>
              <a:t> </a:t>
            </a:r>
            <a:r>
              <a:rPr lang="en-US" sz="2400" dirty="0" err="1" smtClean="0">
                <a:sym typeface="+mn-ea"/>
              </a:rPr>
              <a:t>ve</a:t>
            </a:r>
            <a:r>
              <a:rPr lang="en-US" sz="2400" dirty="0" smtClean="0">
                <a:sym typeface="+mn-ea"/>
              </a:rPr>
              <a:t> </a:t>
            </a:r>
            <a:r>
              <a:rPr lang="en-US" sz="2400" dirty="0" err="1" smtClean="0">
                <a:sym typeface="+mn-ea"/>
              </a:rPr>
              <a:t>sonrasında</a:t>
            </a:r>
            <a:r>
              <a:rPr lang="en-US" sz="2400" dirty="0" smtClean="0">
                <a:sym typeface="+mn-ea"/>
              </a:rPr>
              <a:t> risk </a:t>
            </a:r>
            <a:r>
              <a:rPr lang="en-US" sz="2400" dirty="0" err="1" smtClean="0">
                <a:sym typeface="+mn-ea"/>
              </a:rPr>
              <a:t>altında</a:t>
            </a:r>
            <a:r>
              <a:rPr lang="en-US" sz="2400" dirty="0" smtClean="0">
                <a:sym typeface="+mn-ea"/>
              </a:rPr>
              <a:t> </a:t>
            </a:r>
            <a:r>
              <a:rPr lang="en-US" sz="2400" dirty="0" err="1" smtClean="0">
                <a:sym typeface="+mn-ea"/>
              </a:rPr>
              <a:t>bırakan</a:t>
            </a:r>
            <a:r>
              <a:rPr lang="en-US" sz="2400" dirty="0" smtClean="0">
                <a:sym typeface="+mn-ea"/>
              </a:rPr>
              <a:t> </a:t>
            </a:r>
            <a:r>
              <a:rPr lang="en-US" sz="2400" dirty="0" err="1" smtClean="0">
                <a:sym typeface="+mn-ea"/>
              </a:rPr>
              <a:t>sosyal</a:t>
            </a:r>
            <a:r>
              <a:rPr lang="en-US" sz="2400" dirty="0" smtClean="0">
                <a:sym typeface="+mn-ea"/>
              </a:rPr>
              <a:t>, </a:t>
            </a:r>
            <a:r>
              <a:rPr lang="en-US" sz="2400" dirty="0" err="1" smtClean="0">
                <a:sym typeface="+mn-ea"/>
              </a:rPr>
              <a:t>ekonomik</a:t>
            </a:r>
            <a:r>
              <a:rPr lang="en-US" sz="2400" dirty="0" smtClean="0">
                <a:sym typeface="+mn-ea"/>
              </a:rPr>
              <a:t>, </a:t>
            </a:r>
            <a:r>
              <a:rPr lang="en-US" sz="2400" dirty="0" err="1" smtClean="0">
                <a:sym typeface="+mn-ea"/>
              </a:rPr>
              <a:t>coğrafi</a:t>
            </a:r>
            <a:r>
              <a:rPr lang="en-US" sz="2400" dirty="0" smtClean="0">
                <a:sym typeface="+mn-ea"/>
              </a:rPr>
              <a:t>, </a:t>
            </a:r>
            <a:r>
              <a:rPr lang="en-US" sz="2400" dirty="0" err="1" smtClean="0">
                <a:sym typeface="+mn-ea"/>
              </a:rPr>
              <a:t>politik</a:t>
            </a:r>
            <a:r>
              <a:rPr lang="en-US" sz="2400" dirty="0" smtClean="0">
                <a:sym typeface="+mn-ea"/>
              </a:rPr>
              <a:t> </a:t>
            </a:r>
            <a:r>
              <a:rPr lang="en-US" sz="2400" dirty="0" err="1" smtClean="0">
                <a:sym typeface="+mn-ea"/>
              </a:rPr>
              <a:t>ve</a:t>
            </a:r>
            <a:r>
              <a:rPr lang="en-US" sz="2400" dirty="0" smtClean="0">
                <a:sym typeface="+mn-ea"/>
              </a:rPr>
              <a:t> </a:t>
            </a:r>
            <a:r>
              <a:rPr lang="en-US" sz="2400" dirty="0" err="1" smtClean="0">
                <a:sym typeface="+mn-ea"/>
              </a:rPr>
              <a:t>kültürel</a:t>
            </a:r>
            <a:r>
              <a:rPr lang="en-US" sz="2400" dirty="0" smtClean="0">
                <a:sym typeface="+mn-ea"/>
              </a:rPr>
              <a:t> </a:t>
            </a:r>
            <a:r>
              <a:rPr lang="en-US" sz="2400" dirty="0" err="1" smtClean="0">
                <a:sym typeface="+mn-ea"/>
              </a:rPr>
              <a:t>faktörlerin</a:t>
            </a:r>
            <a:r>
              <a:rPr lang="en-US" sz="2400" dirty="0" smtClean="0">
                <a:sym typeface="+mn-ea"/>
              </a:rPr>
              <a:t> </a:t>
            </a:r>
            <a:r>
              <a:rPr lang="en-US" sz="2400" dirty="0" err="1" smtClean="0">
                <a:sym typeface="+mn-ea"/>
              </a:rPr>
              <a:t>incelenmesi</a:t>
            </a:r>
            <a:r>
              <a:rPr lang="en-US" sz="2400" dirty="0" smtClean="0">
                <a:sym typeface="+mn-ea"/>
              </a:rPr>
              <a:t> </a:t>
            </a:r>
            <a:r>
              <a:rPr lang="en-US" sz="2400" dirty="0" err="1" smtClean="0">
                <a:sym typeface="+mn-ea"/>
              </a:rPr>
              <a:t>ile</a:t>
            </a:r>
            <a:r>
              <a:rPr lang="en-US" sz="2400" dirty="0" smtClean="0">
                <a:sym typeface="+mn-ea"/>
              </a:rPr>
              <a:t> </a:t>
            </a:r>
            <a:r>
              <a:rPr lang="tr-TR" sz="2400" dirty="0" smtClean="0">
                <a:sym typeface="+mn-ea"/>
              </a:rPr>
              <a:t>bu tür </a:t>
            </a:r>
            <a:r>
              <a:rPr lang="en-US" sz="2400" dirty="0" err="1" smtClean="0">
                <a:sym typeface="+mn-ea"/>
              </a:rPr>
              <a:t>toplumsal</a:t>
            </a:r>
            <a:r>
              <a:rPr lang="en-US" sz="2400" dirty="0" smtClean="0">
                <a:sym typeface="+mn-ea"/>
              </a:rPr>
              <a:t> </a:t>
            </a:r>
            <a:r>
              <a:rPr lang="en-US" sz="2400" dirty="0" err="1" smtClean="0">
                <a:sym typeface="+mn-ea"/>
              </a:rPr>
              <a:t>etkiler</a:t>
            </a:r>
            <a:r>
              <a:rPr lang="en-US" sz="2400" dirty="0" smtClean="0">
                <a:sym typeface="+mn-ea"/>
              </a:rPr>
              <a:t> </a:t>
            </a:r>
            <a:r>
              <a:rPr lang="en-US" sz="2400" dirty="0" err="1" smtClean="0">
                <a:sym typeface="+mn-ea"/>
              </a:rPr>
              <a:t>anlaşılabilir</a:t>
            </a:r>
            <a:r>
              <a:rPr lang="en-US" sz="2400" dirty="0" smtClean="0">
                <a:sym typeface="+mn-ea"/>
              </a:rPr>
              <a:t>.</a:t>
            </a:r>
            <a:r>
              <a:rPr lang="tr-TR" sz="2400" dirty="0" smtClean="0">
                <a:sym typeface="+mn-ea"/>
              </a:rPr>
              <a:t> </a:t>
            </a:r>
            <a:endParaRPr lang="tr-TR" sz="2400" dirty="0" smtClean="0"/>
          </a:p>
          <a:p>
            <a:r>
              <a:rPr lang="tr-TR" sz="2400" b="1" dirty="0" smtClean="0">
                <a:sym typeface="+mn-ea"/>
              </a:rPr>
              <a:t>Bu nedenle tüm afetlerin etkilerini anlama, hasarı azaltma ve hazırlıklı olmak için çok disiplinli bir yaklaşım gereklidir</a:t>
            </a:r>
            <a:r>
              <a:rPr lang="tr-TR" sz="2400" dirty="0" smtClean="0">
                <a:sym typeface="+mn-ea"/>
              </a:rPr>
              <a:t>.</a:t>
            </a:r>
            <a:r>
              <a:rPr lang="tr-TR" dirty="0" smtClean="0">
                <a:sym typeface="+mn-ea"/>
              </a:rPr>
              <a:t> </a:t>
            </a:r>
            <a:endParaRPr lang="tr-TR" dirty="0" smtClean="0"/>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48030"/>
          </a:xfrm>
        </p:spPr>
        <p:txBody>
          <a:bodyPr/>
          <a:lstStyle/>
          <a:p>
            <a:r>
              <a:rPr lang="tr-TR" dirty="0" smtClean="0">
                <a:sym typeface="+mn-ea"/>
              </a:rPr>
              <a:t>Toplumlar afetlerden  farklı etkilenirler</a:t>
            </a:r>
            <a:endParaRPr lang="en-US"/>
          </a:p>
        </p:txBody>
      </p:sp>
      <p:sp>
        <p:nvSpPr>
          <p:cNvPr id="3" name="Content Placeholder 2"/>
          <p:cNvSpPr>
            <a:spLocks noGrp="1"/>
          </p:cNvSpPr>
          <p:nvPr>
            <p:ph idx="1"/>
          </p:nvPr>
        </p:nvSpPr>
        <p:spPr>
          <a:xfrm>
            <a:off x="609600" y="1095375"/>
            <a:ext cx="10972800" cy="5031105"/>
          </a:xfrm>
        </p:spPr>
        <p:txBody>
          <a:bodyPr/>
          <a:lstStyle/>
          <a:p>
            <a:r>
              <a:rPr lang="tr-TR" sz="2800" dirty="0" smtClean="0">
                <a:effectLst/>
                <a:sym typeface="+mn-ea"/>
              </a:rPr>
              <a:t>Bir toplumun sosyal dokusunun dayanıklılığı, o toplumun bir afete karşı sosyal olarak daha az zarar görebilir ve afet olması durumunda daha hızla iyileşebilir olmasına işaret etmektedir. </a:t>
            </a:r>
            <a:endParaRPr lang="tr-TR" sz="2800" dirty="0" smtClean="0">
              <a:effectLst/>
            </a:endParaRPr>
          </a:p>
          <a:p>
            <a:r>
              <a:rPr lang="tr-TR" sz="2800" dirty="0" smtClean="0">
                <a:effectLst/>
                <a:sym typeface="+mn-ea"/>
              </a:rPr>
              <a:t>Bazı toplumlar  yapıları gereği diğerlerine göre daha hassas olabilmektedir. Özellikle sosyal  risk grubundaki toplumsal kesimlerin  (çocuklar, yaşlılar, kadınlar) veya özel bir  durum sonucu olarak risk  grubunda yer alanların (göçmenler, engelliler) oranının yüksek olduğu toplumlar diğerlerine göre daha kırılgan veya zarar görebilirdir</a:t>
            </a:r>
            <a:endParaRPr lang="tr-TR" sz="2800" dirty="0" smtClean="0">
              <a:effectLst/>
            </a:endParaRPr>
          </a:p>
          <a:p>
            <a:r>
              <a:rPr lang="tr-TR" sz="2800" dirty="0" smtClean="0">
                <a:sym typeface="+mn-ea"/>
              </a:rPr>
              <a:t>Bazı toplumlarda iklim değişikliği veya diğer afetler toplumsal dışlanma yaşayan, marjinalleşmiş kesimleri daha kırılgan hale getirmektedir.</a:t>
            </a:r>
            <a:endParaRPr 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673100" y="-638176"/>
            <a:ext cx="9982200" cy="74866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860" y="365125"/>
            <a:ext cx="10515600" cy="1352550"/>
          </a:xfrm>
        </p:spPr>
        <p:txBody>
          <a:bodyPr>
            <a:normAutofit/>
          </a:bodyPr>
          <a:lstStyle/>
          <a:p>
            <a:r>
              <a:rPr lang="en-US" altLang="tr-TR" sz="3110" dirty="0" smtClean="0"/>
              <a:t>S</a:t>
            </a:r>
            <a:r>
              <a:rPr lang="tr-TR" sz="3110" dirty="0" smtClean="0"/>
              <a:t>osyal Kırılganlık-hasargörebilirlik  risk yönetiminin ve risk azaltmanın en  önemli parametres</a:t>
            </a:r>
            <a:r>
              <a:rPr lang="en-US" altLang="tr-TR" sz="3110" dirty="0" smtClean="0"/>
              <a:t>i</a:t>
            </a:r>
            <a:endParaRPr lang="en-US" altLang="tr-TR" sz="3110" dirty="0" smtClean="0"/>
          </a:p>
        </p:txBody>
      </p:sp>
      <p:sp>
        <p:nvSpPr>
          <p:cNvPr id="3" name="Content Placeholder 2"/>
          <p:cNvSpPr>
            <a:spLocks noGrp="1"/>
          </p:cNvSpPr>
          <p:nvPr>
            <p:ph idx="1"/>
          </p:nvPr>
        </p:nvSpPr>
        <p:spPr>
          <a:xfrm>
            <a:off x="885190" y="1539240"/>
            <a:ext cx="10468610" cy="5606415"/>
          </a:xfrm>
        </p:spPr>
        <p:txBody>
          <a:bodyPr>
            <a:noAutofit/>
          </a:bodyPr>
          <a:lstStyle/>
          <a:p>
            <a:endParaRPr lang="en-US" sz="2400" dirty="0"/>
          </a:p>
          <a:p>
            <a:r>
              <a:rPr lang="en-US" sz="2400" dirty="0"/>
              <a:t>Sosyal kırılganlık risk </a:t>
            </a:r>
            <a:r>
              <a:rPr lang="en-US" sz="2400" dirty="0" err="1"/>
              <a:t>altında</a:t>
            </a:r>
            <a:r>
              <a:rPr lang="en-US" sz="2400" dirty="0"/>
              <a:t> olan </a:t>
            </a:r>
            <a:r>
              <a:rPr lang="tr-TR" sz="2400" dirty="0" smtClean="0"/>
              <a:t>farklı toplumsal kesimlerin </a:t>
            </a:r>
            <a:r>
              <a:rPr lang="en-US" altLang="tr-TR" sz="2400" dirty="0" smtClean="0"/>
              <a:t>(yaşlılar, çocuklar, engeli olan yurttaşlar, kadınlar, yoksulluk içinde olanlar,vb) herhangi bir afet sırasında ve sonrasında </a:t>
            </a:r>
            <a:r>
              <a:rPr lang="en-US" sz="2400" dirty="0" err="1" smtClean="0"/>
              <a:t>yaşama</a:t>
            </a:r>
            <a:r>
              <a:rPr lang="en-US" sz="2400" dirty="0" smtClean="0"/>
              <a:t> </a:t>
            </a:r>
            <a:r>
              <a:rPr lang="en-US" sz="2400" dirty="0" err="1" smtClean="0"/>
              <a:t>katılabilme</a:t>
            </a:r>
            <a:r>
              <a:rPr lang="tr-TR" sz="2400" dirty="0" smtClean="0"/>
              <a:t>, </a:t>
            </a:r>
            <a:r>
              <a:rPr lang="en-US" altLang="tr-TR" sz="2400" dirty="0" smtClean="0"/>
              <a:t>yaşama yeniden </a:t>
            </a:r>
            <a:r>
              <a:rPr lang="tr-TR" sz="2400" dirty="0" smtClean="0"/>
              <a:t>uyum</a:t>
            </a:r>
            <a:r>
              <a:rPr lang="en-US" sz="2400" dirty="0" smtClean="0"/>
              <a:t> sağlayabilme </a:t>
            </a:r>
            <a:r>
              <a:rPr lang="en-US" sz="2400" dirty="0" err="1"/>
              <a:t>ve</a:t>
            </a:r>
            <a:r>
              <a:rPr lang="en-US" sz="2400" dirty="0"/>
              <a:t> zorluklarla </a:t>
            </a:r>
            <a:r>
              <a:rPr lang="en-US" sz="2400" dirty="0" err="1"/>
              <a:t>başa</a:t>
            </a:r>
            <a:r>
              <a:rPr lang="en-US" sz="2400" dirty="0"/>
              <a:t> </a:t>
            </a:r>
            <a:r>
              <a:rPr lang="en-US" sz="2400" dirty="0" err="1"/>
              <a:t>çıkma</a:t>
            </a:r>
            <a:r>
              <a:rPr lang="en-US" sz="2400" dirty="0"/>
              <a:t> konusunda yaşayacakları zorluklardır.  </a:t>
            </a:r>
            <a:endParaRPr lang="en-US" sz="2400" dirty="0"/>
          </a:p>
          <a:p>
            <a:r>
              <a:rPr lang="en-US" sz="2400" dirty="0" err="1"/>
              <a:t>Kırılgan kesimlerin afet öncesinde güçlendirilerek yaşama uyum sağlama becerilerini ve kapasitelerini arttırma </a:t>
            </a:r>
            <a:r>
              <a:rPr lang="tr-TR" sz="2400" dirty="0" smtClean="0"/>
              <a:t>  </a:t>
            </a:r>
            <a:r>
              <a:rPr lang="en-US" sz="2400" dirty="0" err="1" smtClean="0"/>
              <a:t>olarak sağlanabilir.</a:t>
            </a:r>
            <a:r>
              <a:rPr lang="en-US" sz="2400" dirty="0" err="1"/>
              <a:t> </a:t>
            </a:r>
            <a:endParaRPr lang="en-US" sz="2400" dirty="0" err="1"/>
          </a:p>
          <a:p>
            <a:r>
              <a:rPr lang="en-US" sz="2400" dirty="0" err="1"/>
              <a:t>Sosyal kırılganlık afet öncesinde yapılacak müdaheleler ile azaltılabilir ve afet sırası ve sonrasında toplumun dirençli olma kapasitesini yükseltir. </a:t>
            </a:r>
            <a:endParaRPr lang="tr-TR" sz="2400" dirty="0" smtClean="0"/>
          </a:p>
          <a:p>
            <a:endParaRPr lang="tr-TR" sz="16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normAutofit fontScale="90000"/>
          </a:bodyPr>
          <a:lstStyle/>
          <a:p>
            <a:r>
              <a:rPr lang="tr-TR" dirty="0" smtClean="0"/>
              <a:t>Sivil toplum örgütlenmesi ve toplumsal sorumluluk</a:t>
            </a:r>
            <a:endParaRPr lang="en-US" dirty="0"/>
          </a:p>
        </p:txBody>
      </p:sp>
      <p:sp>
        <p:nvSpPr>
          <p:cNvPr id="3" name="Content Placeholder 2"/>
          <p:cNvSpPr>
            <a:spLocks noGrp="1"/>
          </p:cNvSpPr>
          <p:nvPr>
            <p:ph idx="1"/>
          </p:nvPr>
        </p:nvSpPr>
        <p:spPr>
          <a:xfrm>
            <a:off x="838200" y="1447165"/>
            <a:ext cx="10515600" cy="4730115"/>
          </a:xfrm>
        </p:spPr>
        <p:txBody>
          <a:bodyPr>
            <a:normAutofit/>
          </a:bodyPr>
          <a:lstStyle/>
          <a:p>
            <a:r>
              <a:rPr lang="tr-TR" dirty="0"/>
              <a:t>Riskle başa çıkmada </a:t>
            </a:r>
            <a:r>
              <a:rPr lang="tr-TR" dirty="0" smtClean="0"/>
              <a:t>ve dirençliliği arttırmada sivil </a:t>
            </a:r>
            <a:r>
              <a:rPr lang="tr-TR" dirty="0"/>
              <a:t>insiyatiflerin </a:t>
            </a:r>
            <a:r>
              <a:rPr lang="tr-TR" dirty="0" smtClean="0"/>
              <a:t>rolü önemlidir. </a:t>
            </a:r>
            <a:endParaRPr lang="tr-TR" dirty="0" smtClean="0"/>
          </a:p>
          <a:p>
            <a:r>
              <a:rPr lang="tr-TR" dirty="0" smtClean="0"/>
              <a:t>Burada </a:t>
            </a:r>
            <a:r>
              <a:rPr lang="tr-TR" dirty="0"/>
              <a:t>gönüllü kuruluşların afet öncesi sırası ve sonrasında önemli bir desteği olmaktadır. . </a:t>
            </a:r>
            <a:endParaRPr lang="en-US" dirty="0"/>
          </a:p>
          <a:p>
            <a:r>
              <a:rPr lang="tr-TR" dirty="0" smtClean="0"/>
              <a:t>Aslında burda konu yurttaşlar – devlet – sivil toplum arasındaki dinamik ilişkilerdir. </a:t>
            </a:r>
            <a:endParaRPr lang="tr-TR"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510186" y="1447800"/>
            <a:ext cx="6397179" cy="4800600"/>
          </a:xfrm>
        </p:spPr>
      </p:pic>
    </p:spTree>
  </p:cSld>
  <p:clrMapOvr>
    <a:masterClrMapping/>
  </p:clrMapOvr>
</p:sld>
</file>

<file path=ppt/tags/tag1.xml><?xml version="1.0" encoding="utf-8"?>
<p:tagLst xmlns:p="http://schemas.openxmlformats.org/presentationml/2006/main">
  <p:tag name="KSO_WM_UNIT_INDEX" val="1"/>
  <p:tag name="KSO_WM_UNIT_TYPE" val="d"/>
  <p:tag name="KSO_WM_BEAUTIFY_FLAG" val="#wm#"/>
</p:tagLst>
</file>

<file path=ppt/tags/tag2.xml><?xml version="1.0" encoding="utf-8"?>
<p:tagLst xmlns:p="http://schemas.openxmlformats.org/presentationml/2006/main">
  <p:tag name="KSO_WM_SLIDE_TYPE" val="text"/>
  <p:tag name="KSO_WM_BEAUTIFY_FLAG" val="#wm#"/>
</p:tagLst>
</file>

<file path=ppt/tags/tag3.xml><?xml version="1.0" encoding="utf-8"?>
<p:tagLst xmlns:p="http://schemas.openxmlformats.org/presentationml/2006/main">
  <p:tag name="KSO_WM_UNIT_INDEX" val="1"/>
  <p:tag name="KSO_WM_UNIT_TYPE" val="d"/>
  <p:tag name="KSO_WM_BEAUTIFY_FLAG" val="#wm#"/>
</p:tagLst>
</file>

<file path=ppt/tags/tag4.xml><?xml version="1.0" encoding="utf-8"?>
<p:tagLst xmlns:p="http://schemas.openxmlformats.org/presentationml/2006/main">
  <p:tag name="KSO_WM_SLIDE_TYPE" val="text"/>
  <p:tag name="KSO_WM_BEAUTIFY_FLAG" val="#wm#"/>
</p:tagLst>
</file>

<file path=ppt/tags/tag5.xml><?xml version="1.0" encoding="utf-8"?>
<p:tagLst xmlns:p="http://schemas.openxmlformats.org/presentationml/2006/main">
  <p:tag name="KSO_WM_UNIT_INDEX" val="1"/>
  <p:tag name="KSO_WM_UNIT_TYPE" val="d"/>
  <p:tag name="KSO_WM_BEAUTIFY_FLAG" val="#wm#"/>
</p:tagLst>
</file>

<file path=ppt/tags/tag6.xml><?xml version="1.0" encoding="utf-8"?>
<p:tagLst xmlns:p="http://schemas.openxmlformats.org/presentationml/2006/main">
  <p:tag name="KSO_WM_SLIDE_TYPE" val="text"/>
  <p:tag name="KSO_WM_BEAUTIFY_FLAG" val="#wm#"/>
</p:tagLst>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6905</Words>
  <Application>WPS Presentation</Application>
  <PresentationFormat>Widescreen</PresentationFormat>
  <Paragraphs>98</Paragraphs>
  <Slides>18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Arial</vt:lpstr>
      <vt:lpstr>SimSun</vt:lpstr>
      <vt:lpstr>Wingdings</vt:lpstr>
      <vt:lpstr>Microsoft YaHei</vt:lpstr>
      <vt:lpstr>Arial Unicode MS</vt:lpstr>
      <vt:lpstr>Calibri</vt:lpstr>
      <vt:lpstr>Times New Roman</vt:lpstr>
      <vt:lpstr>Blue Waves</vt:lpstr>
      <vt:lpstr>Afetlerde Toplumsal Dirençlilik:Kurumsal ve Yönetsel İrade, Hazırlıklı olma,</vt:lpstr>
      <vt:lpstr>PowerPoint 演示文稿</vt:lpstr>
      <vt:lpstr>Afet neden değil bir sonuçtur. </vt:lpstr>
      <vt:lpstr>Çok disiplinli yaklaşım gereksinimi</vt:lpstr>
      <vt:lpstr>PowerPoint 演示文稿</vt:lpstr>
      <vt:lpstr>PowerPoint 演示文稿</vt:lpstr>
      <vt:lpstr>Sosyal Kırılganlık-hasargörebilirlik  risk yönetiminin ve risk azaltmanın en  önemli parametresi </vt:lpstr>
      <vt:lpstr>Sivil toplum örgütlenmesi ve toplumsal sorumluluk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Afetlerde Toplumsal Dirençlilik:Kurumsal ve Yönetsel İrade, Hazırlıklı olma,</dc:title>
  <dc:creator>sibel kalaycioglu</dc:creator>
  <cp:lastModifiedBy>sibel kalaycioglu</cp:lastModifiedBy>
  <cp:revision>19</cp:revision>
  <dcterms:created xsi:type="dcterms:W3CDTF">2026-01-08T13:12:00Z</dcterms:created>
  <dcterms:modified xsi:type="dcterms:W3CDTF">2026-01-08T23:42:45Z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118A9445729F49F89E4E1E3BF128F120_12</vt:lpwstr>
  </property>
  <property fmtid="{D5CDD505-2E9C-101B-9397-08002B2CF9AE}" pid="3" name="KSOProductBuildVer">
    <vt:lpwstr>1033-12.2.0.23196</vt:lpwstr>
  </property>
</Properties>
</file>