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8"/>
  </p:notesMasterIdLst>
  <p:sldIdLst>
    <p:sldId id="256" r:id="rId2"/>
    <p:sldId id="320" r:id="rId3"/>
    <p:sldId id="325" r:id="rId4"/>
    <p:sldId id="258" r:id="rId5"/>
    <p:sldId id="341" r:id="rId6"/>
    <p:sldId id="342" r:id="rId7"/>
    <p:sldId id="268" r:id="rId8"/>
    <p:sldId id="272" r:id="rId9"/>
    <p:sldId id="284" r:id="rId10"/>
    <p:sldId id="326" r:id="rId11"/>
    <p:sldId id="322" r:id="rId12"/>
    <p:sldId id="327" r:id="rId13"/>
    <p:sldId id="328" r:id="rId14"/>
    <p:sldId id="279" r:id="rId15"/>
    <p:sldId id="260" r:id="rId16"/>
    <p:sldId id="283" r:id="rId17"/>
    <p:sldId id="259" r:id="rId18"/>
    <p:sldId id="277" r:id="rId19"/>
    <p:sldId id="334" r:id="rId20"/>
    <p:sldId id="335" r:id="rId21"/>
    <p:sldId id="329" r:id="rId22"/>
    <p:sldId id="330" r:id="rId23"/>
    <p:sldId id="331" r:id="rId24"/>
    <p:sldId id="332" r:id="rId25"/>
    <p:sldId id="270" r:id="rId26"/>
    <p:sldId id="333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5185" autoAdjust="0"/>
  </p:normalViewPr>
  <p:slideViewPr>
    <p:cSldViewPr snapToGrid="0">
      <p:cViewPr varScale="1">
        <p:scale>
          <a:sx n="56" d="100"/>
          <a:sy n="56" d="100"/>
        </p:scale>
        <p:origin x="31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708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D9FF7-5354-4C49-AF33-F86498E836CF}" type="datetimeFigureOut">
              <a:rPr lang="en-US" smtClean="0"/>
              <a:t>07-Jan-26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CD8BC-265C-49A1-85A9-B265BC562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95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ACE04-E13C-4837-B6DD-B388E7CAA0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90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35A39217-2539-4CEA-BF3F-C6FDF5428220}" type="datetime1">
              <a:rPr lang="tr-TR" smtClean="0"/>
              <a:t>8.01.2026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A0150BD2-3163-4F24-BFCB-A6B41B38CD26}" type="slidenum">
              <a:rPr lang="en-US" smtClean="0"/>
              <a:t>‹#›</a:t>
            </a:fld>
            <a:endParaRPr lang="en-US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658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BBA9B-3EF7-4F66-A6D2-AAC82FF1D2FD}" type="datetime1">
              <a:rPr lang="tr-TR" smtClean="0"/>
              <a:t>8.01.2026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0BD2-3163-4F24-BFCB-A6B41B38C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90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A26E30F0-3430-420A-B3F8-7E15461DDA07}" type="datetime1">
              <a:rPr lang="tr-TR" smtClean="0"/>
              <a:t>8.01.2026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A0150BD2-3163-4F24-BFCB-A6B41B38CD2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082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Imag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794663"/>
            <a:ext cx="10515600" cy="823232"/>
          </a:xfr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en-IN" sz="3600" b="1" cap="all" baseline="0"/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BFC94-FFEC-4290-AC27-760323F21B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839691"/>
            <a:ext cx="10515600" cy="1305379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800" b="0" cap="none" baseline="0" dirty="0" smtClean="0"/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8774" y="6463206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7389277-B3D3-4AEE-8BE0-0559A73969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13018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3E40EC-FFAE-4BC0-932E-60CC9A1785C0}"/>
              </a:ext>
            </a:extLst>
          </p:cNvPr>
          <p:cNvCxnSpPr>
            <a:cxnSpLocks/>
          </p:cNvCxnSpPr>
          <p:nvPr userDrawn="1"/>
        </p:nvCxnSpPr>
        <p:spPr>
          <a:xfrm>
            <a:off x="5351690" y="3748188"/>
            <a:ext cx="1488621" cy="0"/>
          </a:xfrm>
          <a:prstGeom prst="line">
            <a:avLst/>
          </a:prstGeom>
          <a:ln w="139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5844635-8274-49B1-BBEC-354A0872E526}"/>
              </a:ext>
            </a:extLst>
          </p:cNvPr>
          <p:cNvGrpSpPr/>
          <p:nvPr userDrawn="1"/>
        </p:nvGrpSpPr>
        <p:grpSpPr>
          <a:xfrm>
            <a:off x="5721601" y="4594679"/>
            <a:ext cx="748798" cy="134113"/>
            <a:chOff x="4827813" y="2534636"/>
            <a:chExt cx="996651" cy="17850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754643C-5B30-4FC2-BFAC-4FD007AC9EC7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3FDDB55-6BA5-4489-9E37-4A76254A5CD7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A023CF8-2471-40A5-B2EF-E9BF4DF2C0E1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9B0428F-5D1A-4CD3-BDA2-9CA7F5141455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7CFD02A-FCCE-481C-90DF-BC001BB8E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6449"/>
            <a:ext cx="52387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0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E26AA-0609-459A-B5FB-32926B91ECAE}" type="datetime1">
              <a:rPr lang="tr-TR" smtClean="0"/>
              <a:t>8.01.2026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5005" y="6297354"/>
            <a:ext cx="5667375" cy="365125"/>
          </a:xfrm>
        </p:spPr>
        <p:txBody>
          <a:bodyPr/>
          <a:lstStyle>
            <a:lvl1pPr>
              <a:defRPr sz="105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0BD2-3163-4F24-BFCB-A6B41B38C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03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449550B-4B1E-45EA-A775-8421948E8260}" type="datetime1">
              <a:rPr lang="tr-TR" smtClean="0"/>
              <a:t>8.01.2026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A0150BD2-3163-4F24-BFCB-A6B41B38CD2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3245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74729-8C70-4184-9425-2429620D7746}" type="datetime1">
              <a:rPr lang="tr-TR" smtClean="0"/>
              <a:t>8.01.2026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642" y="6289655"/>
            <a:ext cx="5667375" cy="36512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0BD2-3163-4F24-BFCB-A6B41B38C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98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6755F-8EE1-4FD5-BD79-7C45CC462024}" type="datetime1">
              <a:rPr lang="tr-TR" smtClean="0"/>
              <a:t>8.01.2026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85391" y="6296615"/>
            <a:ext cx="5667375" cy="36512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0BD2-3163-4F24-BFCB-A6B41B38C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81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1C35A-028F-4D06-83B4-7F36E3DF7020}" type="datetime1">
              <a:rPr lang="tr-TR" smtClean="0"/>
              <a:t>8.01.2026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0BD2-3163-4F24-BFCB-A6B41B38C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49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B96FA-3634-49C5-B2BC-E662ADAF3692}" type="datetime1">
              <a:rPr lang="tr-TR" smtClean="0"/>
              <a:t>8.01.2026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0BD2-3163-4F24-BFCB-A6B41B38C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8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948C1466-000A-4A1A-AD59-322C6718CCD5}" type="datetime1">
              <a:rPr lang="tr-TR" smtClean="0"/>
              <a:t>8.01.2026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A0150BD2-3163-4F24-BFCB-A6B41B38C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77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1205BC23-2A88-4ED8-B8EE-0D21830882A6}" type="datetime1">
              <a:rPr lang="tr-TR" smtClean="0"/>
              <a:t>8.01.2026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A0150BD2-3163-4F24-BFCB-A6B41B38C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24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25D41645-E2C9-42AA-817A-E890FDF135B3}" type="datetime1">
              <a:rPr lang="tr-TR" smtClean="0"/>
              <a:t>8.01.2026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884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A0150BD2-3163-4F24-BFCB-A6B41B38CD2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28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/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esa.un.org/unpd/wup/Publications/Files/WUP2014-Highlights.pdf" TargetMode="External"/><Relationship Id="rId2" Type="http://schemas.openxmlformats.org/officeDocument/2006/relationships/hyperlink" Target="http://esa.un.org/unpd/wup/index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tapsatis.anadolu.edu.tr/kentler-planlama-ve-afet-risk-yonetimi-23070" TargetMode="External"/><Relationship Id="rId5" Type="http://schemas.openxmlformats.org/officeDocument/2006/relationships/image" Target="../media/image28.png"/><Relationship Id="rId4" Type="http://schemas.openxmlformats.org/officeDocument/2006/relationships/hyperlink" Target="https://www.un.org/en/events/citiesday/assets/pdf/the_worlds_cities_in_2018_data_booklet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gi.tohoku.ac.jp/pdf/tohoku_u_fukko_action_en.pdf" TargetMode="External"/><Relationship Id="rId2" Type="http://schemas.openxmlformats.org/officeDocument/2006/relationships/hyperlink" Target="https://www.reconstruction.go.jp/english/topics/Progress_to_date/English_February_2023_genjoutorikumi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eliefweb.int/report/japan/recovery-and-reconstruction-works-2011-tohoku-earthquake-have-reached-successful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gar.unisdr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ar.unisdr.org/" TargetMode="Externa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80626-134E-422B-AC1A-91243729F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0752" y="1023868"/>
            <a:ext cx="3793678" cy="2767548"/>
          </a:xfrm>
        </p:spPr>
        <p:txBody>
          <a:bodyPr>
            <a:normAutofit fontScale="90000"/>
          </a:bodyPr>
          <a:lstStyle/>
          <a:p>
            <a:r>
              <a:rPr lang="tr-TR" dirty="0"/>
              <a:t>Kentsel Riskler ve Afetlere Dirençli Kentler</a:t>
            </a:r>
            <a:r>
              <a:rPr lang="en-US" dirty="0"/>
              <a:t> </a:t>
            </a:r>
            <a:r>
              <a:rPr lang="en-US" dirty="0" err="1"/>
              <a:t>Üzerine</a:t>
            </a:r>
            <a:endParaRPr lang="tr-T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241060-2961-4A93-A609-50AF44EC3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0751" y="4945377"/>
            <a:ext cx="4166745" cy="1037760"/>
          </a:xfrm>
        </p:spPr>
        <p:txBody>
          <a:bodyPr/>
          <a:lstStyle/>
          <a:p>
            <a:r>
              <a:rPr lang="en-US" dirty="0"/>
              <a:t>Meltem ŞENOL BALABAN, ODTÜ ŞBP</a:t>
            </a:r>
          </a:p>
        </p:txBody>
      </p:sp>
      <p:pic>
        <p:nvPicPr>
          <p:cNvPr id="5" name="Resim 49">
            <a:extLst>
              <a:ext uri="{FF2B5EF4-FFF2-40B4-BE49-F238E27FC236}">
                <a16:creationId xmlns:a16="http://schemas.microsoft.com/office/drawing/2014/main" id="{D3BDC22B-6414-4502-8441-A591668BF42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7" r="8383" b="7648"/>
          <a:stretch/>
        </p:blipFill>
        <p:spPr bwMode="auto">
          <a:xfrm>
            <a:off x="7520733" y="5388897"/>
            <a:ext cx="1799521" cy="9243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DDC128-3C7C-49A6-A78D-9A0938AB4B6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54" y="5582140"/>
            <a:ext cx="793142" cy="400997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225F961C-30BD-4B7D-A6BB-C7BB95DC3147}"/>
              </a:ext>
            </a:extLst>
          </p:cNvPr>
          <p:cNvSpPr txBox="1">
            <a:spLocks/>
          </p:cNvSpPr>
          <p:nvPr/>
        </p:nvSpPr>
        <p:spPr>
          <a:xfrm>
            <a:off x="7920751" y="4019782"/>
            <a:ext cx="4166745" cy="10377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9 </a:t>
            </a:r>
            <a:r>
              <a:rPr lang="en-US" dirty="0" err="1"/>
              <a:t>Ocak</a:t>
            </a:r>
            <a:r>
              <a:rPr lang="en-US" dirty="0"/>
              <a:t> 2026, 10:30 – 10:45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F01349-6AE8-4508-912B-B18B840F0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16312">
            <a:off x="1180152" y="803737"/>
            <a:ext cx="4020215" cy="5635816"/>
          </a:xfrm>
          <a:prstGeom prst="rect">
            <a:avLst/>
          </a:prstGeom>
          <a:effectLst>
            <a:glow rad="355600">
              <a:schemeClr val="accent2">
                <a:satMod val="175000"/>
                <a:alpha val="75000"/>
              </a:schemeClr>
            </a:glo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149992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1A013-09BC-4070-8ACF-B77B7824E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Dirençlilik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Afet</a:t>
            </a:r>
            <a:r>
              <a:rPr lang="en-US" dirty="0"/>
              <a:t> Risk </a:t>
            </a:r>
            <a:r>
              <a:rPr lang="en-US" dirty="0" err="1"/>
              <a:t>Yönetimi</a:t>
            </a:r>
            <a:r>
              <a:rPr lang="en-US" dirty="0"/>
              <a:t> </a:t>
            </a:r>
            <a:r>
              <a:rPr lang="en-US" dirty="0" err="1"/>
              <a:t>Sistemi</a:t>
            </a:r>
            <a:r>
              <a:rPr lang="en-US" dirty="0"/>
              <a:t> </a:t>
            </a:r>
            <a:r>
              <a:rPr lang="en-US" dirty="0" err="1"/>
              <a:t>gerekli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B2A2C-B0C6-4A5E-B9BD-D419C03E2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Afet</a:t>
            </a:r>
            <a:r>
              <a:rPr lang="en-US" dirty="0">
                <a:latin typeface="Times New Roman"/>
                <a:cs typeface="Times New Roman"/>
              </a:rPr>
              <a:t> Risk </a:t>
            </a:r>
            <a:r>
              <a:rPr lang="en-US" dirty="0" err="1">
                <a:latin typeface="Times New Roman"/>
                <a:cs typeface="Times New Roman"/>
              </a:rPr>
              <a:t>Yönetimi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ve</a:t>
            </a:r>
            <a:r>
              <a:rPr lang="en-US" dirty="0">
                <a:latin typeface="Times New Roman"/>
                <a:cs typeface="Times New Roman"/>
              </a:rPr>
              <a:t> Risk </a:t>
            </a:r>
            <a:r>
              <a:rPr lang="en-US" dirty="0" err="1">
                <a:latin typeface="Times New Roman"/>
                <a:cs typeface="Times New Roman"/>
              </a:rPr>
              <a:t>Azaltma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stratejileri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olası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zararlar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yaşanmadan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önce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onları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azaltmak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ve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mücadele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etmenin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yollarını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çizer</a:t>
            </a:r>
            <a:r>
              <a:rPr lang="en-US" dirty="0">
                <a:latin typeface="Times New Roman"/>
                <a:cs typeface="Times New Roman"/>
              </a:rPr>
              <a:t>.</a:t>
            </a:r>
            <a:endParaRPr lang="tr-TR" dirty="0">
              <a:latin typeface="Times New Roman"/>
              <a:cs typeface="Times New Roman"/>
            </a:endParaRPr>
          </a:p>
          <a:p>
            <a:r>
              <a:rPr lang="en-US" dirty="0" err="1">
                <a:latin typeface="Times New Roman"/>
                <a:cs typeface="Times New Roman"/>
              </a:rPr>
              <a:t>Afet</a:t>
            </a:r>
            <a:r>
              <a:rPr lang="en-US" dirty="0">
                <a:latin typeface="Times New Roman"/>
                <a:cs typeface="Times New Roman"/>
              </a:rPr>
              <a:t> Risk </a:t>
            </a:r>
            <a:r>
              <a:rPr lang="en-US" dirty="0" err="1">
                <a:latin typeface="Times New Roman"/>
                <a:cs typeface="Times New Roman"/>
              </a:rPr>
              <a:t>Yönetimi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bir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gerekliliktir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çünkü</a:t>
            </a:r>
            <a:r>
              <a:rPr lang="en-US" dirty="0">
                <a:latin typeface="Times New Roman"/>
                <a:cs typeface="Times New Roman"/>
              </a:rPr>
              <a:t>;</a:t>
            </a:r>
            <a:endParaRPr lang="tr-TR" dirty="0">
              <a:latin typeface="Times New Roman"/>
              <a:cs typeface="Times New Roman"/>
            </a:endParaRPr>
          </a:p>
          <a:p>
            <a:pPr lvl="1"/>
            <a:r>
              <a:rPr lang="en-US" sz="2000" dirty="0" err="1">
                <a:latin typeface="Times New Roman"/>
                <a:cs typeface="Times New Roman"/>
              </a:rPr>
              <a:t>Belirsizlikleri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anlama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ve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azaltmada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sistemli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düşünme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ve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planlama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yeteneğine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sahiptir</a:t>
            </a:r>
            <a:r>
              <a:rPr lang="en-US" sz="2000" dirty="0">
                <a:latin typeface="Times New Roman"/>
                <a:cs typeface="Times New Roman"/>
              </a:rPr>
              <a:t>. 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000" dirty="0" err="1">
                <a:latin typeface="Times New Roman"/>
                <a:cs typeface="Times New Roman"/>
              </a:rPr>
              <a:t>Halihazırdaki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ve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gelecek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riskleri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ile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ilgili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bilimsel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bulguların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görselleştirilmesi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ile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toplum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ve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karar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vericiler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arasında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bilinç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yaratır</a:t>
            </a:r>
            <a:r>
              <a:rPr lang="en-US" sz="2000" dirty="0">
                <a:latin typeface="Times New Roman"/>
                <a:cs typeface="Times New Roman"/>
              </a:rPr>
              <a:t>.</a:t>
            </a:r>
            <a:endParaRPr lang="tr-TR" sz="2000" dirty="0">
              <a:latin typeface="Times New Roman"/>
              <a:cs typeface="Times New Roman"/>
            </a:endParaRPr>
          </a:p>
          <a:p>
            <a:r>
              <a:rPr lang="en-US" b="1" dirty="0" err="1">
                <a:solidFill>
                  <a:srgbClr val="FF0000"/>
                </a:solidFill>
              </a:rPr>
              <a:t>Tabi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gerçekleşmeden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önce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kararvericileri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etkilenecek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halkı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ikna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edebildiğin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sürece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6D2E9-4BBC-4B88-AD53-33D5578F5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D0623-2AA9-4CC9-8BA0-32839B4CCA06}" type="datetime1">
              <a:rPr lang="tr-TR" smtClean="0"/>
              <a:t>8.01.2026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3A443-86BC-4887-A19D-4D5B84F51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0BD2-3163-4F24-BFCB-A6B41B38CD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19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74F65-0F3C-4FAD-937E-8EC2960EF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E765C-4D9B-499C-8680-543CDA41E7C1}" type="datetime1">
              <a:rPr lang="tr-TR" smtClean="0"/>
              <a:t>8.01.2026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D7E2F-9CCD-4E55-A497-7848C70BD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0BD2-3163-4F24-BFCB-A6B41B38CD26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2" descr="http://localcode.org/wp-content/uploads/2017/04/DeckHouse_ElevationLeft.jpg">
            <a:extLst>
              <a:ext uri="{FF2B5EF4-FFF2-40B4-BE49-F238E27FC236}">
                <a16:creationId xmlns:a16="http://schemas.microsoft.com/office/drawing/2014/main" id="{AC827449-0792-4D70-AC03-7B6144A78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529" y="19696"/>
            <a:ext cx="5901458" cy="373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CE3CCA-F135-4B8A-A03E-C23AA9E5BD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05" t="16842" r="50000"/>
          <a:stretch/>
        </p:blipFill>
        <p:spPr>
          <a:xfrm>
            <a:off x="9281536" y="2834640"/>
            <a:ext cx="2829367" cy="4023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D2760B-A3D5-4347-B932-A164D7871A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52" t="36474" r="27559" b="22666"/>
          <a:stretch/>
        </p:blipFill>
        <p:spPr>
          <a:xfrm>
            <a:off x="655872" y="1373236"/>
            <a:ext cx="4112568" cy="2748650"/>
          </a:xfrm>
          <a:prstGeom prst="rect">
            <a:avLst/>
          </a:prstGeom>
        </p:spPr>
      </p:pic>
      <p:pic>
        <p:nvPicPr>
          <p:cNvPr id="11" name="Picture 10" descr="tara0039">
            <a:extLst>
              <a:ext uri="{FF2B5EF4-FFF2-40B4-BE49-F238E27FC236}">
                <a16:creationId xmlns:a16="http://schemas.microsoft.com/office/drawing/2014/main" id="{2AABA907-B9BB-4C81-A413-68B3DA22656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24" y="3116162"/>
            <a:ext cx="4508476" cy="3741838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EE5EC0-D7C9-4D64-98B7-0054C3FDC1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795" t="32157" r="32852" b="25333"/>
          <a:stretch/>
        </p:blipFill>
        <p:spPr>
          <a:xfrm>
            <a:off x="730070" y="3938935"/>
            <a:ext cx="4066390" cy="29153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6DEF81-84DC-4828-B139-AD17160D4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Doğaya</a:t>
            </a:r>
            <a:r>
              <a:rPr lang="en-US" dirty="0"/>
              <a:t> </a:t>
            </a:r>
            <a:r>
              <a:rPr lang="en-US" dirty="0" err="1"/>
              <a:t>uyumlu</a:t>
            </a:r>
            <a:r>
              <a:rPr lang="en-US" dirty="0"/>
              <a:t> </a:t>
            </a:r>
            <a:r>
              <a:rPr lang="en-US" dirty="0" err="1"/>
              <a:t>yerleşimler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631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F837D-5EF7-470D-8199-178856407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60F1C-FBB1-4EA6-898A-DB8BD2B12B8E}" type="datetime1">
              <a:rPr lang="tr-TR" smtClean="0"/>
              <a:t>8.01.2026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C6927-B6E4-490A-B411-C4C89A670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0BD2-3163-4F24-BFCB-A6B41B38CD26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1192F8-8F41-431E-B029-4BA25B510122}"/>
              </a:ext>
            </a:extLst>
          </p:cNvPr>
          <p:cNvSpPr txBox="1"/>
          <p:nvPr/>
        </p:nvSpPr>
        <p:spPr>
          <a:xfrm>
            <a:off x="5640252" y="2745889"/>
            <a:ext cx="65085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ANCAK</a:t>
            </a:r>
          </a:p>
          <a:p>
            <a:pPr marL="285750" indent="-285750">
              <a:buFontTx/>
              <a:buChar char="-"/>
            </a:pPr>
            <a:r>
              <a:rPr lang="en-US" sz="2000" dirty="0" err="1"/>
              <a:t>Günümüzde</a:t>
            </a:r>
            <a:r>
              <a:rPr lang="en-US" sz="2000" dirty="0"/>
              <a:t> zaman </a:t>
            </a:r>
            <a:r>
              <a:rPr lang="en-US" sz="2000" dirty="0" err="1"/>
              <a:t>içinde</a:t>
            </a:r>
            <a:r>
              <a:rPr lang="en-US" sz="2000" dirty="0"/>
              <a:t> </a:t>
            </a:r>
            <a:r>
              <a:rPr lang="en-US" sz="2000" dirty="0" err="1"/>
              <a:t>artan</a:t>
            </a:r>
            <a:r>
              <a:rPr lang="en-US" sz="2000" dirty="0"/>
              <a:t> </a:t>
            </a:r>
            <a:r>
              <a:rPr lang="en-US" sz="2000" dirty="0" err="1"/>
              <a:t>nüfus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kentleşmenin</a:t>
            </a:r>
            <a:r>
              <a:rPr lang="en-US" sz="2000" dirty="0"/>
              <a:t> </a:t>
            </a:r>
            <a:r>
              <a:rPr lang="en-US" sz="2000" dirty="0" err="1"/>
              <a:t>belirli</a:t>
            </a:r>
            <a:r>
              <a:rPr lang="en-US" sz="2000" dirty="0"/>
              <a:t> </a:t>
            </a:r>
            <a:r>
              <a:rPr lang="en-US" sz="2000" dirty="0" err="1"/>
              <a:t>alanlara</a:t>
            </a:r>
            <a:r>
              <a:rPr lang="en-US" sz="2000" dirty="0"/>
              <a:t> </a:t>
            </a:r>
            <a:r>
              <a:rPr lang="en-US" sz="2000" dirty="0" err="1"/>
              <a:t>yığılmasının</a:t>
            </a:r>
            <a:r>
              <a:rPr lang="en-US" sz="2000" dirty="0"/>
              <a:t> </a:t>
            </a:r>
            <a:r>
              <a:rPr lang="en-US" sz="2000" dirty="0" err="1"/>
              <a:t>sıkıntılarını</a:t>
            </a:r>
            <a:r>
              <a:rPr lang="en-US" sz="2000" dirty="0"/>
              <a:t> </a:t>
            </a:r>
            <a:r>
              <a:rPr lang="en-US" sz="2000" dirty="0" err="1"/>
              <a:t>çekmekteyiz</a:t>
            </a:r>
            <a:r>
              <a:rPr lang="en-US" sz="2000" dirty="0"/>
              <a:t>.</a:t>
            </a:r>
          </a:p>
          <a:p>
            <a:pPr marL="285750" indent="-285750">
              <a:buFontTx/>
              <a:buChar char="-"/>
            </a:pPr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 err="1"/>
              <a:t>Teknolojik</a:t>
            </a:r>
            <a:r>
              <a:rPr lang="en-US" sz="2000" dirty="0"/>
              <a:t> </a:t>
            </a:r>
            <a:r>
              <a:rPr lang="en-US" sz="2000" dirty="0" err="1"/>
              <a:t>ilerlemelerin</a:t>
            </a:r>
            <a:r>
              <a:rPr lang="en-US" sz="2000" dirty="0"/>
              <a:t> </a:t>
            </a:r>
            <a:r>
              <a:rPr lang="en-US" sz="2000" dirty="0" err="1"/>
              <a:t>verdiği</a:t>
            </a:r>
            <a:r>
              <a:rPr lang="en-US" sz="2000" dirty="0"/>
              <a:t> </a:t>
            </a:r>
            <a:r>
              <a:rPr lang="en-US" sz="2000" dirty="0" err="1"/>
              <a:t>güçle</a:t>
            </a:r>
            <a:r>
              <a:rPr lang="en-US" sz="2000" dirty="0"/>
              <a:t> </a:t>
            </a:r>
            <a:r>
              <a:rPr lang="en-US" sz="2000" dirty="0" err="1"/>
              <a:t>doğanın</a:t>
            </a:r>
            <a:r>
              <a:rPr lang="en-US" sz="2000" dirty="0"/>
              <a:t> </a:t>
            </a:r>
            <a:r>
              <a:rPr lang="en-US" sz="2000" dirty="0" err="1"/>
              <a:t>kendi</a:t>
            </a:r>
            <a:r>
              <a:rPr lang="en-US" sz="2000" dirty="0"/>
              <a:t> </a:t>
            </a:r>
            <a:r>
              <a:rPr lang="en-US" sz="2000" dirty="0" err="1"/>
              <a:t>döngüsüne</a:t>
            </a:r>
            <a:r>
              <a:rPr lang="en-US" sz="2000" dirty="0"/>
              <a:t> </a:t>
            </a:r>
            <a:r>
              <a:rPr lang="en-US" sz="2000" dirty="0" err="1"/>
              <a:t>karşı</a:t>
            </a:r>
            <a:r>
              <a:rPr lang="en-US" sz="2000" dirty="0"/>
              <a:t> </a:t>
            </a:r>
            <a:r>
              <a:rPr lang="en-US" sz="2000" dirty="0" err="1"/>
              <a:t>çıkan</a:t>
            </a:r>
            <a:r>
              <a:rPr lang="en-US" sz="2000" dirty="0"/>
              <a:t> </a:t>
            </a:r>
            <a:r>
              <a:rPr lang="en-US" sz="2000" dirty="0" err="1"/>
              <a:t>yerleşim</a:t>
            </a:r>
            <a:r>
              <a:rPr lang="en-US" sz="2000" dirty="0"/>
              <a:t> </a:t>
            </a:r>
            <a:r>
              <a:rPr lang="en-US" sz="2000" dirty="0" err="1"/>
              <a:t>düzenleri</a:t>
            </a:r>
            <a:r>
              <a:rPr lang="en-US" sz="2000" dirty="0"/>
              <a:t> </a:t>
            </a:r>
            <a:r>
              <a:rPr lang="en-US" sz="2000" dirty="0" err="1"/>
              <a:t>bugünlerde</a:t>
            </a:r>
            <a:r>
              <a:rPr lang="en-US" sz="2000" dirty="0"/>
              <a:t> hem </a:t>
            </a:r>
            <a:r>
              <a:rPr lang="en-US" sz="2000" dirty="0" err="1"/>
              <a:t>ekonomik</a:t>
            </a:r>
            <a:r>
              <a:rPr lang="en-US" sz="2000" dirty="0"/>
              <a:t> </a:t>
            </a:r>
            <a:r>
              <a:rPr lang="en-US" sz="2000" dirty="0" err="1"/>
              <a:t>açıdan</a:t>
            </a:r>
            <a:r>
              <a:rPr lang="en-US" sz="2000" dirty="0"/>
              <a:t> </a:t>
            </a:r>
            <a:r>
              <a:rPr lang="en-US" sz="2000" dirty="0" err="1"/>
              <a:t>yüksek</a:t>
            </a:r>
            <a:r>
              <a:rPr lang="en-US" sz="2000" dirty="0"/>
              <a:t> </a:t>
            </a:r>
            <a:r>
              <a:rPr lang="en-US" sz="2000" dirty="0" err="1"/>
              <a:t>maliyetlerin</a:t>
            </a:r>
            <a:r>
              <a:rPr lang="en-US" sz="2000" dirty="0"/>
              <a:t> </a:t>
            </a:r>
            <a:r>
              <a:rPr lang="en-US" sz="2000" dirty="0" err="1"/>
              <a:t>yanında</a:t>
            </a:r>
            <a:r>
              <a:rPr lang="en-US" sz="2000" dirty="0"/>
              <a:t> </a:t>
            </a:r>
            <a:r>
              <a:rPr lang="en-US" sz="2000" dirty="0" err="1"/>
              <a:t>gelecekteki</a:t>
            </a:r>
            <a:r>
              <a:rPr lang="en-US" sz="2000" dirty="0"/>
              <a:t> </a:t>
            </a:r>
            <a:r>
              <a:rPr lang="en-US" sz="2000" dirty="0" err="1"/>
              <a:t>tehlikelere</a:t>
            </a:r>
            <a:r>
              <a:rPr lang="en-US" sz="2000" dirty="0"/>
              <a:t> </a:t>
            </a:r>
            <a:r>
              <a:rPr lang="en-US" sz="2000" dirty="0" err="1"/>
              <a:t>karşı</a:t>
            </a:r>
            <a:r>
              <a:rPr lang="en-US" sz="2000" dirty="0"/>
              <a:t> </a:t>
            </a:r>
            <a:r>
              <a:rPr lang="en-US" sz="2000" dirty="0" err="1"/>
              <a:t>daha</a:t>
            </a:r>
            <a:r>
              <a:rPr lang="en-US" sz="2000" dirty="0"/>
              <a:t> </a:t>
            </a:r>
            <a:r>
              <a:rPr lang="en-US" sz="2000" dirty="0" err="1"/>
              <a:t>korunmasız</a:t>
            </a:r>
            <a:r>
              <a:rPr lang="en-US" sz="2000" dirty="0"/>
              <a:t> </a:t>
            </a:r>
            <a:r>
              <a:rPr lang="en-US" sz="2000" dirty="0" err="1"/>
              <a:t>durumdayız</a:t>
            </a:r>
            <a:r>
              <a:rPr lang="en-US" sz="2000" dirty="0"/>
              <a:t>.</a:t>
            </a:r>
          </a:p>
          <a:p>
            <a:pPr marL="285750" indent="-285750">
              <a:buFontTx/>
              <a:buChar char="-"/>
            </a:pPr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 err="1"/>
              <a:t>Oysa</a:t>
            </a:r>
            <a:r>
              <a:rPr lang="en-US" sz="2000" dirty="0"/>
              <a:t> </a:t>
            </a:r>
            <a:r>
              <a:rPr lang="en-US" sz="2000" dirty="0" err="1"/>
              <a:t>bu</a:t>
            </a:r>
            <a:r>
              <a:rPr lang="en-US" sz="2000" dirty="0"/>
              <a:t> </a:t>
            </a:r>
            <a:r>
              <a:rPr lang="en-US" sz="2000" dirty="0" err="1"/>
              <a:t>değerlerle</a:t>
            </a:r>
            <a:r>
              <a:rPr lang="en-US" sz="2000" dirty="0"/>
              <a:t> </a:t>
            </a:r>
            <a:r>
              <a:rPr lang="en-US" sz="2000" dirty="0" err="1"/>
              <a:t>uyumlu</a:t>
            </a:r>
            <a:r>
              <a:rPr lang="en-US" sz="2000" dirty="0"/>
              <a:t> </a:t>
            </a:r>
            <a:r>
              <a:rPr lang="en-US" sz="2000" dirty="0" err="1"/>
              <a:t>biçimde</a:t>
            </a:r>
            <a:r>
              <a:rPr lang="en-US" sz="2000" dirty="0"/>
              <a:t> </a:t>
            </a:r>
            <a:r>
              <a:rPr lang="en-US" sz="2000" dirty="0" err="1"/>
              <a:t>gelişmesini</a:t>
            </a:r>
            <a:r>
              <a:rPr lang="en-US" sz="2000" dirty="0"/>
              <a:t> </a:t>
            </a:r>
            <a:r>
              <a:rPr lang="en-US" sz="2000" dirty="0" err="1"/>
              <a:t>sürdüren</a:t>
            </a:r>
            <a:r>
              <a:rPr lang="en-US" sz="2000" dirty="0"/>
              <a:t> </a:t>
            </a:r>
            <a:r>
              <a:rPr lang="en-US" sz="2000" dirty="0" err="1"/>
              <a:t>yerleşmeler</a:t>
            </a:r>
            <a:r>
              <a:rPr lang="en-US" sz="2000" dirty="0"/>
              <a:t> </a:t>
            </a:r>
            <a:r>
              <a:rPr lang="en-US" sz="2000" dirty="0" err="1"/>
              <a:t>günümüzde</a:t>
            </a:r>
            <a:r>
              <a:rPr lang="en-US" sz="2000" dirty="0"/>
              <a:t> </a:t>
            </a:r>
            <a:r>
              <a:rPr lang="en-US" sz="2000" dirty="0" err="1"/>
              <a:t>dirençli</a:t>
            </a:r>
            <a:r>
              <a:rPr lang="en-US" sz="2000" dirty="0"/>
              <a:t> </a:t>
            </a:r>
            <a:r>
              <a:rPr lang="en-US" sz="2000" dirty="0" err="1"/>
              <a:t>olma</a:t>
            </a:r>
            <a:r>
              <a:rPr lang="en-US" sz="2000" dirty="0"/>
              <a:t> </a:t>
            </a:r>
            <a:r>
              <a:rPr lang="en-US" sz="2000" dirty="0" err="1"/>
              <a:t>yolunda</a:t>
            </a:r>
            <a:r>
              <a:rPr lang="en-US" sz="2000" dirty="0"/>
              <a:t> </a:t>
            </a:r>
            <a:r>
              <a:rPr lang="en-US" sz="2000" dirty="0" err="1"/>
              <a:t>daha</a:t>
            </a:r>
            <a:r>
              <a:rPr lang="en-US" sz="2000" dirty="0"/>
              <a:t> </a:t>
            </a:r>
            <a:r>
              <a:rPr lang="en-US" sz="2000" dirty="0" err="1"/>
              <a:t>başarılılar</a:t>
            </a:r>
            <a:r>
              <a:rPr lang="en-US" sz="2000" dirty="0"/>
              <a:t>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159E95-0F2B-47D3-9E62-17056F99A914}"/>
              </a:ext>
            </a:extLst>
          </p:cNvPr>
          <p:cNvSpPr txBox="1">
            <a:spLocks/>
          </p:cNvSpPr>
          <p:nvPr/>
        </p:nvSpPr>
        <p:spPr>
          <a:xfrm>
            <a:off x="227147" y="621962"/>
            <a:ext cx="5413105" cy="48992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6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 dirty="0" err="1"/>
              <a:t>Kıyılardan</a:t>
            </a:r>
            <a:r>
              <a:rPr lang="en-US" sz="1800" dirty="0"/>
              <a:t> </a:t>
            </a:r>
            <a:r>
              <a:rPr lang="en-US" sz="1800" dirty="0" err="1"/>
              <a:t>görece</a:t>
            </a:r>
            <a:r>
              <a:rPr lang="en-US" sz="1800" dirty="0"/>
              <a:t> </a:t>
            </a:r>
            <a:r>
              <a:rPr lang="en-US" sz="1800" dirty="0" err="1"/>
              <a:t>uzak</a:t>
            </a:r>
            <a:r>
              <a:rPr lang="en-US" sz="1800" dirty="0"/>
              <a:t>, </a:t>
            </a:r>
            <a:r>
              <a:rPr lang="en-US" sz="1800" dirty="0" err="1"/>
              <a:t>sağlam</a:t>
            </a:r>
            <a:r>
              <a:rPr lang="en-US" sz="1800" dirty="0"/>
              <a:t> </a:t>
            </a:r>
            <a:r>
              <a:rPr lang="en-US" sz="1800" dirty="0" err="1"/>
              <a:t>zemin</a:t>
            </a:r>
            <a:r>
              <a:rPr lang="en-US" sz="1800" dirty="0"/>
              <a:t> </a:t>
            </a:r>
            <a:r>
              <a:rPr lang="en-US" sz="1800" dirty="0" err="1"/>
              <a:t>ve</a:t>
            </a:r>
            <a:r>
              <a:rPr lang="en-US" sz="1800" dirty="0"/>
              <a:t> </a:t>
            </a:r>
            <a:r>
              <a:rPr lang="en-US" sz="1800" dirty="0" err="1"/>
              <a:t>yükseklerde</a:t>
            </a:r>
            <a:r>
              <a:rPr lang="en-US" sz="1800" dirty="0"/>
              <a:t> </a:t>
            </a:r>
            <a:r>
              <a:rPr lang="en-US" sz="1800" dirty="0" err="1"/>
              <a:t>korunaklı</a:t>
            </a:r>
            <a:r>
              <a:rPr lang="en-US" sz="1800" dirty="0"/>
              <a:t> </a:t>
            </a:r>
            <a:r>
              <a:rPr lang="en-US" sz="1800" dirty="0" err="1"/>
              <a:t>güneşe</a:t>
            </a:r>
            <a:r>
              <a:rPr lang="en-US" sz="1800" dirty="0"/>
              <a:t> </a:t>
            </a:r>
            <a:r>
              <a:rPr lang="en-US" sz="1800" dirty="0" err="1"/>
              <a:t>bakan</a:t>
            </a:r>
            <a:r>
              <a:rPr lang="en-US" sz="1800" dirty="0"/>
              <a:t> </a:t>
            </a:r>
            <a:r>
              <a:rPr lang="en-US" sz="1800" dirty="0" err="1"/>
              <a:t>yamaçları</a:t>
            </a:r>
            <a:r>
              <a:rPr lang="en-US" sz="1800" dirty="0"/>
              <a:t> </a:t>
            </a:r>
            <a:r>
              <a:rPr lang="en-US" sz="1800" dirty="0" err="1"/>
              <a:t>tercih</a:t>
            </a:r>
            <a:r>
              <a:rPr lang="en-US" sz="1800" dirty="0"/>
              <a:t> </a:t>
            </a:r>
            <a:r>
              <a:rPr lang="en-US" sz="1800" dirty="0" err="1"/>
              <a:t>etmeleri</a:t>
            </a: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err="1"/>
              <a:t>Topoğrafyaya</a:t>
            </a:r>
            <a:r>
              <a:rPr lang="en-US" sz="1800" dirty="0"/>
              <a:t> </a:t>
            </a:r>
            <a:r>
              <a:rPr lang="en-US" sz="1800" dirty="0" err="1"/>
              <a:t>uyumlu</a:t>
            </a:r>
            <a:r>
              <a:rPr lang="en-US" sz="1800" dirty="0"/>
              <a:t> </a:t>
            </a:r>
            <a:r>
              <a:rPr lang="en-US" sz="1800" dirty="0" err="1"/>
              <a:t>doğal</a:t>
            </a:r>
            <a:r>
              <a:rPr lang="en-US" sz="1800" dirty="0"/>
              <a:t> </a:t>
            </a:r>
            <a:r>
              <a:rPr lang="en-US" sz="1800" dirty="0" err="1"/>
              <a:t>drenajı</a:t>
            </a:r>
            <a:r>
              <a:rPr lang="en-US" sz="1800" dirty="0"/>
              <a:t> </a:t>
            </a:r>
            <a:r>
              <a:rPr lang="en-US" sz="1800" dirty="0" err="1"/>
              <a:t>kullanabilen</a:t>
            </a: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err="1"/>
              <a:t>Ağaç</a:t>
            </a:r>
            <a:r>
              <a:rPr lang="en-US" sz="1800" dirty="0"/>
              <a:t> </a:t>
            </a:r>
            <a:r>
              <a:rPr lang="en-US" sz="1800" dirty="0" err="1"/>
              <a:t>ve</a:t>
            </a:r>
            <a:r>
              <a:rPr lang="en-US" sz="1800" dirty="0"/>
              <a:t> </a:t>
            </a:r>
            <a:r>
              <a:rPr lang="en-US" sz="1800" dirty="0" err="1"/>
              <a:t>yeşil</a:t>
            </a:r>
            <a:r>
              <a:rPr lang="en-US" sz="1800" dirty="0"/>
              <a:t> </a:t>
            </a:r>
            <a:r>
              <a:rPr lang="en-US" sz="1800" dirty="0" err="1"/>
              <a:t>varlığını</a:t>
            </a:r>
            <a:r>
              <a:rPr lang="en-US" sz="1800" dirty="0"/>
              <a:t>, </a:t>
            </a:r>
            <a:r>
              <a:rPr lang="en-US" sz="1800" dirty="0" err="1"/>
              <a:t>doğal</a:t>
            </a:r>
            <a:r>
              <a:rPr lang="en-US" sz="1800" dirty="0"/>
              <a:t> </a:t>
            </a:r>
            <a:r>
              <a:rPr lang="en-US" sz="1800" dirty="0" err="1"/>
              <a:t>ekolojik</a:t>
            </a:r>
            <a:r>
              <a:rPr lang="en-US" sz="1800" dirty="0"/>
              <a:t> </a:t>
            </a:r>
            <a:r>
              <a:rPr lang="en-US" sz="1800" dirty="0" err="1"/>
              <a:t>değerleri</a:t>
            </a:r>
            <a:r>
              <a:rPr lang="en-US" sz="1800" dirty="0"/>
              <a:t> </a:t>
            </a:r>
            <a:r>
              <a:rPr lang="en-US" sz="1800" dirty="0" err="1"/>
              <a:t>tüm</a:t>
            </a:r>
            <a:r>
              <a:rPr lang="en-US" sz="1800" dirty="0"/>
              <a:t> </a:t>
            </a:r>
            <a:r>
              <a:rPr lang="en-US" sz="1800" dirty="0" err="1"/>
              <a:t>yerleşmede</a:t>
            </a:r>
            <a:r>
              <a:rPr lang="en-US" sz="1800" dirty="0"/>
              <a:t> </a:t>
            </a:r>
            <a:r>
              <a:rPr lang="en-US" sz="1800" dirty="0" err="1"/>
              <a:t>sürekliliğini</a:t>
            </a:r>
            <a:r>
              <a:rPr lang="en-US" sz="1800" dirty="0"/>
              <a:t> </a:t>
            </a:r>
            <a:r>
              <a:rPr lang="en-US" sz="1800" dirty="0" err="1"/>
              <a:t>önemsiyen</a:t>
            </a:r>
            <a:r>
              <a:rPr lang="en-US" sz="1800" dirty="0"/>
              <a:t> </a:t>
            </a:r>
            <a:r>
              <a:rPr lang="en-US" sz="1800" dirty="0" err="1"/>
              <a:t>bunu</a:t>
            </a:r>
            <a:r>
              <a:rPr lang="en-US" sz="1800" dirty="0"/>
              <a:t> </a:t>
            </a:r>
            <a:r>
              <a:rPr lang="en-US" sz="1800" dirty="0" err="1"/>
              <a:t>yaparken</a:t>
            </a:r>
            <a:r>
              <a:rPr lang="en-US" sz="1800" dirty="0"/>
              <a:t> </a:t>
            </a:r>
            <a:r>
              <a:rPr lang="en-US" sz="1800" dirty="0" err="1"/>
              <a:t>doğal</a:t>
            </a:r>
            <a:r>
              <a:rPr lang="en-US" sz="1800" dirty="0"/>
              <a:t> </a:t>
            </a:r>
            <a:r>
              <a:rPr lang="en-US" sz="1800" dirty="0" err="1"/>
              <a:t>vadi</a:t>
            </a:r>
            <a:r>
              <a:rPr lang="en-US" sz="1800" dirty="0"/>
              <a:t> </a:t>
            </a:r>
            <a:r>
              <a:rPr lang="en-US" sz="1800" dirty="0" err="1"/>
              <a:t>tabanlarını</a:t>
            </a:r>
            <a:r>
              <a:rPr lang="en-US" sz="1800" dirty="0"/>
              <a:t> </a:t>
            </a:r>
            <a:r>
              <a:rPr lang="en-US" sz="1800" dirty="0" err="1"/>
              <a:t>değerlendiren</a:t>
            </a:r>
            <a:r>
              <a:rPr lang="en-US" sz="18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err="1"/>
              <a:t>İklimine</a:t>
            </a:r>
            <a:r>
              <a:rPr lang="en-US" sz="1800" dirty="0"/>
              <a:t> </a:t>
            </a:r>
            <a:r>
              <a:rPr lang="en-US" sz="1800" dirty="0" err="1"/>
              <a:t>göre</a:t>
            </a:r>
            <a:r>
              <a:rPr lang="en-US" sz="1800" dirty="0"/>
              <a:t> </a:t>
            </a:r>
            <a:r>
              <a:rPr lang="en-US" sz="1800" dirty="0" err="1"/>
              <a:t>ısıyı</a:t>
            </a:r>
            <a:r>
              <a:rPr lang="en-US" sz="1800" dirty="0"/>
              <a:t> </a:t>
            </a:r>
            <a:r>
              <a:rPr lang="en-US" sz="1800" dirty="0" err="1"/>
              <a:t>koruyabilen</a:t>
            </a:r>
            <a:r>
              <a:rPr lang="en-US" sz="1800" dirty="0"/>
              <a:t> </a:t>
            </a:r>
            <a:r>
              <a:rPr lang="en-US" sz="1800" dirty="0" err="1"/>
              <a:t>ya</a:t>
            </a:r>
            <a:r>
              <a:rPr lang="en-US" sz="1800" dirty="0"/>
              <a:t> da </a:t>
            </a:r>
            <a:r>
              <a:rPr lang="en-US" sz="1800" dirty="0" err="1"/>
              <a:t>nemi</a:t>
            </a:r>
            <a:r>
              <a:rPr lang="en-US" sz="1800" dirty="0"/>
              <a:t> </a:t>
            </a:r>
            <a:r>
              <a:rPr lang="en-US" sz="1800" dirty="0" err="1"/>
              <a:t>artıran</a:t>
            </a:r>
            <a:r>
              <a:rPr lang="en-US" sz="1800" dirty="0"/>
              <a:t> </a:t>
            </a:r>
            <a:r>
              <a:rPr lang="en-US" sz="1800" dirty="0" err="1"/>
              <a:t>boşluklu</a:t>
            </a:r>
            <a:r>
              <a:rPr lang="en-US" sz="1800" dirty="0"/>
              <a:t> </a:t>
            </a:r>
            <a:r>
              <a:rPr lang="en-US" sz="1800" dirty="0" err="1"/>
              <a:t>yerleşim</a:t>
            </a:r>
            <a:r>
              <a:rPr lang="en-US" sz="1800" dirty="0"/>
              <a:t> </a:t>
            </a:r>
            <a:r>
              <a:rPr lang="en-US" sz="1800" dirty="0" err="1"/>
              <a:t>düzenlerini</a:t>
            </a:r>
            <a:r>
              <a:rPr lang="en-US" sz="1800" dirty="0"/>
              <a:t> </a:t>
            </a:r>
            <a:r>
              <a:rPr lang="en-US" sz="1800" dirty="0" err="1"/>
              <a:t>dikkate</a:t>
            </a:r>
            <a:r>
              <a:rPr lang="en-US" sz="1800" dirty="0"/>
              <a:t> </a:t>
            </a:r>
            <a:r>
              <a:rPr lang="en-US" sz="1800" dirty="0" err="1"/>
              <a:t>almış</a:t>
            </a:r>
            <a:r>
              <a:rPr lang="en-US" sz="1800" dirty="0"/>
              <a:t> </a:t>
            </a:r>
            <a:r>
              <a:rPr lang="en-US" sz="1800" dirty="0" err="1"/>
              <a:t>olmaları</a:t>
            </a:r>
            <a:r>
              <a:rPr lang="en-US" sz="1800" dirty="0"/>
              <a:t> </a:t>
            </a:r>
            <a:r>
              <a:rPr lang="en-US" sz="1800" dirty="0" err="1"/>
              <a:t>bizlerin</a:t>
            </a:r>
            <a:r>
              <a:rPr lang="en-US" sz="1800" dirty="0"/>
              <a:t> </a:t>
            </a:r>
            <a:r>
              <a:rPr lang="en-US" sz="1800" dirty="0" err="1"/>
              <a:t>mekan</a:t>
            </a:r>
            <a:r>
              <a:rPr lang="en-US" sz="1800" dirty="0"/>
              <a:t> </a:t>
            </a:r>
            <a:r>
              <a:rPr lang="en-US" sz="1800" dirty="0" err="1"/>
              <a:t>planlamada</a:t>
            </a:r>
            <a:r>
              <a:rPr lang="en-US" sz="1800" dirty="0"/>
              <a:t> da </a:t>
            </a:r>
            <a:r>
              <a:rPr lang="en-US" sz="1800" dirty="0" err="1"/>
              <a:t>oldukça</a:t>
            </a:r>
            <a:r>
              <a:rPr lang="en-US" sz="1800" dirty="0"/>
              <a:t> </a:t>
            </a:r>
            <a:r>
              <a:rPr lang="en-US" sz="1800" dirty="0" err="1"/>
              <a:t>önemsediğimiz</a:t>
            </a:r>
            <a:r>
              <a:rPr lang="en-US" sz="1800" dirty="0"/>
              <a:t> </a:t>
            </a:r>
            <a:r>
              <a:rPr lang="en-US" sz="1800" dirty="0" err="1"/>
              <a:t>konuların</a:t>
            </a:r>
            <a:r>
              <a:rPr lang="en-US" sz="1800" dirty="0"/>
              <a:t> </a:t>
            </a:r>
            <a:r>
              <a:rPr lang="en-US" sz="1800" dirty="0" err="1"/>
              <a:t>başında</a:t>
            </a:r>
            <a:r>
              <a:rPr lang="en-US" sz="1800" dirty="0"/>
              <a:t> </a:t>
            </a:r>
            <a:r>
              <a:rPr lang="en-US" sz="1800" dirty="0" err="1"/>
              <a:t>gelmektedir</a:t>
            </a:r>
            <a:r>
              <a:rPr lang="en-US" sz="1800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E80AAF-5B5A-4A0A-A555-552D3F9DCE2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47" y="4078334"/>
            <a:ext cx="4212773" cy="2631440"/>
          </a:xfrm>
          <a:prstGeom prst="rect">
            <a:avLst/>
          </a:prstGeom>
          <a:ln>
            <a:noFill/>
          </a:ln>
          <a:effectLst>
            <a:outerShdw blurRad="50800" dist="50800" dir="5400000" sx="104000" sy="104000" algn="ctr" rotWithShape="0">
              <a:srgbClr val="000000">
                <a:alpha val="43137"/>
              </a:srgbClr>
            </a:outerShdw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ADF267-9CC3-4F01-8C0C-65AE16D0BE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79" t="38667" r="26417" b="4000"/>
          <a:stretch/>
        </p:blipFill>
        <p:spPr>
          <a:xfrm>
            <a:off x="7538720" y="205204"/>
            <a:ext cx="4165551" cy="2775351"/>
          </a:xfrm>
          <a:prstGeom prst="rect">
            <a:avLst/>
          </a:prstGeom>
          <a:effectLst>
            <a:glow rad="279400">
              <a:schemeClr val="accent1">
                <a:alpha val="40000"/>
              </a:schemeClr>
            </a:glo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A22C2F-35F2-4CFB-AA1B-6D22C01B3873}"/>
              </a:ext>
            </a:extLst>
          </p:cNvPr>
          <p:cNvSpPr/>
          <p:nvPr/>
        </p:nvSpPr>
        <p:spPr>
          <a:xfrm>
            <a:off x="2933699" y="6578969"/>
            <a:ext cx="936171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 err="1"/>
              <a:t>İmajlar</a:t>
            </a:r>
            <a:r>
              <a:rPr lang="en-US" sz="1100" dirty="0"/>
              <a:t> Kent, </a:t>
            </a:r>
            <a:r>
              <a:rPr lang="en-US" sz="1100" dirty="0" err="1"/>
              <a:t>Planlama</a:t>
            </a:r>
            <a:r>
              <a:rPr lang="en-US" sz="1100" dirty="0"/>
              <a:t> </a:t>
            </a:r>
            <a:r>
              <a:rPr lang="en-US" sz="1100" dirty="0" err="1"/>
              <a:t>ve</a:t>
            </a:r>
            <a:r>
              <a:rPr lang="en-US" sz="1100" dirty="0"/>
              <a:t> </a:t>
            </a:r>
            <a:r>
              <a:rPr lang="en-US" sz="1100" dirty="0" err="1"/>
              <a:t>Afet</a:t>
            </a:r>
            <a:r>
              <a:rPr lang="en-US" sz="1100" dirty="0"/>
              <a:t> Risk </a:t>
            </a:r>
            <a:r>
              <a:rPr lang="en-US" sz="1100" dirty="0" err="1"/>
              <a:t>Yönetimi</a:t>
            </a:r>
            <a:r>
              <a:rPr lang="en-US" sz="1100" dirty="0"/>
              <a:t> </a:t>
            </a:r>
            <a:r>
              <a:rPr lang="en-US" sz="1100" dirty="0" err="1"/>
              <a:t>kitabı</a:t>
            </a:r>
            <a:r>
              <a:rPr lang="en-US" sz="1100" dirty="0"/>
              <a:t> </a:t>
            </a:r>
            <a:r>
              <a:rPr lang="en-US" sz="1100" dirty="0" err="1"/>
              <a:t>için</a:t>
            </a:r>
            <a:r>
              <a:rPr lang="en-US" sz="1100" dirty="0"/>
              <a:t> H. </a:t>
            </a:r>
            <a:r>
              <a:rPr lang="en-US" sz="1100" dirty="0" err="1"/>
              <a:t>Çağatay</a:t>
            </a:r>
            <a:r>
              <a:rPr lang="en-US" sz="1100" dirty="0"/>
              <a:t> </a:t>
            </a:r>
            <a:r>
              <a:rPr lang="en-US" sz="1100" dirty="0" err="1"/>
              <a:t>Keskinok</a:t>
            </a:r>
            <a:r>
              <a:rPr lang="en-US" sz="1100" dirty="0"/>
              <a:t> </a:t>
            </a:r>
            <a:r>
              <a:rPr lang="en-US" sz="1100" dirty="0" err="1"/>
              <a:t>ve</a:t>
            </a:r>
            <a:r>
              <a:rPr lang="en-US" sz="1100" dirty="0"/>
              <a:t> Meltem </a:t>
            </a:r>
            <a:r>
              <a:rPr lang="en-US" sz="1100" dirty="0" err="1"/>
              <a:t>Şenol</a:t>
            </a:r>
            <a:r>
              <a:rPr lang="en-US" sz="1100" dirty="0"/>
              <a:t> Balaban </a:t>
            </a:r>
            <a:r>
              <a:rPr lang="en-US" sz="1100" dirty="0" err="1"/>
              <a:t>tarafından</a:t>
            </a:r>
            <a:r>
              <a:rPr lang="en-US" sz="1100" dirty="0"/>
              <a:t> </a:t>
            </a:r>
            <a:r>
              <a:rPr lang="en-US" sz="1100" dirty="0" err="1"/>
              <a:t>hazırlanarak</a:t>
            </a:r>
            <a:r>
              <a:rPr lang="en-US" sz="1100" dirty="0"/>
              <a:t> </a:t>
            </a:r>
            <a:r>
              <a:rPr lang="en-US" sz="1100" dirty="0" err="1"/>
              <a:t>kullanılmıştır</a:t>
            </a:r>
            <a:r>
              <a:rPr lang="en-US" sz="1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9005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03E28-EBD0-4AD1-A7D7-968A5DC4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Kentleşme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Nüfus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066AE-4E75-4043-A84A-9F4B78B41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A9F2-5839-4913-94EF-4A8743B09D81}" type="datetime1">
              <a:rPr lang="tr-TR" smtClean="0"/>
              <a:t>8.01.2026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D27AC-D09A-4FF0-93A3-49C7575CC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0BD2-3163-4F24-BFCB-A6B41B38CD26}" type="slidenum">
              <a:rPr lang="en-US" smtClean="0"/>
              <a:t>13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27DF4E-2E7B-4140-B2AE-17BE2C774F54}"/>
              </a:ext>
            </a:extLst>
          </p:cNvPr>
          <p:cNvSpPr/>
          <p:nvPr/>
        </p:nvSpPr>
        <p:spPr>
          <a:xfrm>
            <a:off x="8035474" y="5190694"/>
            <a:ext cx="36687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Kaynaklar</a:t>
            </a:r>
            <a:r>
              <a:rPr lang="tr-TR" sz="1200" dirty="0"/>
              <a:t>: </a:t>
            </a:r>
            <a:r>
              <a:rPr lang="tr-TR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014 World Urbanization</a:t>
            </a:r>
            <a:r>
              <a:rPr lang="tr-TR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Prospects</a:t>
            </a:r>
            <a:r>
              <a:rPr lang="en-US" sz="1200" dirty="0"/>
              <a:t> </a:t>
            </a:r>
            <a:r>
              <a:rPr lang="tr-TR" sz="1200" dirty="0"/>
              <a:t>(</a:t>
            </a:r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http://esa.un.org/unpd/wup/Publications/Files/WUP2014-Highlights.pdf</a:t>
            </a:r>
            <a:r>
              <a:rPr lang="en-US" sz="1200" dirty="0"/>
              <a:t>, </a:t>
            </a:r>
            <a:r>
              <a:rPr lang="en-US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https://www.un.org/en/events/citiesday/assets/pdf/the_worlds_cities_in_2018_data_booklet.pdf</a:t>
            </a:r>
            <a:r>
              <a:rPr lang="tr-TR" sz="1200" dirty="0"/>
              <a:t>)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6DDC47-7EA2-4A7B-B907-E301F434ABC1}"/>
              </a:ext>
            </a:extLst>
          </p:cNvPr>
          <p:cNvSpPr/>
          <p:nvPr/>
        </p:nvSpPr>
        <p:spPr>
          <a:xfrm>
            <a:off x="8033372" y="1446399"/>
            <a:ext cx="3589374" cy="34778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tr-TR" sz="2000" dirty="0">
                <a:solidFill>
                  <a:srgbClr val="0021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en-US" sz="2000" dirty="0">
                <a:solidFill>
                  <a:srgbClr val="0021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tr-TR" sz="2000" dirty="0">
                <a:solidFill>
                  <a:srgbClr val="0021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’de “urban turn” (kentsele dönüş)</a:t>
            </a:r>
          </a:p>
          <a:p>
            <a:endParaRPr lang="tr-TR" sz="2000" dirty="0">
              <a:solidFill>
                <a:srgbClr val="0021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000" dirty="0">
                <a:solidFill>
                  <a:srgbClr val="002169"/>
                </a:solidFill>
                <a:latin typeface="Times New Roman"/>
                <a:cs typeface="Times New Roman"/>
              </a:rPr>
              <a:t>2018 yılında dünya nüfusunun</a:t>
            </a:r>
            <a:endParaRPr lang="tr-TR" sz="20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tr-TR" sz="2000" dirty="0">
                <a:solidFill>
                  <a:srgbClr val="002169"/>
                </a:solidFill>
                <a:latin typeface="Times New Roman"/>
                <a:cs typeface="Times New Roman"/>
              </a:rPr>
              <a:t>%55.3ü kentsel yerleşmelerde yaşadığı tahmin ediliyor. 2030 itibariyle bu tahminin %60ları göstermesi bekleniyor.</a:t>
            </a:r>
            <a:endParaRPr lang="en-US" sz="2000" dirty="0">
              <a:solidFill>
                <a:srgbClr val="002169"/>
              </a:solidFill>
              <a:latin typeface="Times New Roman"/>
              <a:cs typeface="Times New Roman"/>
            </a:endParaRPr>
          </a:p>
          <a:p>
            <a:endParaRPr lang="en-US" sz="2000" dirty="0">
              <a:solidFill>
                <a:srgbClr val="002169"/>
              </a:solidFill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rgbClr val="002169"/>
                </a:solidFill>
                <a:latin typeface="Times New Roman"/>
                <a:cs typeface="Times New Roman"/>
              </a:rPr>
              <a:t>Mega </a:t>
            </a:r>
            <a:r>
              <a:rPr lang="en-US" sz="2000" dirty="0" err="1">
                <a:solidFill>
                  <a:srgbClr val="002169"/>
                </a:solidFill>
                <a:latin typeface="Times New Roman"/>
                <a:cs typeface="Times New Roman"/>
              </a:rPr>
              <a:t>kent</a:t>
            </a:r>
            <a:r>
              <a:rPr lang="en-US" sz="2000" dirty="0">
                <a:solidFill>
                  <a:srgbClr val="002169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169"/>
                </a:solidFill>
                <a:latin typeface="Times New Roman"/>
                <a:cs typeface="Times New Roman"/>
              </a:rPr>
              <a:t>düzeyindeki</a:t>
            </a:r>
            <a:r>
              <a:rPr lang="en-US" sz="2000" dirty="0">
                <a:solidFill>
                  <a:srgbClr val="002169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169"/>
                </a:solidFill>
                <a:latin typeface="Times New Roman"/>
                <a:cs typeface="Times New Roman"/>
              </a:rPr>
              <a:t>kentlerin</a:t>
            </a:r>
            <a:r>
              <a:rPr lang="en-US" sz="2000" dirty="0">
                <a:solidFill>
                  <a:srgbClr val="002169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2169"/>
                </a:solidFill>
                <a:latin typeface="Times New Roman"/>
                <a:cs typeface="Times New Roman"/>
              </a:rPr>
              <a:t>sayıları</a:t>
            </a:r>
            <a:r>
              <a:rPr lang="en-US" sz="2000" dirty="0">
                <a:solidFill>
                  <a:srgbClr val="002169"/>
                </a:solidFill>
                <a:latin typeface="Times New Roman"/>
                <a:cs typeface="Times New Roman"/>
              </a:rPr>
              <a:t> da </a:t>
            </a:r>
            <a:r>
              <a:rPr lang="en-US" sz="2000" dirty="0" err="1">
                <a:solidFill>
                  <a:srgbClr val="002169"/>
                </a:solidFill>
                <a:latin typeface="Times New Roman"/>
                <a:cs typeface="Times New Roman"/>
              </a:rPr>
              <a:t>artıyor</a:t>
            </a:r>
            <a:endParaRPr lang="tr-TR" sz="2000" dirty="0">
              <a:latin typeface="Times New Roman"/>
              <a:cs typeface="Times New Roman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895B15-7EE9-4F38-B857-A327E38E7D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99" t="14149" r="4207" b="1905"/>
          <a:stretch/>
        </p:blipFill>
        <p:spPr>
          <a:xfrm>
            <a:off x="306718" y="1247684"/>
            <a:ext cx="7417837" cy="42666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D3C64C-1422-4A12-BD31-8363B39E7FCD}"/>
              </a:ext>
            </a:extLst>
          </p:cNvPr>
          <p:cNvSpPr/>
          <p:nvPr/>
        </p:nvSpPr>
        <p:spPr>
          <a:xfrm>
            <a:off x="107665" y="5739780"/>
            <a:ext cx="761689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rgbClr val="000000"/>
                </a:solidFill>
                <a:latin typeface="roboto"/>
              </a:rPr>
              <a:t>Şenol</a:t>
            </a:r>
            <a:r>
              <a:rPr lang="en-US" sz="1100" dirty="0">
                <a:solidFill>
                  <a:srgbClr val="000000"/>
                </a:solidFill>
                <a:latin typeface="roboto"/>
              </a:rPr>
              <a:t>-Balaban M. </a:t>
            </a:r>
            <a:r>
              <a:rPr lang="en-US" sz="1100" dirty="0" err="1">
                <a:solidFill>
                  <a:srgbClr val="000000"/>
                </a:solidFill>
                <a:latin typeface="roboto"/>
              </a:rPr>
              <a:t>ve</a:t>
            </a:r>
            <a:r>
              <a:rPr lang="en-US" sz="1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roboto"/>
              </a:rPr>
              <a:t>Keskinok</a:t>
            </a:r>
            <a:r>
              <a:rPr lang="en-US" sz="1100" dirty="0">
                <a:solidFill>
                  <a:srgbClr val="000000"/>
                </a:solidFill>
                <a:latin typeface="roboto"/>
              </a:rPr>
              <a:t> H. Ç., 2017. ‘</a:t>
            </a:r>
            <a:r>
              <a:rPr lang="en-US" sz="1100" dirty="0" err="1">
                <a:solidFill>
                  <a:srgbClr val="000000"/>
                </a:solidFill>
                <a:latin typeface="roboto"/>
              </a:rPr>
              <a:t>Afet</a:t>
            </a:r>
            <a:r>
              <a:rPr lang="en-US" sz="1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roboto"/>
              </a:rPr>
              <a:t>Sakınım</a:t>
            </a:r>
            <a:r>
              <a:rPr lang="en-US" sz="1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roboto"/>
              </a:rPr>
              <a:t>Planlaması</a:t>
            </a:r>
            <a:r>
              <a:rPr lang="en-US" sz="1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roboto"/>
              </a:rPr>
              <a:t>ve</a:t>
            </a:r>
            <a:r>
              <a:rPr lang="en-US" sz="1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roboto"/>
              </a:rPr>
              <a:t>Uygulamaları</a:t>
            </a:r>
            <a:r>
              <a:rPr lang="en-US" sz="1100" dirty="0">
                <a:solidFill>
                  <a:srgbClr val="000000"/>
                </a:solidFill>
                <a:latin typeface="roboto"/>
              </a:rPr>
              <a:t>’. M. </a:t>
            </a:r>
            <a:r>
              <a:rPr lang="en-US" sz="1100" dirty="0" err="1">
                <a:solidFill>
                  <a:srgbClr val="000000"/>
                </a:solidFill>
                <a:latin typeface="roboto"/>
              </a:rPr>
              <a:t>Şenol</a:t>
            </a:r>
            <a:r>
              <a:rPr lang="en-US" sz="1100" dirty="0">
                <a:solidFill>
                  <a:srgbClr val="000000"/>
                </a:solidFill>
                <a:latin typeface="roboto"/>
              </a:rPr>
              <a:t> Balaban [Der.], Kent, </a:t>
            </a:r>
            <a:r>
              <a:rPr lang="en-US" sz="1100" dirty="0" err="1">
                <a:solidFill>
                  <a:srgbClr val="000000"/>
                </a:solidFill>
                <a:latin typeface="roboto"/>
              </a:rPr>
              <a:t>Planlama</a:t>
            </a:r>
            <a:r>
              <a:rPr lang="en-US" sz="1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roboto"/>
              </a:rPr>
              <a:t>ve</a:t>
            </a:r>
            <a:r>
              <a:rPr lang="en-US" sz="1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roboto"/>
              </a:rPr>
              <a:t>Afet</a:t>
            </a:r>
            <a:r>
              <a:rPr lang="en-US" sz="1100" dirty="0">
                <a:solidFill>
                  <a:srgbClr val="000000"/>
                </a:solidFill>
                <a:latin typeface="roboto"/>
              </a:rPr>
              <a:t> Risk </a:t>
            </a:r>
            <a:r>
              <a:rPr lang="en-US" sz="1100" dirty="0" err="1">
                <a:solidFill>
                  <a:srgbClr val="000000"/>
                </a:solidFill>
                <a:latin typeface="roboto"/>
              </a:rPr>
              <a:t>Yönetimi</a:t>
            </a:r>
            <a:r>
              <a:rPr lang="en-US" sz="1100" dirty="0">
                <a:solidFill>
                  <a:srgbClr val="000000"/>
                </a:solidFill>
                <a:latin typeface="roboto"/>
              </a:rPr>
              <a:t>, Anadolu </a:t>
            </a:r>
            <a:r>
              <a:rPr lang="en-US" sz="1100" dirty="0" err="1">
                <a:solidFill>
                  <a:srgbClr val="000000"/>
                </a:solidFill>
                <a:latin typeface="roboto"/>
              </a:rPr>
              <a:t>Üniversitesi</a:t>
            </a:r>
            <a:r>
              <a:rPr lang="en-US" sz="1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roboto"/>
              </a:rPr>
              <a:t>Yayınları</a:t>
            </a:r>
            <a:r>
              <a:rPr lang="en-US" sz="1100" dirty="0">
                <a:solidFill>
                  <a:srgbClr val="000000"/>
                </a:solidFill>
                <a:latin typeface="roboto"/>
              </a:rPr>
              <a:t>, sf. 167-192, </a:t>
            </a:r>
            <a:r>
              <a:rPr lang="en-US" sz="1100" dirty="0" err="1">
                <a:solidFill>
                  <a:srgbClr val="000000"/>
                </a:solidFill>
                <a:latin typeface="roboto"/>
              </a:rPr>
              <a:t>Eskişehir</a:t>
            </a:r>
            <a:r>
              <a:rPr lang="en-US" sz="1100" dirty="0">
                <a:solidFill>
                  <a:srgbClr val="000000"/>
                </a:solidFill>
                <a:latin typeface="roboto"/>
              </a:rPr>
              <a:t>. </a:t>
            </a:r>
            <a:r>
              <a:rPr lang="en-US" sz="1100" dirty="0">
                <a:latin typeface="roboto"/>
              </a:rPr>
              <a:t>(</a:t>
            </a:r>
            <a:r>
              <a:rPr lang="en-US" sz="1100" dirty="0">
                <a:latin typeface="roboto"/>
                <a:hlinkClick r:id="rId6" tooltip="https://kitapsatis.anadolu.edu.tr/kentler-planlama-ve-afet-risk-yonetimi-2307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https://kitapsatis.anadolu.edu.tr/</a:t>
            </a:r>
            <a:r>
              <a:rPr lang="en-US" sz="1100" dirty="0" err="1">
                <a:latin typeface="roboto"/>
                <a:hlinkClick r:id="rId6" tooltip="https://kitapsatis.anadolu.edu.tr/kentler-planlama-ve-afet-risk-yonetimi-2307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kentler</a:t>
            </a:r>
            <a:r>
              <a:rPr lang="en-US" sz="1100" dirty="0">
                <a:latin typeface="roboto"/>
                <a:hlinkClick r:id="rId6" tooltip="https://kitapsatis.anadolu.edu.tr/kentler-planlama-ve-afet-risk-yonetimi-2307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US" sz="1100" dirty="0" err="1">
                <a:latin typeface="roboto"/>
                <a:hlinkClick r:id="rId6" tooltip="https://kitapsatis.anadolu.edu.tr/kentler-planlama-ve-afet-risk-yonetimi-2307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planlama</a:t>
            </a:r>
            <a:r>
              <a:rPr lang="en-US" sz="1100" dirty="0">
                <a:latin typeface="roboto"/>
                <a:hlinkClick r:id="rId6" tooltip="https://kitapsatis.anadolu.edu.tr/kentler-planlama-ve-afet-risk-yonetimi-2307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US" sz="1100" dirty="0" err="1">
                <a:latin typeface="roboto"/>
                <a:hlinkClick r:id="rId6" tooltip="https://kitapsatis.anadolu.edu.tr/kentler-planlama-ve-afet-risk-yonetimi-2307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</a:t>
            </a:r>
            <a:r>
              <a:rPr lang="en-US" sz="1100" dirty="0">
                <a:latin typeface="roboto"/>
                <a:hlinkClick r:id="rId6" tooltip="https://kitapsatis.anadolu.edu.tr/kentler-planlama-ve-afet-risk-yonetimi-2307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US" sz="1100" dirty="0" err="1">
                <a:latin typeface="roboto"/>
                <a:hlinkClick r:id="rId6" tooltip="https://kitapsatis.anadolu.edu.tr/kentler-planlama-ve-afet-risk-yonetimi-2307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afet</a:t>
            </a:r>
            <a:r>
              <a:rPr lang="en-US" sz="1100" dirty="0">
                <a:latin typeface="roboto"/>
                <a:hlinkClick r:id="rId6" tooltip="https://kitapsatis.anadolu.edu.tr/kentler-planlama-ve-afet-risk-yonetimi-2307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-risk-</a:t>
            </a:r>
            <a:r>
              <a:rPr lang="en-US" sz="1100" dirty="0" err="1">
                <a:latin typeface="roboto"/>
                <a:hlinkClick r:id="rId6" tooltip="https://kitapsatis.anadolu.edu.tr/kentler-planlama-ve-afet-risk-yonetimi-2307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yonetimi</a:t>
            </a:r>
            <a:r>
              <a:rPr lang="en-US" sz="1100" dirty="0">
                <a:latin typeface="roboto"/>
                <a:hlinkClick r:id="rId6" tooltip="https://kitapsatis.anadolu.edu.tr/kentler-planlama-ve-afet-risk-yonetimi-2307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...</a:t>
            </a:r>
            <a:r>
              <a:rPr lang="en-US" sz="1100" dirty="0">
                <a:latin typeface="roboto"/>
              </a:rPr>
              <a:t>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84813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8ECD6-3952-4F0B-89D5-9232310D4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Şehirleri</a:t>
            </a:r>
            <a:r>
              <a:rPr lang="en-US" sz="4000" dirty="0"/>
              <a:t> </a:t>
            </a:r>
            <a:r>
              <a:rPr lang="en-US" sz="4000" dirty="0" err="1"/>
              <a:t>Dirençli</a:t>
            </a:r>
            <a:r>
              <a:rPr lang="en-US" sz="4000" dirty="0"/>
              <a:t> Hale </a:t>
            </a:r>
            <a:r>
              <a:rPr lang="en-US" sz="4000" dirty="0" err="1"/>
              <a:t>Getirmek</a:t>
            </a:r>
            <a:r>
              <a:rPr lang="en-US" sz="4000" dirty="0"/>
              <a:t>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65979-F7B8-4561-AD90-E5C742115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2B613-50DE-4FE3-B9D7-8C4B4290C359}" type="datetime1">
              <a:rPr lang="tr-TR" smtClean="0"/>
              <a:t>8.01.2026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F51B8-13E0-4AFE-85D3-8C59DA779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0BD2-3163-4F24-BFCB-A6B41B38CD26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DCAD78-773D-4E68-AA01-197FA32EA6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29" t="20272" r="25481" b="35102"/>
          <a:stretch/>
        </p:blipFill>
        <p:spPr>
          <a:xfrm>
            <a:off x="8808033" y="4981777"/>
            <a:ext cx="3290537" cy="18649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DFAB6D-E826-43B8-9248-C04C689D5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2" y="1244942"/>
            <a:ext cx="7908264" cy="5336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B98D4A-BA41-4564-A944-A4A828BED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8492" y="1242912"/>
            <a:ext cx="2426944" cy="31228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B5AC61-589B-499A-8336-BC83E00B74DB}"/>
              </a:ext>
            </a:extLst>
          </p:cNvPr>
          <p:cNvSpPr txBox="1"/>
          <p:nvPr/>
        </p:nvSpPr>
        <p:spPr>
          <a:xfrm>
            <a:off x="7058654" y="4400348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https://mbbkulturyayinlari.com/sehir-toplum-sayi-28</a:t>
            </a:r>
          </a:p>
        </p:txBody>
      </p:sp>
    </p:spTree>
    <p:extLst>
      <p:ext uri="{BB962C8B-B14F-4D97-AF65-F5344CB8AC3E}">
        <p14:creationId xmlns:p14="http://schemas.microsoft.com/office/powerpoint/2010/main" val="54984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EC231-C63E-44C6-9C17-EF287779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Riski</a:t>
            </a:r>
            <a:r>
              <a:rPr lang="en-US" dirty="0"/>
              <a:t> </a:t>
            </a:r>
            <a:r>
              <a:rPr lang="en-US" dirty="0" err="1"/>
              <a:t>Anlamak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Anlatmak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7848C-6C11-4048-9E1B-683D01089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06" y="2483168"/>
            <a:ext cx="5435566" cy="3651504"/>
          </a:xfrm>
        </p:spPr>
        <p:txBody>
          <a:bodyPr>
            <a:normAutofit fontScale="77500" lnSpcReduction="20000"/>
          </a:bodyPr>
          <a:lstStyle/>
          <a:p>
            <a:r>
              <a:rPr lang="tr-TR" b="1" dirty="0">
                <a:solidFill>
                  <a:schemeClr val="tx1"/>
                </a:solidFill>
              </a:rPr>
              <a:t>Veri Toplama: </a:t>
            </a:r>
            <a:r>
              <a:rPr lang="tr-TR" dirty="0">
                <a:solidFill>
                  <a:schemeClr val="tx1"/>
                </a:solidFill>
              </a:rPr>
              <a:t>Verileri sistematik ve güncellenebilir biçimde toplama ve afetlerin olası etkilerini, kayıplarını anlayabilmek için kullanmak. Sistematik veri toplama ve analizi ile karar vericileri afet risklerini azaltma ve dirençliliği inşa etmekte kullanmak.</a:t>
            </a:r>
          </a:p>
          <a:p>
            <a:r>
              <a:rPr lang="tr-TR" b="1" dirty="0">
                <a:solidFill>
                  <a:schemeClr val="tx1"/>
                </a:solidFill>
              </a:rPr>
              <a:t>Risk Değerlendirmesi: </a:t>
            </a:r>
            <a:r>
              <a:rPr lang="tr-TR" dirty="0">
                <a:solidFill>
                  <a:schemeClr val="tx1"/>
                </a:solidFill>
              </a:rPr>
              <a:t>Hesaplamalı/sayısal risk modellemesi ile deterministi</a:t>
            </a:r>
            <a:r>
              <a:rPr lang="en-US" dirty="0">
                <a:solidFill>
                  <a:schemeClr val="tx1"/>
                </a:solidFill>
              </a:rPr>
              <a:t>k</a:t>
            </a:r>
            <a:r>
              <a:rPr lang="tr-TR" dirty="0">
                <a:solidFill>
                  <a:schemeClr val="tx1"/>
                </a:solidFill>
              </a:rPr>
              <a:t> ve </a:t>
            </a:r>
            <a:r>
              <a:rPr lang="tr-TR" dirty="0" err="1">
                <a:solidFill>
                  <a:schemeClr val="tx1"/>
                </a:solidFill>
              </a:rPr>
              <a:t>olasılıksal</a:t>
            </a:r>
            <a:r>
              <a:rPr lang="tr-TR" dirty="0">
                <a:solidFill>
                  <a:schemeClr val="tx1"/>
                </a:solidFill>
              </a:rPr>
              <a:t> risk tahminlerini ortaya koyabilecek </a:t>
            </a:r>
            <a:r>
              <a:rPr lang="tr-TR" dirty="0" err="1">
                <a:solidFill>
                  <a:schemeClr val="tx1"/>
                </a:solidFill>
              </a:rPr>
              <a:t>zarargörebilirlik</a:t>
            </a:r>
            <a:r>
              <a:rPr lang="tr-TR" dirty="0">
                <a:solidFill>
                  <a:schemeClr val="tx1"/>
                </a:solidFill>
              </a:rPr>
              <a:t> ve tehlike modellemeleriyle maruz olma durumunu değerlendirmek. Riski hızlıca, titizlikle ve düzenli biçimde belirleyebilmek.</a:t>
            </a:r>
          </a:p>
          <a:p>
            <a:r>
              <a:rPr lang="tr-TR" dirty="0">
                <a:solidFill>
                  <a:schemeClr val="tx1"/>
                </a:solidFill>
              </a:rPr>
              <a:t>Buradaki sonuçlara bağlı olarak </a:t>
            </a:r>
            <a:r>
              <a:rPr lang="tr-TR" b="1" dirty="0">
                <a:solidFill>
                  <a:schemeClr val="tx1"/>
                </a:solidFill>
              </a:rPr>
              <a:t>Afet Risk Azaltma planlamasını yapmak</a:t>
            </a:r>
            <a:r>
              <a:rPr lang="tr-TR" dirty="0">
                <a:solidFill>
                  <a:schemeClr val="tx1"/>
                </a:solidFill>
              </a:rPr>
              <a:t>.</a:t>
            </a:r>
          </a:p>
          <a:p>
            <a:r>
              <a:rPr lang="tr-TR" dirty="0">
                <a:solidFill>
                  <a:schemeClr val="tx1"/>
                </a:solidFill>
              </a:rPr>
              <a:t>Bu planın uygulamaya konulabilmesi için </a:t>
            </a:r>
            <a:r>
              <a:rPr lang="tr-TR" b="1" dirty="0">
                <a:solidFill>
                  <a:schemeClr val="tx1"/>
                </a:solidFill>
              </a:rPr>
              <a:t>eylem ve etkinlikleri kurgulamak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5FBB5-A61C-434F-BF29-BA78B1A10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33617-849C-439F-A4B3-D7DE2023166A}" type="datetime1">
              <a:rPr lang="tr-TR" smtClean="0"/>
              <a:t>8.01.2026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F2D69-7E82-44AB-B126-D6B10CEB6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0BD2-3163-4F24-BFCB-A6B41B38CD26}" type="slidenum">
              <a:rPr lang="en-US" smtClean="0"/>
              <a:t>15</a:t>
            </a:fld>
            <a:endParaRPr lang="en-US"/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24276262-4DC2-4023-83AE-139058564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380" y="2273890"/>
            <a:ext cx="6072181" cy="40227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1DC4DE-8AF5-4B22-B7AF-7283EFD35FE1}"/>
              </a:ext>
            </a:extLst>
          </p:cNvPr>
          <p:cNvSpPr txBox="1"/>
          <p:nvPr/>
        </p:nvSpPr>
        <p:spPr>
          <a:xfrm>
            <a:off x="6343331" y="1754097"/>
            <a:ext cx="5487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DİRENÇLİ TOPLUM İÇİN ADIMLAR</a:t>
            </a:r>
          </a:p>
        </p:txBody>
      </p:sp>
    </p:spTree>
    <p:extLst>
      <p:ext uri="{BB962C8B-B14F-4D97-AF65-F5344CB8AC3E}">
        <p14:creationId xmlns:p14="http://schemas.microsoft.com/office/powerpoint/2010/main" val="26267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01A92-8A56-4DEF-8769-B483DA8F8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Afet</a:t>
            </a:r>
            <a:r>
              <a:rPr lang="en-US" dirty="0"/>
              <a:t> Risk </a:t>
            </a:r>
            <a:r>
              <a:rPr lang="en-US" dirty="0" err="1"/>
              <a:t>Yönetimi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451E6-77E5-4552-87B5-88B001C89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0E40-F0EC-45A4-A301-7CF456F2A203}" type="datetime1">
              <a:rPr lang="tr-TR" smtClean="0"/>
              <a:t>8.01.2026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3633F-2527-4D3F-B6B3-5C8FF7091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0BD2-3163-4F24-BFCB-A6B41B38CD26}" type="slidenum">
              <a:rPr lang="en-US" smtClean="0"/>
              <a:t>16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4BD515-B5AB-457B-981E-98BD6A7EB190}"/>
              </a:ext>
            </a:extLst>
          </p:cNvPr>
          <p:cNvGrpSpPr/>
          <p:nvPr/>
        </p:nvGrpSpPr>
        <p:grpSpPr>
          <a:xfrm>
            <a:off x="610106" y="5036765"/>
            <a:ext cx="2298281" cy="425035"/>
            <a:chOff x="88777" y="5335479"/>
            <a:chExt cx="1873188" cy="630315"/>
          </a:xfrm>
          <a:solidFill>
            <a:schemeClr val="bg1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5AECB9E-46D6-4D35-8DBF-3A5AD35D0C4F}"/>
                </a:ext>
              </a:extLst>
            </p:cNvPr>
            <p:cNvSpPr/>
            <p:nvPr/>
          </p:nvSpPr>
          <p:spPr>
            <a:xfrm>
              <a:off x="88777" y="5388746"/>
              <a:ext cx="1811044" cy="577048"/>
            </a:xfrm>
            <a:prstGeom prst="roundRect">
              <a:avLst/>
            </a:prstGeom>
            <a:grp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F0F9DD-B360-4125-B1D2-EB887AA6C681}"/>
                </a:ext>
              </a:extLst>
            </p:cNvPr>
            <p:cNvSpPr txBox="1"/>
            <p:nvPr/>
          </p:nvSpPr>
          <p:spPr>
            <a:xfrm>
              <a:off x="88777" y="5335479"/>
              <a:ext cx="1873188" cy="496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Risklerden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Kaçınma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Sakınım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60F077C0-22CC-44AC-954A-D3700B3A5D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30"/>
          <a:stretch/>
        </p:blipFill>
        <p:spPr>
          <a:xfrm>
            <a:off x="2879648" y="5052525"/>
            <a:ext cx="7786558" cy="1169792"/>
          </a:xfrm>
          <a:prstGeom prst="rect">
            <a:avLst/>
          </a:prstGeom>
        </p:spPr>
      </p:pic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5C3E4A80-4533-4FF0-BA12-DF0C19BAEF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36"/>
          <a:stretch/>
        </p:blipFill>
        <p:spPr>
          <a:xfrm>
            <a:off x="512999" y="1280871"/>
            <a:ext cx="11404656" cy="1800922"/>
          </a:xfrm>
          <a:prstGeom prst="rect">
            <a:avLst/>
          </a:prstGeom>
        </p:spPr>
      </p:pic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C210AEBA-80A8-461F-8950-8F990A84B8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5" b="23300"/>
          <a:stretch/>
        </p:blipFill>
        <p:spPr>
          <a:xfrm>
            <a:off x="2829196" y="3055785"/>
            <a:ext cx="6171621" cy="20724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F2394CE-4AC7-4A58-B582-AADEC18A5C2E}"/>
              </a:ext>
            </a:extLst>
          </p:cNvPr>
          <p:cNvSpPr txBox="1"/>
          <p:nvPr/>
        </p:nvSpPr>
        <p:spPr>
          <a:xfrm>
            <a:off x="8711570" y="5551010"/>
            <a:ext cx="3206085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Kaynak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Şenol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Balaban 2019 “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Afete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dirençli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yerleşimler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oluşturmak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Afet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risklerini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azaltma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planı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Bilim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Ütopya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Kasım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2019</a:t>
            </a:r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0F8E3FF4-904B-4CCA-9498-96EC7DAD5211}"/>
              </a:ext>
            </a:extLst>
          </p:cNvPr>
          <p:cNvGrpSpPr/>
          <p:nvPr/>
        </p:nvGrpSpPr>
        <p:grpSpPr>
          <a:xfrm>
            <a:off x="8747616" y="5090056"/>
            <a:ext cx="2298281" cy="425035"/>
            <a:chOff x="8534894" y="5237639"/>
            <a:chExt cx="1873188" cy="630315"/>
          </a:xfrm>
          <a:solidFill>
            <a:schemeClr val="bg1"/>
          </a:solidFill>
        </p:grpSpPr>
        <p:sp>
          <p:nvSpPr>
            <p:cNvPr id="16" name="Rectangle: Rounded Corners 4">
              <a:extLst>
                <a:ext uri="{FF2B5EF4-FFF2-40B4-BE49-F238E27FC236}">
                  <a16:creationId xmlns:a16="http://schemas.microsoft.com/office/drawing/2014/main" id="{F79543E2-08AF-4863-B674-135B736BAAEC}"/>
                </a:ext>
              </a:extLst>
            </p:cNvPr>
            <p:cNvSpPr/>
            <p:nvPr/>
          </p:nvSpPr>
          <p:spPr>
            <a:xfrm>
              <a:off x="8534894" y="5290906"/>
              <a:ext cx="1811044" cy="577048"/>
            </a:xfrm>
            <a:prstGeom prst="roundRect">
              <a:avLst/>
            </a:prstGeom>
            <a:grp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498A235A-46C3-41C4-B087-596CE1624FB2}"/>
                </a:ext>
              </a:extLst>
            </p:cNvPr>
            <p:cNvSpPr txBox="1"/>
            <p:nvPr/>
          </p:nvSpPr>
          <p:spPr>
            <a:xfrm>
              <a:off x="8534894" y="5237639"/>
              <a:ext cx="1873188" cy="49657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r-T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Arta kalan Riskleri Paylaşma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870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613B1-964B-4BE2-8D78-4B14C2C8C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Dirençli</a:t>
            </a:r>
            <a:r>
              <a:rPr lang="en-US" dirty="0"/>
              <a:t> </a:t>
            </a:r>
            <a:r>
              <a:rPr lang="en-US" dirty="0" err="1"/>
              <a:t>Toplum</a:t>
            </a:r>
            <a:r>
              <a:rPr lang="en-US" dirty="0"/>
              <a:t> </a:t>
            </a:r>
            <a:r>
              <a:rPr lang="en-US" dirty="0" err="1"/>
              <a:t>Dirençli</a:t>
            </a:r>
            <a:r>
              <a:rPr lang="en-US" dirty="0"/>
              <a:t> Kent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08D0C-7A33-4F2F-B91E-308BB44FF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BD0E-740E-42FB-82CE-E5AFF0C6731F}" type="datetime1">
              <a:rPr lang="tr-TR" smtClean="0"/>
              <a:t>8.01.2026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F98B3-A014-491F-811D-7A0CBED0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0BD2-3163-4F24-BFCB-A6B41B38CD26}" type="slidenum">
              <a:rPr lang="en-US" smtClean="0"/>
              <a:t>17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BB84994-6565-4911-B66C-6BEDBBB16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13"/>
            <a:ext cx="8767473" cy="49129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3B2593-4065-4E44-932A-C0C90A6C6373}"/>
              </a:ext>
            </a:extLst>
          </p:cNvPr>
          <p:cNvSpPr txBox="1"/>
          <p:nvPr/>
        </p:nvSpPr>
        <p:spPr>
          <a:xfrm>
            <a:off x="8767473" y="1544888"/>
            <a:ext cx="316007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Risk </a:t>
            </a:r>
            <a:r>
              <a:rPr lang="en-US" sz="1600" dirty="0" err="1">
                <a:solidFill>
                  <a:srgbClr val="FF0000"/>
                </a:solidFill>
              </a:rPr>
              <a:t>Mitigasyonu</a:t>
            </a:r>
            <a:r>
              <a:rPr lang="en-US" sz="1600" dirty="0">
                <a:solidFill>
                  <a:srgbClr val="FF0000"/>
                </a:solidFill>
              </a:rPr>
              <a:t> (</a:t>
            </a:r>
            <a:r>
              <a:rPr lang="en-US" sz="1600" i="1" dirty="0" err="1">
                <a:solidFill>
                  <a:srgbClr val="FF0000"/>
                </a:solidFill>
              </a:rPr>
              <a:t>Sakınımı</a:t>
            </a:r>
            <a:r>
              <a:rPr lang="en-US" sz="1600" dirty="0">
                <a:solidFill>
                  <a:srgbClr val="FF0000"/>
                </a:solidFill>
              </a:rPr>
              <a:t>) </a:t>
            </a:r>
            <a:r>
              <a:rPr lang="en-US" sz="1600" dirty="0" err="1">
                <a:solidFill>
                  <a:srgbClr val="FF0000"/>
                </a:solidFill>
              </a:rPr>
              <a:t>için</a:t>
            </a:r>
            <a:r>
              <a:rPr lang="en-US" sz="1600" dirty="0">
                <a:solidFill>
                  <a:srgbClr val="FF0000"/>
                </a:solidFill>
              </a:rPr>
              <a:t> 3 </a:t>
            </a:r>
            <a:r>
              <a:rPr lang="en-US" sz="1600" dirty="0" err="1">
                <a:solidFill>
                  <a:srgbClr val="FF0000"/>
                </a:solidFill>
              </a:rPr>
              <a:t>temel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aşama</a:t>
            </a:r>
            <a:r>
              <a:rPr lang="en-US" sz="1600" dirty="0">
                <a:solidFill>
                  <a:srgbClr val="FF0000"/>
                </a:solidFill>
              </a:rPr>
              <a:t> (KAP):</a:t>
            </a:r>
          </a:p>
          <a:p>
            <a:endParaRPr lang="en-US" sz="1600" dirty="0"/>
          </a:p>
          <a:p>
            <a:pPr marL="342900" indent="-342900">
              <a:buAutoNum type="arabicPeriod"/>
            </a:pPr>
            <a:r>
              <a:rPr lang="en-US" sz="1600" dirty="0"/>
              <a:t>KAÇINMA: </a:t>
            </a:r>
            <a:r>
              <a:rPr lang="en-US" sz="1600" dirty="0" err="1"/>
              <a:t>Risklerden</a:t>
            </a:r>
            <a:r>
              <a:rPr lang="en-US" sz="1600" dirty="0"/>
              <a:t> </a:t>
            </a:r>
            <a:r>
              <a:rPr lang="en-US" sz="1600" dirty="0" err="1"/>
              <a:t>kaçınmak</a:t>
            </a:r>
            <a:r>
              <a:rPr lang="en-US" sz="1600" dirty="0"/>
              <a:t> (</a:t>
            </a:r>
            <a:r>
              <a:rPr lang="en-US" sz="1600" dirty="0" err="1"/>
              <a:t>tehlikeleri</a:t>
            </a:r>
            <a:r>
              <a:rPr lang="en-US" sz="1600" dirty="0"/>
              <a:t> </a:t>
            </a:r>
            <a:r>
              <a:rPr lang="en-US" sz="1600" dirty="0" err="1"/>
              <a:t>tespit</a:t>
            </a:r>
            <a:r>
              <a:rPr lang="en-US" sz="1600" dirty="0"/>
              <a:t> </a:t>
            </a:r>
            <a:r>
              <a:rPr lang="en-US" sz="1600" dirty="0" err="1"/>
              <a:t>edip</a:t>
            </a:r>
            <a:r>
              <a:rPr lang="en-US" sz="1600" dirty="0"/>
              <a:t> </a:t>
            </a:r>
            <a:r>
              <a:rPr lang="en-US" sz="1600" dirty="0" err="1"/>
              <a:t>yeni</a:t>
            </a:r>
            <a:r>
              <a:rPr lang="en-US" sz="1600" dirty="0"/>
              <a:t> </a:t>
            </a:r>
            <a:r>
              <a:rPr lang="en-US" sz="1600" dirty="0" err="1"/>
              <a:t>riskler</a:t>
            </a:r>
            <a:r>
              <a:rPr lang="en-US" sz="1600" dirty="0"/>
              <a:t> </a:t>
            </a:r>
            <a:r>
              <a:rPr lang="en-US" sz="1600" dirty="0" err="1"/>
              <a:t>oluşturmamak</a:t>
            </a:r>
            <a:r>
              <a:rPr lang="en-US" sz="1600" dirty="0"/>
              <a:t>)</a:t>
            </a:r>
          </a:p>
          <a:p>
            <a:pPr marL="342900" indent="-342900">
              <a:buAutoNum type="arabicPeriod"/>
            </a:pPr>
            <a:r>
              <a:rPr lang="en-US" sz="1600" dirty="0"/>
              <a:t>AZALTMA: </a:t>
            </a:r>
            <a:r>
              <a:rPr lang="en-US" sz="1600" dirty="0" err="1"/>
              <a:t>Riskleri</a:t>
            </a:r>
            <a:r>
              <a:rPr lang="en-US" sz="1600" dirty="0"/>
              <a:t> </a:t>
            </a:r>
            <a:r>
              <a:rPr lang="en-US" sz="1600" dirty="0" err="1"/>
              <a:t>olabildiğince</a:t>
            </a:r>
            <a:r>
              <a:rPr lang="en-US" sz="1600" dirty="0"/>
              <a:t> </a:t>
            </a:r>
            <a:r>
              <a:rPr lang="en-US" sz="1600" dirty="0" err="1"/>
              <a:t>toplumsal</a:t>
            </a:r>
            <a:r>
              <a:rPr lang="en-US" sz="1600" dirty="0"/>
              <a:t> </a:t>
            </a:r>
            <a:r>
              <a:rPr lang="en-US" sz="1600" dirty="0" err="1"/>
              <a:t>başetme</a:t>
            </a:r>
            <a:r>
              <a:rPr lang="en-US" sz="1600" dirty="0"/>
              <a:t> </a:t>
            </a:r>
            <a:r>
              <a:rPr lang="en-US" sz="1600" dirty="0" err="1"/>
              <a:t>kapasitenin</a:t>
            </a:r>
            <a:r>
              <a:rPr lang="en-US" sz="1600" dirty="0"/>
              <a:t> </a:t>
            </a:r>
            <a:r>
              <a:rPr lang="en-US" sz="1600" dirty="0" err="1"/>
              <a:t>kaldırabileği</a:t>
            </a:r>
            <a:r>
              <a:rPr lang="en-US" sz="1600" dirty="0"/>
              <a:t> </a:t>
            </a:r>
            <a:r>
              <a:rPr lang="en-US" sz="1600" dirty="0" err="1"/>
              <a:t>düzeye</a:t>
            </a:r>
            <a:r>
              <a:rPr lang="en-US" sz="1600" dirty="0"/>
              <a:t> </a:t>
            </a:r>
            <a:r>
              <a:rPr lang="en-US" sz="1600" dirty="0" err="1"/>
              <a:t>çekmek</a:t>
            </a:r>
            <a:r>
              <a:rPr lang="en-US" sz="1600" dirty="0"/>
              <a:t> </a:t>
            </a:r>
            <a:r>
              <a:rPr lang="en-US" sz="1600" dirty="0" err="1"/>
              <a:t>için</a:t>
            </a:r>
            <a:r>
              <a:rPr lang="en-US" sz="1600" dirty="0"/>
              <a:t> </a:t>
            </a:r>
            <a:r>
              <a:rPr lang="en-US" sz="1600" dirty="0" err="1"/>
              <a:t>azaltmak</a:t>
            </a:r>
            <a:endParaRPr lang="en-US" sz="1600" dirty="0"/>
          </a:p>
          <a:p>
            <a:pPr marL="342900" indent="-342900">
              <a:buAutoNum type="arabicPeriod"/>
            </a:pPr>
            <a:r>
              <a:rPr lang="en-US" sz="1600" dirty="0"/>
              <a:t>PAYLAŞMA: </a:t>
            </a:r>
            <a:r>
              <a:rPr lang="en-US" sz="1600" dirty="0" err="1"/>
              <a:t>Sıfırlayamadığımız</a:t>
            </a:r>
            <a:r>
              <a:rPr lang="en-US" sz="1600" dirty="0"/>
              <a:t> </a:t>
            </a:r>
            <a:r>
              <a:rPr lang="en-US" sz="1600" dirty="0" err="1"/>
              <a:t>azalttıktan</a:t>
            </a:r>
            <a:r>
              <a:rPr lang="en-US" sz="1600" dirty="0"/>
              <a:t> </a:t>
            </a:r>
            <a:r>
              <a:rPr lang="en-US" sz="1600" dirty="0" err="1"/>
              <a:t>sonra</a:t>
            </a:r>
            <a:r>
              <a:rPr lang="en-US" sz="1600" dirty="0"/>
              <a:t> </a:t>
            </a:r>
            <a:r>
              <a:rPr lang="en-US" sz="1600" dirty="0" err="1"/>
              <a:t>kalan</a:t>
            </a:r>
            <a:r>
              <a:rPr lang="en-US" sz="1600" dirty="0"/>
              <a:t> “</a:t>
            </a:r>
            <a:r>
              <a:rPr lang="en-US" sz="1600" dirty="0" err="1"/>
              <a:t>artık</a:t>
            </a:r>
            <a:r>
              <a:rPr lang="en-US" sz="1600" dirty="0"/>
              <a:t>” </a:t>
            </a:r>
            <a:r>
              <a:rPr lang="en-US" sz="1600" dirty="0" err="1"/>
              <a:t>riskleri</a:t>
            </a:r>
            <a:r>
              <a:rPr lang="en-US" sz="1600" dirty="0"/>
              <a:t> de </a:t>
            </a:r>
            <a:r>
              <a:rPr lang="en-US" sz="1600" dirty="0" err="1"/>
              <a:t>toplumun</a:t>
            </a:r>
            <a:r>
              <a:rPr lang="en-US" sz="1600" dirty="0"/>
              <a:t> </a:t>
            </a:r>
            <a:r>
              <a:rPr lang="en-US" sz="1600" dirty="0" err="1"/>
              <a:t>tüm</a:t>
            </a:r>
            <a:r>
              <a:rPr lang="en-US" sz="1600" dirty="0"/>
              <a:t> </a:t>
            </a:r>
            <a:r>
              <a:rPr lang="en-US" sz="1600" dirty="0" err="1"/>
              <a:t>paydaşları</a:t>
            </a:r>
            <a:r>
              <a:rPr lang="en-US" sz="1600" dirty="0"/>
              <a:t> </a:t>
            </a:r>
            <a:r>
              <a:rPr lang="en-US" sz="1600" dirty="0" err="1"/>
              <a:t>ile</a:t>
            </a:r>
            <a:r>
              <a:rPr lang="en-US" sz="1600" dirty="0"/>
              <a:t> </a:t>
            </a:r>
            <a:r>
              <a:rPr lang="en-US" sz="1600" dirty="0" err="1"/>
              <a:t>paylaşmak</a:t>
            </a:r>
            <a:r>
              <a:rPr lang="en-US" sz="1600" dirty="0"/>
              <a:t> (</a:t>
            </a:r>
            <a:r>
              <a:rPr lang="en-US" sz="1600" dirty="0" err="1"/>
              <a:t>sigorta</a:t>
            </a:r>
            <a:r>
              <a:rPr lang="en-US" sz="1600" dirty="0"/>
              <a:t> </a:t>
            </a:r>
            <a:r>
              <a:rPr lang="en-US" sz="1600" dirty="0" err="1"/>
              <a:t>sistemi</a:t>
            </a:r>
            <a:r>
              <a:rPr lang="en-US" sz="1600" dirty="0"/>
              <a:t>, </a:t>
            </a:r>
            <a:r>
              <a:rPr lang="en-US" sz="1600" dirty="0" err="1"/>
              <a:t>müdahale</a:t>
            </a:r>
            <a:r>
              <a:rPr lang="en-US" sz="1600" dirty="0"/>
              <a:t> </a:t>
            </a:r>
            <a:r>
              <a:rPr lang="en-US" sz="1600" dirty="0" err="1"/>
              <a:t>planları</a:t>
            </a:r>
            <a:r>
              <a:rPr lang="en-US" sz="1600" dirty="0"/>
              <a:t>, </a:t>
            </a:r>
            <a:r>
              <a:rPr lang="en-US" sz="1600" dirty="0" err="1"/>
              <a:t>erken</a:t>
            </a:r>
            <a:r>
              <a:rPr lang="en-US" sz="1600" dirty="0"/>
              <a:t> </a:t>
            </a:r>
            <a:r>
              <a:rPr lang="en-US" sz="1600" dirty="0" err="1"/>
              <a:t>uyarı</a:t>
            </a:r>
            <a:r>
              <a:rPr lang="en-US" sz="1600" dirty="0"/>
              <a:t> </a:t>
            </a:r>
            <a:r>
              <a:rPr lang="en-US" sz="1600" dirty="0" err="1"/>
              <a:t>sistemleri</a:t>
            </a:r>
            <a:r>
              <a:rPr lang="en-US" sz="1600" dirty="0"/>
              <a:t> </a:t>
            </a:r>
            <a:r>
              <a:rPr lang="en-US" sz="1600" dirty="0" err="1"/>
              <a:t>gibi</a:t>
            </a:r>
            <a:r>
              <a:rPr lang="en-US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4595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3EF02-5D7C-4A1C-883B-2D0437C31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Afet</a:t>
            </a:r>
            <a:r>
              <a:rPr lang="en-US" dirty="0"/>
              <a:t> Risk </a:t>
            </a:r>
            <a:r>
              <a:rPr lang="en-US" dirty="0" err="1"/>
              <a:t>Yönetim</a:t>
            </a:r>
            <a:r>
              <a:rPr lang="en-US" dirty="0"/>
              <a:t> </a:t>
            </a:r>
            <a:r>
              <a:rPr lang="en-US" dirty="0" err="1"/>
              <a:t>Planlaması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37C46-DCB4-4BA4-AE21-BDB4FEC8E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3B2F-1F85-43DB-A629-1C4BF0D0A0B4}" type="datetime1">
              <a:rPr lang="tr-TR" smtClean="0"/>
              <a:t>8.01.2026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674FC-4AB8-4F11-BC37-9ED1F0AE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0BD2-3163-4F24-BFCB-A6B41B38CD26}" type="slidenum">
              <a:rPr lang="en-US" smtClean="0"/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2C58C5-334E-4499-8515-E8DC2F9619D4}"/>
              </a:ext>
            </a:extLst>
          </p:cNvPr>
          <p:cNvSpPr txBox="1"/>
          <p:nvPr/>
        </p:nvSpPr>
        <p:spPr>
          <a:xfrm>
            <a:off x="9307892" y="2129061"/>
            <a:ext cx="25502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Kalkınma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planları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Stratejik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planlar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Mekansal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Planlar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dirty="0" err="1">
                <a:solidFill>
                  <a:srgbClr val="FF0000"/>
                </a:solidFill>
              </a:rPr>
              <a:t>İmar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Planları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932B7E-6E84-4394-BC10-AE9AAA9B7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42" y="1874107"/>
            <a:ext cx="8894180" cy="47876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1F7133-6CC5-444D-A683-4B41735B3DD2}"/>
              </a:ext>
            </a:extLst>
          </p:cNvPr>
          <p:cNvSpPr txBox="1"/>
          <p:nvPr/>
        </p:nvSpPr>
        <p:spPr>
          <a:xfrm>
            <a:off x="691151" y="2129061"/>
            <a:ext cx="1763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TARAP, İRAP, TAMP…</a:t>
            </a:r>
          </a:p>
        </p:txBody>
      </p:sp>
    </p:spTree>
    <p:extLst>
      <p:ext uri="{BB962C8B-B14F-4D97-AF65-F5344CB8AC3E}">
        <p14:creationId xmlns:p14="http://schemas.microsoft.com/office/powerpoint/2010/main" val="300740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455EF-9F96-4616-B893-DEC3BE0CC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2666-CD71-437F-8DC7-35D452ACCBE6}" type="datetime1">
              <a:rPr lang="tr-TR" smtClean="0"/>
              <a:t>8.01.2026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C921A-5450-40DA-ACFD-25460B50E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0BD2-3163-4F24-BFCB-A6B41B38CD26}" type="slidenum">
              <a:rPr lang="en-US" smtClean="0"/>
              <a:t>19</a:t>
            </a:fld>
            <a:endParaRPr lang="en-US"/>
          </a:p>
        </p:txBody>
      </p:sp>
      <p:sp>
        <p:nvSpPr>
          <p:cNvPr id="7" name="タイトル 3">
            <a:extLst>
              <a:ext uri="{FF2B5EF4-FFF2-40B4-BE49-F238E27FC236}">
                <a16:creationId xmlns:a16="http://schemas.microsoft.com/office/drawing/2014/main" id="{8A535CC9-7B1F-4435-9C8D-A302E0D55AEF}"/>
              </a:ext>
            </a:extLst>
          </p:cNvPr>
          <p:cNvSpPr txBox="1">
            <a:spLocks/>
          </p:cNvSpPr>
          <p:nvPr/>
        </p:nvSpPr>
        <p:spPr>
          <a:xfrm>
            <a:off x="2795451" y="356536"/>
            <a:ext cx="8517400" cy="443753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400" b="1" dirty="0" err="1"/>
              <a:t>Sakınım</a:t>
            </a:r>
            <a:r>
              <a:rPr lang="en-US" altLang="ja-JP" sz="2400" b="1" dirty="0"/>
              <a:t> </a:t>
            </a:r>
            <a:r>
              <a:rPr lang="en-US" altLang="ja-JP" sz="2400" b="1" dirty="0" err="1"/>
              <a:t>ve</a:t>
            </a:r>
            <a:r>
              <a:rPr lang="en-US" altLang="ja-JP" sz="2400" b="1" dirty="0"/>
              <a:t> Risk </a:t>
            </a:r>
            <a:r>
              <a:rPr lang="en-US" altLang="ja-JP" sz="2400" b="1" dirty="0" err="1"/>
              <a:t>Azaltma</a:t>
            </a:r>
            <a:r>
              <a:rPr lang="en-US" altLang="ja-JP" sz="2400" b="1" dirty="0"/>
              <a:t> </a:t>
            </a:r>
            <a:r>
              <a:rPr lang="en-US" altLang="ja-JP" sz="2400" b="1" dirty="0" err="1"/>
              <a:t>Önlemleri</a:t>
            </a:r>
            <a:r>
              <a:rPr lang="en-US" altLang="ja-JP" sz="2400" b="1" dirty="0"/>
              <a:t> </a:t>
            </a:r>
            <a:r>
              <a:rPr lang="en-US" altLang="ja-JP" sz="2400" b="1" dirty="0" err="1"/>
              <a:t>nedir</a:t>
            </a:r>
            <a:r>
              <a:rPr lang="en-US" altLang="ja-JP" sz="2400" b="1" dirty="0"/>
              <a:t>?</a:t>
            </a:r>
            <a:endParaRPr lang="ja-JP" altLang="en-US" sz="2400" b="1" dirty="0"/>
          </a:p>
        </p:txBody>
      </p:sp>
      <p:sp>
        <p:nvSpPr>
          <p:cNvPr id="8" name="テキスト ボックス 5">
            <a:extLst>
              <a:ext uri="{FF2B5EF4-FFF2-40B4-BE49-F238E27FC236}">
                <a16:creationId xmlns:a16="http://schemas.microsoft.com/office/drawing/2014/main" id="{266CE9D4-F10B-4C70-AED5-DC0C8F3B6A5F}"/>
              </a:ext>
            </a:extLst>
          </p:cNvPr>
          <p:cNvSpPr txBox="1"/>
          <p:nvPr/>
        </p:nvSpPr>
        <p:spPr>
          <a:xfrm>
            <a:off x="4602481" y="6529666"/>
            <a:ext cx="7589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err="1"/>
              <a:t>Kaynak</a:t>
            </a:r>
            <a:r>
              <a:rPr lang="ja-JP" altLang="en-US" sz="1400" dirty="0"/>
              <a:t>：</a:t>
            </a:r>
            <a:r>
              <a:rPr lang="en-US" altLang="ja-JP" sz="1400" dirty="0"/>
              <a:t>Building</a:t>
            </a:r>
            <a:r>
              <a:rPr lang="ja-JP" altLang="en-US" sz="1400" dirty="0"/>
              <a:t> </a:t>
            </a:r>
            <a:r>
              <a:rPr lang="en-US" altLang="ja-JP" sz="1400" dirty="0"/>
              <a:t>National</a:t>
            </a:r>
            <a:r>
              <a:rPr lang="ja-JP" altLang="en-US" sz="1400" dirty="0"/>
              <a:t> </a:t>
            </a:r>
            <a:r>
              <a:rPr lang="en-US" altLang="ja-JP" sz="1400" dirty="0"/>
              <a:t>Resilience,</a:t>
            </a:r>
            <a:r>
              <a:rPr lang="ja-JP" altLang="en-US" sz="1400" dirty="0"/>
              <a:t> </a:t>
            </a:r>
            <a:r>
              <a:rPr lang="en-US" altLang="ja-JP" sz="1400" dirty="0"/>
              <a:t>National</a:t>
            </a:r>
            <a:r>
              <a:rPr lang="ja-JP" altLang="en-US" sz="1400" dirty="0"/>
              <a:t> </a:t>
            </a:r>
            <a:r>
              <a:rPr lang="en-US" altLang="ja-JP" sz="1400" dirty="0"/>
              <a:t>Resilience</a:t>
            </a:r>
            <a:r>
              <a:rPr lang="ja-JP" altLang="en-US" sz="1400" dirty="0"/>
              <a:t> </a:t>
            </a:r>
            <a:r>
              <a:rPr lang="en-US" altLang="ja-JP" sz="1400" dirty="0"/>
              <a:t>Promotion</a:t>
            </a:r>
            <a:r>
              <a:rPr lang="ja-JP" altLang="en-US" sz="1400" dirty="0"/>
              <a:t> </a:t>
            </a:r>
            <a:r>
              <a:rPr lang="en-US" altLang="ja-JP" sz="1400" dirty="0"/>
              <a:t>Office,</a:t>
            </a:r>
            <a:r>
              <a:rPr lang="ja-JP" altLang="en-US" sz="1400" dirty="0"/>
              <a:t> </a:t>
            </a:r>
            <a:r>
              <a:rPr lang="en-US" altLang="ja-JP" sz="1400" dirty="0"/>
              <a:t>Cabinet</a:t>
            </a:r>
            <a:r>
              <a:rPr lang="ja-JP" altLang="en-US" sz="1400" dirty="0"/>
              <a:t> </a:t>
            </a:r>
            <a:r>
              <a:rPr lang="en-US" altLang="ja-JP" sz="1400" dirty="0"/>
              <a:t>Secretariat,</a:t>
            </a:r>
            <a:r>
              <a:rPr lang="ja-JP" altLang="en-US" sz="1400" dirty="0"/>
              <a:t> </a:t>
            </a:r>
            <a:r>
              <a:rPr lang="en-US" altLang="ja-JP" sz="1400" dirty="0"/>
              <a:t>Japan</a:t>
            </a:r>
            <a:endParaRPr kumimoji="1" lang="ja-JP" altLang="en-US" sz="1400" dirty="0"/>
          </a:p>
        </p:txBody>
      </p:sp>
      <p:sp>
        <p:nvSpPr>
          <p:cNvPr id="9" name="テキスト ボックス 2">
            <a:extLst>
              <a:ext uri="{FF2B5EF4-FFF2-40B4-BE49-F238E27FC236}">
                <a16:creationId xmlns:a16="http://schemas.microsoft.com/office/drawing/2014/main" id="{98102CE4-6869-45BB-8FB1-5D2CE81797A2}"/>
              </a:ext>
            </a:extLst>
          </p:cNvPr>
          <p:cNvSpPr txBox="1"/>
          <p:nvPr/>
        </p:nvSpPr>
        <p:spPr>
          <a:xfrm>
            <a:off x="2795451" y="927094"/>
            <a:ext cx="851740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400" dirty="0" err="1"/>
              <a:t>Yapısal</a:t>
            </a:r>
            <a:r>
              <a:rPr lang="en-US" altLang="ja-JP" sz="2400" dirty="0"/>
              <a:t> </a:t>
            </a:r>
            <a:r>
              <a:rPr lang="en-US" altLang="ja-JP" sz="2400" dirty="0" err="1"/>
              <a:t>ve</a:t>
            </a:r>
            <a:r>
              <a:rPr lang="en-US" altLang="ja-JP" sz="2400" dirty="0"/>
              <a:t> </a:t>
            </a:r>
            <a:r>
              <a:rPr lang="en-US" altLang="ja-JP" sz="2400" dirty="0" err="1"/>
              <a:t>Yapısal</a:t>
            </a:r>
            <a:r>
              <a:rPr lang="en-US" altLang="ja-JP" sz="2400" dirty="0"/>
              <a:t> </a:t>
            </a:r>
            <a:r>
              <a:rPr lang="en-US" altLang="ja-JP" sz="2400" dirty="0" err="1"/>
              <a:t>Olmayan</a:t>
            </a:r>
            <a:r>
              <a:rPr lang="en-US" altLang="ja-JP" sz="2400" dirty="0"/>
              <a:t> </a:t>
            </a:r>
            <a:r>
              <a:rPr lang="en-US" altLang="ja-JP" sz="2400" dirty="0" err="1"/>
              <a:t>Önlemlerin</a:t>
            </a:r>
            <a:r>
              <a:rPr lang="en-US" altLang="ja-JP" sz="2400" dirty="0"/>
              <a:t> </a:t>
            </a:r>
            <a:r>
              <a:rPr lang="en-US" altLang="ja-JP" sz="2400" dirty="0" err="1"/>
              <a:t>birlikteliği</a:t>
            </a:r>
            <a:endParaRPr lang="en-US" altLang="ja-JP" sz="2400" dirty="0"/>
          </a:p>
        </p:txBody>
      </p:sp>
      <p:pic>
        <p:nvPicPr>
          <p:cNvPr id="10" name="図 8">
            <a:extLst>
              <a:ext uri="{FF2B5EF4-FFF2-40B4-BE49-F238E27FC236}">
                <a16:creationId xmlns:a16="http://schemas.microsoft.com/office/drawing/2014/main" id="{7963A16E-2955-416F-BA2E-525485533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451" y="1793307"/>
            <a:ext cx="8517400" cy="4597585"/>
          </a:xfrm>
          <a:prstGeom prst="rect">
            <a:avLst/>
          </a:prstGeom>
        </p:spPr>
      </p:pic>
      <p:sp>
        <p:nvSpPr>
          <p:cNvPr id="11" name="テキスト ボックス 9">
            <a:extLst>
              <a:ext uri="{FF2B5EF4-FFF2-40B4-BE49-F238E27FC236}">
                <a16:creationId xmlns:a16="http://schemas.microsoft.com/office/drawing/2014/main" id="{75EACA19-6C93-42CF-949E-2524E78B0E65}"/>
              </a:ext>
            </a:extLst>
          </p:cNvPr>
          <p:cNvSpPr txBox="1"/>
          <p:nvPr/>
        </p:nvSpPr>
        <p:spPr>
          <a:xfrm>
            <a:off x="5627593" y="1406367"/>
            <a:ext cx="333347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dirty="0" err="1"/>
              <a:t>Taşkın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ve</a:t>
            </a:r>
            <a:r>
              <a:rPr kumimoji="1" lang="en-US" altLang="ja-JP" dirty="0"/>
              <a:t> Tsunami </a:t>
            </a:r>
            <a:r>
              <a:rPr kumimoji="1" lang="en-US" altLang="ja-JP" dirty="0" err="1"/>
              <a:t>Afeti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için</a:t>
            </a:r>
            <a:r>
              <a:rPr kumimoji="1" lang="en-US" altLang="ja-JP" dirty="0"/>
              <a:t> (</a:t>
            </a:r>
            <a:r>
              <a:rPr kumimoji="1" lang="en-US" altLang="ja-JP" dirty="0" err="1"/>
              <a:t>örnek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7997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683DD-F4F7-4300-88A5-19C07A5A1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Konuşmamın</a:t>
            </a:r>
            <a:r>
              <a:rPr lang="en-US" dirty="0"/>
              <a:t> </a:t>
            </a:r>
            <a:r>
              <a:rPr lang="en-US" dirty="0" err="1"/>
              <a:t>ana</a:t>
            </a:r>
            <a:r>
              <a:rPr lang="en-US" dirty="0"/>
              <a:t> </a:t>
            </a:r>
            <a:r>
              <a:rPr lang="en-US" dirty="0" err="1"/>
              <a:t>hatları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F5B97-54FE-4147-8191-9BF882066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Değişen</a:t>
            </a:r>
            <a:r>
              <a:rPr lang="en-US" dirty="0"/>
              <a:t>/</a:t>
            </a:r>
            <a:r>
              <a:rPr lang="en-US" dirty="0" err="1"/>
              <a:t>dönüşen</a:t>
            </a:r>
            <a:r>
              <a:rPr lang="en-US" dirty="0"/>
              <a:t> </a:t>
            </a:r>
            <a:r>
              <a:rPr lang="en-US" dirty="0" err="1"/>
              <a:t>tehlikeler</a:t>
            </a:r>
            <a:r>
              <a:rPr lang="en-US" dirty="0"/>
              <a:t>, </a:t>
            </a:r>
            <a:r>
              <a:rPr lang="en-US" dirty="0" err="1"/>
              <a:t>artan</a:t>
            </a:r>
            <a:r>
              <a:rPr lang="en-US" dirty="0"/>
              <a:t> </a:t>
            </a:r>
            <a:r>
              <a:rPr lang="en-US" dirty="0" err="1"/>
              <a:t>bilimsel</a:t>
            </a:r>
            <a:r>
              <a:rPr lang="en-US" dirty="0"/>
              <a:t> </a:t>
            </a:r>
            <a:r>
              <a:rPr lang="en-US" dirty="0" err="1"/>
              <a:t>gelişmeler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uluslararası</a:t>
            </a:r>
            <a:r>
              <a:rPr lang="en-US" dirty="0"/>
              <a:t> </a:t>
            </a:r>
            <a:r>
              <a:rPr lang="en-US" dirty="0" err="1"/>
              <a:t>gündem</a:t>
            </a:r>
            <a:endParaRPr lang="en-US" dirty="0"/>
          </a:p>
          <a:p>
            <a:r>
              <a:rPr lang="en-US" dirty="0" err="1"/>
              <a:t>Olası</a:t>
            </a:r>
            <a:r>
              <a:rPr lang="en-US" dirty="0"/>
              <a:t> </a:t>
            </a:r>
            <a:r>
              <a:rPr lang="en-US" dirty="0" err="1"/>
              <a:t>afet</a:t>
            </a:r>
            <a:r>
              <a:rPr lang="en-US" dirty="0"/>
              <a:t> </a:t>
            </a:r>
            <a:r>
              <a:rPr lang="en-US" dirty="0" err="1"/>
              <a:t>tehlikeleri</a:t>
            </a:r>
            <a:r>
              <a:rPr lang="en-US" dirty="0"/>
              <a:t> </a:t>
            </a:r>
            <a:r>
              <a:rPr lang="en-US" dirty="0" err="1"/>
              <a:t>karşısında</a:t>
            </a:r>
            <a:r>
              <a:rPr lang="en-US" dirty="0"/>
              <a:t> </a:t>
            </a:r>
            <a:r>
              <a:rPr lang="en-US" dirty="0" err="1"/>
              <a:t>dirençlilik</a:t>
            </a:r>
            <a:r>
              <a:rPr lang="en-US" dirty="0"/>
              <a:t> </a:t>
            </a:r>
            <a:r>
              <a:rPr lang="en-US" dirty="0" err="1"/>
              <a:t>dayanıklılık</a:t>
            </a:r>
            <a:r>
              <a:rPr lang="en-US" dirty="0"/>
              <a:t> </a:t>
            </a:r>
            <a:r>
              <a:rPr lang="en-US" dirty="0" err="1"/>
              <a:t>kavramı</a:t>
            </a:r>
            <a:endParaRPr lang="en-US" dirty="0"/>
          </a:p>
          <a:p>
            <a:r>
              <a:rPr lang="en-US" dirty="0" err="1"/>
              <a:t>Fiziksel</a:t>
            </a:r>
            <a:r>
              <a:rPr lang="en-US" dirty="0"/>
              <a:t>, </a:t>
            </a:r>
            <a:r>
              <a:rPr lang="en-US" dirty="0" err="1"/>
              <a:t>ekonomik</a:t>
            </a:r>
            <a:r>
              <a:rPr lang="en-US" dirty="0"/>
              <a:t>, </a:t>
            </a:r>
            <a:r>
              <a:rPr lang="en-US" dirty="0" err="1"/>
              <a:t>sosyal</a:t>
            </a:r>
            <a:r>
              <a:rPr lang="en-US" dirty="0"/>
              <a:t>, </a:t>
            </a:r>
            <a:r>
              <a:rPr lang="en-US" dirty="0" err="1"/>
              <a:t>çevresel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kurumsal</a:t>
            </a:r>
            <a:r>
              <a:rPr lang="en-US" dirty="0"/>
              <a:t> </a:t>
            </a:r>
            <a:r>
              <a:rPr lang="en-US" dirty="0" err="1"/>
              <a:t>boyutların</a:t>
            </a:r>
            <a:r>
              <a:rPr lang="en-US" dirty="0"/>
              <a:t> </a:t>
            </a:r>
            <a:r>
              <a:rPr lang="en-US" dirty="0" err="1"/>
              <a:t>dengesi</a:t>
            </a:r>
            <a:endParaRPr lang="en-US" dirty="0"/>
          </a:p>
          <a:p>
            <a:r>
              <a:rPr lang="en-US" dirty="0" err="1"/>
              <a:t>Dirençli</a:t>
            </a:r>
            <a:r>
              <a:rPr lang="en-US" dirty="0"/>
              <a:t> </a:t>
            </a:r>
            <a:r>
              <a:rPr lang="en-US" dirty="0" err="1"/>
              <a:t>kent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toplumun</a:t>
            </a:r>
            <a:r>
              <a:rPr lang="en-US" dirty="0"/>
              <a:t> </a:t>
            </a:r>
            <a:r>
              <a:rPr lang="en-US" dirty="0" err="1"/>
              <a:t>adımları</a:t>
            </a:r>
            <a:r>
              <a:rPr lang="en-US" dirty="0"/>
              <a:t> </a:t>
            </a:r>
            <a:r>
              <a:rPr lang="en-US" dirty="0" err="1"/>
              <a:t>neler</a:t>
            </a:r>
            <a:r>
              <a:rPr lang="en-US" dirty="0"/>
              <a:t> </a:t>
            </a:r>
            <a:r>
              <a:rPr lang="en-US" dirty="0" err="1"/>
              <a:t>olabilir</a:t>
            </a:r>
            <a:r>
              <a:rPr lang="en-US" dirty="0"/>
              <a:t>?</a:t>
            </a:r>
          </a:p>
          <a:p>
            <a:r>
              <a:rPr lang="en-US" dirty="0" err="1"/>
              <a:t>Tartışma</a:t>
            </a:r>
            <a:r>
              <a:rPr lang="en-US" dirty="0"/>
              <a:t>: </a:t>
            </a:r>
            <a:r>
              <a:rPr lang="en-US" dirty="0" err="1"/>
              <a:t>ülkemizde</a:t>
            </a:r>
            <a:r>
              <a:rPr lang="en-US" dirty="0"/>
              <a:t> </a:t>
            </a:r>
            <a:r>
              <a:rPr lang="en-US" dirty="0" err="1"/>
              <a:t>dirençli</a:t>
            </a:r>
            <a:r>
              <a:rPr lang="en-US" dirty="0"/>
              <a:t> </a:t>
            </a:r>
            <a:r>
              <a:rPr lang="en-US" dirty="0" err="1"/>
              <a:t>olmayı</a:t>
            </a:r>
            <a:r>
              <a:rPr lang="en-US" dirty="0"/>
              <a:t> </a:t>
            </a:r>
            <a:r>
              <a:rPr lang="en-US" dirty="0" err="1"/>
              <a:t>nasıl</a:t>
            </a:r>
            <a:r>
              <a:rPr lang="en-US" dirty="0"/>
              <a:t> </a:t>
            </a:r>
            <a:r>
              <a:rPr lang="en-US" dirty="0" err="1"/>
              <a:t>başarabiliriz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25A8B-6AEC-439B-84FB-87DCD8D4D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C6A22-B978-4AA8-BAE6-8FCFC9C2E92C}" type="datetime1">
              <a:rPr lang="tr-TR" smtClean="0"/>
              <a:t>8.01.2026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ED003-8383-44C6-82DC-2B474006C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0BD2-3163-4F24-BFCB-A6B41B38CD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76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363B1-F141-412F-A957-56B89DBD2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CCD50-0BEB-4233-BAC9-A49337DF4BE2}" type="datetime1">
              <a:rPr lang="tr-TR" smtClean="0"/>
              <a:t>8.01.2026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A3AD9-F014-4ED7-A107-1396A34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0BD2-3163-4F24-BFCB-A6B41B38CD26}" type="slidenum">
              <a:rPr lang="en-US" smtClean="0"/>
              <a:t>20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D85A5F-F5E8-4358-8C66-7E0223EC7F43}"/>
              </a:ext>
            </a:extLst>
          </p:cNvPr>
          <p:cNvSpPr txBox="1">
            <a:spLocks/>
          </p:cNvSpPr>
          <p:nvPr/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4400" kern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150BD2-3163-4F24-BFCB-A6B41B38CD26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6 Resim" descr="photo_BROSUR.JPG">
            <a:extLst>
              <a:ext uri="{FF2B5EF4-FFF2-40B4-BE49-F238E27FC236}">
                <a16:creationId xmlns:a16="http://schemas.microsoft.com/office/drawing/2014/main" id="{5BD72D7A-1301-4998-830B-17F35459C5A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3420" r="4227"/>
          <a:stretch>
            <a:fillRect/>
          </a:stretch>
        </p:blipFill>
        <p:spPr>
          <a:xfrm>
            <a:off x="3699438" y="2098422"/>
            <a:ext cx="2912074" cy="4191233"/>
          </a:xfrm>
          <a:prstGeom prst="rect">
            <a:avLst/>
          </a:prstGeom>
        </p:spPr>
      </p:pic>
      <p:pic>
        <p:nvPicPr>
          <p:cNvPr id="9" name="10 Resim" descr="bilingual+earthquake+survival+manual+for+tokyo+japan-1.jpg">
            <a:extLst>
              <a:ext uri="{FF2B5EF4-FFF2-40B4-BE49-F238E27FC236}">
                <a16:creationId xmlns:a16="http://schemas.microsoft.com/office/drawing/2014/main" id="{720E4FD1-A7F4-4D02-A897-6F7C050A980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0967" y="443475"/>
            <a:ext cx="2186143" cy="2844698"/>
          </a:xfrm>
          <a:prstGeom prst="rect">
            <a:avLst/>
          </a:prstGeom>
        </p:spPr>
      </p:pic>
      <p:pic>
        <p:nvPicPr>
          <p:cNvPr id="10" name="7 Resim" descr="hazardmap.jpg">
            <a:extLst>
              <a:ext uri="{FF2B5EF4-FFF2-40B4-BE49-F238E27FC236}">
                <a16:creationId xmlns:a16="http://schemas.microsoft.com/office/drawing/2014/main" id="{2C815056-4FB5-44E2-A67B-AC9C11D08D9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3354" y="0"/>
            <a:ext cx="1719441" cy="4293096"/>
          </a:xfrm>
          <a:prstGeom prst="rect">
            <a:avLst/>
          </a:prstGeom>
        </p:spPr>
      </p:pic>
      <p:pic>
        <p:nvPicPr>
          <p:cNvPr id="11" name="9 Resim" descr="flood_hazard_map crop.jpg">
            <a:extLst>
              <a:ext uri="{FF2B5EF4-FFF2-40B4-BE49-F238E27FC236}">
                <a16:creationId xmlns:a16="http://schemas.microsoft.com/office/drawing/2014/main" id="{4ADB3CA7-3401-4C9B-9220-5E1203AABEE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458" y="3498274"/>
            <a:ext cx="3721841" cy="279138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74DB443-33FA-4FCF-99E6-337CD13DA073}"/>
              </a:ext>
            </a:extLst>
          </p:cNvPr>
          <p:cNvSpPr txBox="1">
            <a:spLocks/>
          </p:cNvSpPr>
          <p:nvPr/>
        </p:nvSpPr>
        <p:spPr>
          <a:xfrm>
            <a:off x="2933699" y="638707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4000" dirty="0"/>
              <a:t>Yerel yöne</a:t>
            </a:r>
            <a:r>
              <a:rPr lang="en-US" sz="4000" dirty="0" err="1"/>
              <a:t>ti</a:t>
            </a:r>
            <a:r>
              <a:rPr lang="tr-TR" sz="4000" dirty="0" err="1"/>
              <a:t>mle</a:t>
            </a:r>
            <a:r>
              <a:rPr lang="en-US" sz="4000" dirty="0" err="1"/>
              <a:t>ri</a:t>
            </a:r>
            <a:r>
              <a:rPr lang="tr-TR" sz="4000" dirty="0"/>
              <a:t>n et</a:t>
            </a:r>
            <a:r>
              <a:rPr lang="en-US" sz="4000" dirty="0" err="1"/>
              <a:t>ki</a:t>
            </a:r>
            <a:r>
              <a:rPr lang="tr-TR" sz="4000" dirty="0"/>
              <a:t>n </a:t>
            </a:r>
            <a:r>
              <a:rPr lang="en-US" sz="4000" dirty="0" err="1"/>
              <a:t>bilgilendirme</a:t>
            </a:r>
            <a:r>
              <a:rPr lang="tr-TR" sz="4000" dirty="0"/>
              <a:t> çal</a:t>
            </a:r>
            <a:r>
              <a:rPr lang="en-US" sz="4000" dirty="0"/>
              <a:t>ı</a:t>
            </a:r>
            <a:r>
              <a:rPr lang="tr-TR" sz="4000" dirty="0" err="1"/>
              <a:t>şmalar</a:t>
            </a:r>
            <a:r>
              <a:rPr lang="en-US" sz="4000" dirty="0"/>
              <a:t>ı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C60C68E-D08C-41FA-B1A6-651D9273D9CA}"/>
              </a:ext>
            </a:extLst>
          </p:cNvPr>
          <p:cNvSpPr txBox="1">
            <a:spLocks/>
          </p:cNvSpPr>
          <p:nvPr/>
        </p:nvSpPr>
        <p:spPr>
          <a:xfrm>
            <a:off x="7036525" y="2915920"/>
            <a:ext cx="4667745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6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Tehlike haritalarının halkla paylaşılması</a:t>
            </a:r>
          </a:p>
          <a:p>
            <a:r>
              <a:rPr lang="tr-TR" dirty="0"/>
              <a:t>Kolaylıkla elde edilebilen deprem veya su baskını gibi afetlerle ilgili ücretsiz bilgilendirme broşürleri</a:t>
            </a:r>
          </a:p>
          <a:p>
            <a:r>
              <a:rPr lang="en-US" dirty="0"/>
              <a:t>Braille </a:t>
            </a:r>
            <a:r>
              <a:rPr lang="en-US" dirty="0" err="1"/>
              <a:t>alfabesi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farklı</a:t>
            </a:r>
            <a:r>
              <a:rPr lang="en-US" dirty="0"/>
              <a:t> </a:t>
            </a:r>
            <a:r>
              <a:rPr lang="en-US" dirty="0" err="1"/>
              <a:t>dillerin</a:t>
            </a:r>
            <a:r>
              <a:rPr lang="en-US" dirty="0"/>
              <a:t> </a:t>
            </a:r>
            <a:r>
              <a:rPr lang="tr-TR" dirty="0"/>
              <a:t>desteklenmesi</a:t>
            </a:r>
          </a:p>
          <a:p>
            <a:pPr marL="0" indent="0">
              <a:buFont typeface="Corbel" panose="020B0503020204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020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15A6E-5D10-4142-BC7C-9B94087ED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Ülkemizde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 err="1"/>
              <a:t>Yeni</a:t>
            </a:r>
            <a:r>
              <a:rPr lang="en-US" dirty="0"/>
              <a:t> </a:t>
            </a:r>
            <a:r>
              <a:rPr lang="en-US" dirty="0" err="1"/>
              <a:t>gelişim</a:t>
            </a:r>
            <a:r>
              <a:rPr lang="en-US" dirty="0"/>
              <a:t>/</a:t>
            </a:r>
            <a:r>
              <a:rPr lang="en-US" dirty="0" err="1"/>
              <a:t>Yerleşim</a:t>
            </a:r>
            <a:r>
              <a:rPr lang="en-US" dirty="0"/>
              <a:t> </a:t>
            </a:r>
            <a:r>
              <a:rPr lang="en-US" dirty="0" err="1"/>
              <a:t>Alanları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7B2B6-BA8A-4767-9D03-41C8CA535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EE232-3427-49C2-B985-00BAA9AFCB01}" type="datetime1">
              <a:rPr lang="tr-TR" smtClean="0"/>
              <a:t>8.01.2026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77C1F-7968-458F-B69E-F1388933F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0BD2-3163-4F24-BFCB-A6B41B38CD26}" type="slidenum">
              <a:rPr lang="en-US" smtClean="0"/>
              <a:t>21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623CB4D-E003-4E8F-BFBA-A5E555587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400"/>
            <a:ext cx="8770938" cy="36512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r-TR" dirty="0"/>
              <a:t>Biz plancılar; güvenli yerleşim</a:t>
            </a:r>
            <a:r>
              <a:rPr lang="en-US" dirty="0" err="1"/>
              <a:t>lerin</a:t>
            </a:r>
            <a:r>
              <a:rPr lang="en-US" dirty="0"/>
              <a:t> </a:t>
            </a:r>
            <a:r>
              <a:rPr lang="en-US" dirty="0" err="1"/>
              <a:t>yer</a:t>
            </a:r>
            <a:r>
              <a:rPr lang="en-US" dirty="0"/>
              <a:t> </a:t>
            </a:r>
            <a:r>
              <a:rPr lang="en-US" dirty="0" err="1"/>
              <a:t>seçiminde</a:t>
            </a:r>
            <a:r>
              <a:rPr lang="en-US" dirty="0"/>
              <a:t>;</a:t>
            </a:r>
          </a:p>
          <a:p>
            <a:r>
              <a:rPr lang="en-US" dirty="0" err="1"/>
              <a:t>bilinen</a:t>
            </a:r>
            <a:r>
              <a:rPr lang="en-US" dirty="0"/>
              <a:t> </a:t>
            </a:r>
            <a:r>
              <a:rPr lang="tr-TR" dirty="0"/>
              <a:t>fay</a:t>
            </a:r>
            <a:r>
              <a:rPr lang="en-US" dirty="0"/>
              <a:t> </a:t>
            </a:r>
            <a:r>
              <a:rPr lang="en-US" dirty="0" err="1"/>
              <a:t>zonların</a:t>
            </a:r>
            <a:r>
              <a:rPr lang="tr-TR" dirty="0"/>
              <a:t>dan uzak </a:t>
            </a:r>
            <a:r>
              <a:rPr lang="en-US" dirty="0"/>
              <a:t>“</a:t>
            </a:r>
            <a:r>
              <a:rPr lang="en-US" dirty="0" err="1"/>
              <a:t>uygun</a:t>
            </a:r>
            <a:r>
              <a:rPr lang="en-US" dirty="0"/>
              <a:t>/</a:t>
            </a:r>
            <a:r>
              <a:rPr lang="tr-TR" dirty="0"/>
              <a:t>güvenli</a:t>
            </a:r>
            <a:r>
              <a:rPr lang="en-US" dirty="0"/>
              <a:t>/</a:t>
            </a:r>
            <a:r>
              <a:rPr lang="en-US" dirty="0" err="1"/>
              <a:t>sağlam</a:t>
            </a:r>
            <a:r>
              <a:rPr lang="tr-TR" dirty="0"/>
              <a:t> zeminler</a:t>
            </a:r>
            <a:r>
              <a:rPr lang="en-US" dirty="0"/>
              <a:t>”</a:t>
            </a:r>
            <a:r>
              <a:rPr lang="tr-TR" dirty="0"/>
              <a:t> arar</a:t>
            </a:r>
            <a:r>
              <a:rPr lang="en-US" dirty="0" err="1"/>
              <a:t>ız</a:t>
            </a:r>
            <a:r>
              <a:rPr lang="en-US" dirty="0"/>
              <a:t>.</a:t>
            </a:r>
          </a:p>
          <a:p>
            <a:r>
              <a:rPr lang="en-US" dirty="0" err="1"/>
              <a:t>eşik</a:t>
            </a:r>
            <a:r>
              <a:rPr lang="en-US" dirty="0"/>
              <a:t> </a:t>
            </a:r>
            <a:r>
              <a:rPr lang="en-US" dirty="0" err="1"/>
              <a:t>analizi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yerleşime</a:t>
            </a:r>
            <a:r>
              <a:rPr lang="en-US" dirty="0"/>
              <a:t> </a:t>
            </a:r>
            <a:r>
              <a:rPr lang="en-US" dirty="0" err="1"/>
              <a:t>uygun</a:t>
            </a:r>
            <a:r>
              <a:rPr lang="en-US" dirty="0"/>
              <a:t> </a:t>
            </a:r>
            <a:r>
              <a:rPr lang="en-US" dirty="0" err="1"/>
              <a:t>alan</a:t>
            </a:r>
            <a:r>
              <a:rPr lang="en-US" dirty="0"/>
              <a:t> </a:t>
            </a:r>
            <a:r>
              <a:rPr lang="en-US" dirty="0" err="1"/>
              <a:t>alternatiflerini</a:t>
            </a:r>
            <a:r>
              <a:rPr lang="en-US" dirty="0"/>
              <a:t> </a:t>
            </a:r>
            <a:r>
              <a:rPr lang="en-US" dirty="0" err="1"/>
              <a:t>değerlendirmeye</a:t>
            </a:r>
            <a:r>
              <a:rPr lang="en-US" dirty="0"/>
              <a:t> </a:t>
            </a:r>
            <a:r>
              <a:rPr lang="en-US" dirty="0" err="1"/>
              <a:t>alırız</a:t>
            </a:r>
            <a:r>
              <a:rPr lang="en-US" dirty="0"/>
              <a:t>.</a:t>
            </a:r>
          </a:p>
          <a:p>
            <a:r>
              <a:rPr lang="tr-TR" dirty="0"/>
              <a:t>açık alanları genellikle mevcut jeomorfolojik eşikleri</a:t>
            </a:r>
            <a:r>
              <a:rPr lang="en-US" dirty="0"/>
              <a:t>,</a:t>
            </a:r>
            <a:r>
              <a:rPr lang="tr-TR" dirty="0"/>
              <a:t> vadi tabanları</a:t>
            </a:r>
            <a:r>
              <a:rPr lang="en-US" dirty="0"/>
              <a:t>, </a:t>
            </a:r>
            <a:r>
              <a:rPr lang="en-US" dirty="0" err="1"/>
              <a:t>ekolojik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kültürel</a:t>
            </a:r>
            <a:r>
              <a:rPr lang="en-US" dirty="0"/>
              <a:t> </a:t>
            </a:r>
            <a:r>
              <a:rPr lang="en-US" dirty="0" err="1"/>
              <a:t>değerleri</a:t>
            </a:r>
            <a:r>
              <a:rPr lang="tr-TR" dirty="0"/>
              <a:t> </a:t>
            </a:r>
            <a:r>
              <a:rPr lang="tr-TR" dirty="0" err="1"/>
              <a:t>vb</a:t>
            </a:r>
            <a:r>
              <a:rPr lang="tr-TR" dirty="0"/>
              <a:t> koruyarak havalandırma koridorları oluşturarak ya</a:t>
            </a:r>
            <a:r>
              <a:rPr lang="en-US" dirty="0" err="1"/>
              <a:t>şanabilir</a:t>
            </a:r>
            <a:r>
              <a:rPr lang="en-US" dirty="0"/>
              <a:t> </a:t>
            </a:r>
            <a:r>
              <a:rPr lang="en-US" dirty="0" err="1"/>
              <a:t>yerleşimleri</a:t>
            </a:r>
            <a:r>
              <a:rPr lang="en-US" dirty="0"/>
              <a:t> </a:t>
            </a:r>
            <a:r>
              <a:rPr lang="en-US" dirty="0" err="1"/>
              <a:t>hedefleriz</a:t>
            </a:r>
            <a:r>
              <a:rPr lang="tr-TR" dirty="0"/>
              <a:t>.</a:t>
            </a:r>
            <a:endParaRPr lang="en-US" dirty="0"/>
          </a:p>
          <a:p>
            <a:r>
              <a:rPr lang="en-US" dirty="0" err="1"/>
              <a:t>tasarlarken</a:t>
            </a:r>
            <a:r>
              <a:rPr lang="en-US" dirty="0"/>
              <a:t> </a:t>
            </a:r>
            <a:r>
              <a:rPr lang="tr-TR" dirty="0"/>
              <a:t>çıkmaz sokakları olmayan</a:t>
            </a:r>
            <a:r>
              <a:rPr lang="en-US" dirty="0"/>
              <a:t>,</a:t>
            </a:r>
            <a:r>
              <a:rPr lang="tr-TR" dirty="0"/>
              <a:t> erişilebilir kentler</a:t>
            </a:r>
            <a:r>
              <a:rPr lang="en-US" dirty="0"/>
              <a:t> </a:t>
            </a:r>
            <a:r>
              <a:rPr lang="en-US" dirty="0" err="1"/>
              <a:t>isteriz</a:t>
            </a:r>
            <a:r>
              <a:rPr lang="en-US" dirty="0"/>
              <a:t>. Bu </a:t>
            </a:r>
            <a:r>
              <a:rPr lang="en-US" dirty="0" err="1"/>
              <a:t>kentlerde</a:t>
            </a:r>
            <a:r>
              <a:rPr lang="en-US" dirty="0"/>
              <a:t> </a:t>
            </a:r>
            <a:r>
              <a:rPr lang="en-US" dirty="0" err="1"/>
              <a:t>gerekli</a:t>
            </a:r>
            <a:r>
              <a:rPr lang="tr-TR" dirty="0"/>
              <a:t> hizmetler</a:t>
            </a:r>
            <a:r>
              <a:rPr lang="en-US" dirty="0"/>
              <a:t>in </a:t>
            </a:r>
            <a:r>
              <a:rPr lang="en-US" dirty="0" err="1"/>
              <a:t>dengeli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kademeli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, </a:t>
            </a:r>
            <a:r>
              <a:rPr lang="en-US" dirty="0" err="1"/>
              <a:t>gelecekteki</a:t>
            </a:r>
            <a:r>
              <a:rPr lang="en-US" dirty="0"/>
              <a:t> </a:t>
            </a:r>
            <a:r>
              <a:rPr lang="en-US" dirty="0" err="1"/>
              <a:t>tahmini</a:t>
            </a:r>
            <a:r>
              <a:rPr lang="en-US" dirty="0"/>
              <a:t> </a:t>
            </a:r>
            <a:r>
              <a:rPr lang="en-US" dirty="0" err="1"/>
              <a:t>nüfusa</a:t>
            </a:r>
            <a:r>
              <a:rPr lang="en-US" dirty="0"/>
              <a:t> </a:t>
            </a:r>
            <a:r>
              <a:rPr lang="en-US" dirty="0" err="1"/>
              <a:t>göre</a:t>
            </a:r>
            <a:r>
              <a:rPr lang="en-US" dirty="0"/>
              <a:t> </a:t>
            </a:r>
            <a:r>
              <a:rPr lang="en-US" dirty="0" err="1"/>
              <a:t>erişilebilir</a:t>
            </a:r>
            <a:r>
              <a:rPr lang="en-US" dirty="0"/>
              <a:t> </a:t>
            </a:r>
            <a:r>
              <a:rPr lang="en-US" dirty="0" err="1"/>
              <a:t>konumlarda</a:t>
            </a:r>
            <a:r>
              <a:rPr lang="en-US" dirty="0"/>
              <a:t> </a:t>
            </a:r>
            <a:r>
              <a:rPr lang="en-US" dirty="0" err="1"/>
              <a:t>olmasını</a:t>
            </a:r>
            <a:r>
              <a:rPr lang="en-US" dirty="0"/>
              <a:t> </a:t>
            </a:r>
            <a:r>
              <a:rPr lang="en-US" dirty="0" err="1"/>
              <a:t>amaçlarız</a:t>
            </a:r>
            <a:r>
              <a:rPr lang="en-US" dirty="0"/>
              <a:t>.</a:t>
            </a:r>
          </a:p>
          <a:p>
            <a:r>
              <a:rPr lang="en-US" dirty="0" err="1"/>
              <a:t>yapıların</a:t>
            </a:r>
            <a:r>
              <a:rPr lang="en-US" dirty="0"/>
              <a:t> da </a:t>
            </a:r>
            <a:r>
              <a:rPr lang="en-US" dirty="0" err="1"/>
              <a:t>yapı</a:t>
            </a:r>
            <a:r>
              <a:rPr lang="en-US" dirty="0"/>
              <a:t> </a:t>
            </a:r>
            <a:r>
              <a:rPr lang="en-US" dirty="0" err="1"/>
              <a:t>yönetmeliğine</a:t>
            </a:r>
            <a:r>
              <a:rPr lang="en-US" dirty="0"/>
              <a:t> </a:t>
            </a:r>
            <a:r>
              <a:rPr lang="en-US" dirty="0" err="1"/>
              <a:t>uygun</a:t>
            </a:r>
            <a:r>
              <a:rPr lang="en-US" dirty="0"/>
              <a:t> </a:t>
            </a:r>
            <a:r>
              <a:rPr lang="en-US" dirty="0" err="1"/>
              <a:t>yapılarak</a:t>
            </a:r>
            <a:r>
              <a:rPr lang="en-US" dirty="0"/>
              <a:t> </a:t>
            </a:r>
            <a:r>
              <a:rPr lang="en-US" dirty="0" err="1"/>
              <a:t>yapılmasını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denetlenmesini</a:t>
            </a:r>
            <a:r>
              <a:rPr lang="en-US" dirty="0"/>
              <a:t> </a:t>
            </a:r>
            <a:r>
              <a:rPr lang="en-US" dirty="0" err="1"/>
              <a:t>isteriz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797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C7A3E-0EA5-4892-AA8F-5EE505BB4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Zamanla</a:t>
            </a:r>
            <a:r>
              <a:rPr lang="en-US" dirty="0"/>
              <a:t> </a:t>
            </a:r>
            <a:r>
              <a:rPr lang="en-US" dirty="0" err="1"/>
              <a:t>yoğunlaşan</a:t>
            </a:r>
            <a:r>
              <a:rPr lang="en-US" dirty="0"/>
              <a:t>, </a:t>
            </a:r>
            <a:r>
              <a:rPr lang="en-US" dirty="0" err="1"/>
              <a:t>eskiyen</a:t>
            </a:r>
            <a:r>
              <a:rPr lang="en-US" dirty="0"/>
              <a:t> </a:t>
            </a:r>
            <a:r>
              <a:rPr lang="en-US" dirty="0" err="1"/>
              <a:t>doku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yapılaşma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35818-2961-48D3-8733-AFF7F738E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Ama bugün artması ile zaman içinde planlanandan fazla bir nüfusu karşılayamayan altyapı, eskiyen yetersiz </a:t>
            </a:r>
            <a:r>
              <a:rPr lang="en-US" dirty="0" err="1"/>
              <a:t>sosyal</a:t>
            </a:r>
            <a:r>
              <a:rPr lang="en-US" dirty="0"/>
              <a:t> </a:t>
            </a:r>
            <a:r>
              <a:rPr lang="en-US" dirty="0" err="1"/>
              <a:t>donatı</a:t>
            </a:r>
            <a:r>
              <a:rPr lang="en-US" dirty="0"/>
              <a:t> </a:t>
            </a:r>
            <a:r>
              <a:rPr lang="en-US" dirty="0" err="1"/>
              <a:t>alanları</a:t>
            </a:r>
            <a:r>
              <a:rPr lang="en-US" dirty="0"/>
              <a:t>, </a:t>
            </a:r>
            <a:r>
              <a:rPr lang="en-US" dirty="0" err="1"/>
              <a:t>yeşil</a:t>
            </a:r>
            <a:r>
              <a:rPr lang="en-US" dirty="0"/>
              <a:t>/</a:t>
            </a:r>
            <a:r>
              <a:rPr lang="en-US" dirty="0" err="1"/>
              <a:t>açık</a:t>
            </a:r>
            <a:r>
              <a:rPr lang="en-US" dirty="0"/>
              <a:t> </a:t>
            </a:r>
            <a:r>
              <a:rPr lang="en-US" dirty="0" err="1"/>
              <a:t>alan</a:t>
            </a:r>
            <a:r>
              <a:rPr lang="en-US" dirty="0"/>
              <a:t> </a:t>
            </a:r>
            <a:r>
              <a:rPr lang="en-US" dirty="0" err="1"/>
              <a:t>yetersizlikleri</a:t>
            </a:r>
            <a:r>
              <a:rPr lang="tr-TR" dirty="0"/>
              <a:t> aslında deprem</a:t>
            </a:r>
            <a:r>
              <a:rPr lang="en-US" dirty="0"/>
              <a:t> </a:t>
            </a:r>
            <a:r>
              <a:rPr lang="en-US" dirty="0" err="1"/>
              <a:t>gibi</a:t>
            </a:r>
            <a:r>
              <a:rPr lang="en-US" dirty="0"/>
              <a:t> </a:t>
            </a:r>
            <a:r>
              <a:rPr lang="en-US" dirty="0" err="1"/>
              <a:t>herhangi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doğa</a:t>
            </a:r>
            <a:r>
              <a:rPr lang="en-US" dirty="0"/>
              <a:t> </a:t>
            </a:r>
            <a:r>
              <a:rPr lang="en-US" dirty="0" err="1"/>
              <a:t>olayı</a:t>
            </a:r>
            <a:r>
              <a:rPr lang="tr-TR" dirty="0"/>
              <a:t> olmadan da güvensiz kentleri yaratıyorlar acil durumda bir kenti boşaltmak</a:t>
            </a:r>
            <a:r>
              <a:rPr lang="en-US" dirty="0"/>
              <a:t>,</a:t>
            </a:r>
            <a:r>
              <a:rPr lang="tr-TR" dirty="0"/>
              <a:t> bir yerden bir yere gitmek mümkün olamıyor.</a:t>
            </a:r>
            <a:endParaRPr lang="en-US" dirty="0"/>
          </a:p>
          <a:p>
            <a:r>
              <a:rPr lang="tr-TR" dirty="0"/>
              <a:t>Türkiye’de artık kentleşme yeni alanlardan çok, mevcut alanlar üzerine yoğunlaşmamızı da gerektiriyor çünkü kentler artık risk havuzları olarak karşımızdalar. Bu</a:t>
            </a:r>
            <a:r>
              <a:rPr lang="en-US" dirty="0"/>
              <a:t> risk </a:t>
            </a:r>
            <a:r>
              <a:rPr lang="en-US" dirty="0" err="1"/>
              <a:t>havuzlarının</a:t>
            </a:r>
            <a:r>
              <a:rPr lang="en-US" dirty="0"/>
              <a:t>* </a:t>
            </a:r>
            <a:r>
              <a:rPr lang="en-US" dirty="0" err="1"/>
              <a:t>neler</a:t>
            </a:r>
            <a:r>
              <a:rPr lang="en-US" dirty="0"/>
              <a:t> </a:t>
            </a:r>
            <a:r>
              <a:rPr lang="en-US" dirty="0" err="1"/>
              <a:t>olduğunu</a:t>
            </a:r>
            <a:r>
              <a:rPr lang="en-US" dirty="0"/>
              <a:t> </a:t>
            </a:r>
            <a:r>
              <a:rPr lang="tr-TR" dirty="0"/>
              <a:t>iyi i</a:t>
            </a:r>
            <a:r>
              <a:rPr lang="en-US" dirty="0" err="1"/>
              <a:t>rdelem</a:t>
            </a:r>
            <a:r>
              <a:rPr lang="tr-TR" dirty="0"/>
              <a:t>ek gere</a:t>
            </a:r>
            <a:r>
              <a:rPr lang="en-US" dirty="0" err="1"/>
              <a:t>kmekte</a:t>
            </a:r>
            <a:r>
              <a:rPr lang="en-US" dirty="0"/>
              <a:t>; </a:t>
            </a:r>
            <a:r>
              <a:rPr lang="en-US" dirty="0" err="1"/>
              <a:t>çünkü</a:t>
            </a:r>
            <a:r>
              <a:rPr lang="en-US" dirty="0"/>
              <a:t> </a:t>
            </a:r>
            <a:r>
              <a:rPr lang="en-US" dirty="0" err="1"/>
              <a:t>Japonya</a:t>
            </a:r>
            <a:r>
              <a:rPr lang="en-US" dirty="0"/>
              <a:t> </a:t>
            </a:r>
            <a:r>
              <a:rPr lang="en-US" dirty="0" err="1"/>
              <a:t>örneğinde</a:t>
            </a:r>
            <a:r>
              <a:rPr lang="en-US" dirty="0"/>
              <a:t> </a:t>
            </a:r>
            <a:r>
              <a:rPr lang="en-US" dirty="0" err="1"/>
              <a:t>olduğu</a:t>
            </a:r>
            <a:r>
              <a:rPr lang="en-US" dirty="0"/>
              <a:t> </a:t>
            </a:r>
            <a:r>
              <a:rPr lang="en-US" dirty="0" err="1"/>
              <a:t>gibi</a:t>
            </a:r>
            <a:r>
              <a:rPr lang="en-US" dirty="0"/>
              <a:t> </a:t>
            </a:r>
            <a:r>
              <a:rPr lang="tr-TR" dirty="0"/>
              <a:t>özellikle yoğun nüfusları barındıran bu alanlarda </a:t>
            </a:r>
            <a:r>
              <a:rPr lang="tr-TR" dirty="0">
                <a:solidFill>
                  <a:srgbClr val="C00000"/>
                </a:solidFill>
              </a:rPr>
              <a:t>deprem riski sadece yapıların sağlamlığından ibaret değil</a:t>
            </a:r>
            <a:r>
              <a:rPr lang="tr-TR" dirty="0"/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3AD5-5CCC-4BF2-B0AB-0A32F2047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D30BA-9FA9-4C93-B750-EDF657A517C5}" type="datetime1">
              <a:rPr lang="tr-TR" smtClean="0"/>
              <a:t>8.01.2026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6FC6F-D8F2-40DF-A9A2-6039DD1E4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0BD2-3163-4F24-BFCB-A6B41B38CD26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622D3-9220-4373-B65D-33CCAB7A4E94}"/>
              </a:ext>
            </a:extLst>
          </p:cNvPr>
          <p:cNvSpPr txBox="1"/>
          <p:nvPr/>
        </p:nvSpPr>
        <p:spPr>
          <a:xfrm>
            <a:off x="7636801" y="5951404"/>
            <a:ext cx="4410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 İstanbul </a:t>
            </a:r>
            <a:r>
              <a:rPr lang="en-US" sz="1200" dirty="0" err="1"/>
              <a:t>Deprem</a:t>
            </a:r>
            <a:r>
              <a:rPr lang="en-US" sz="1200" dirty="0"/>
              <a:t> </a:t>
            </a:r>
            <a:r>
              <a:rPr lang="en-US" sz="1200" dirty="0" err="1"/>
              <a:t>Mastır</a:t>
            </a:r>
            <a:r>
              <a:rPr lang="en-US" sz="1200" dirty="0"/>
              <a:t> </a:t>
            </a:r>
            <a:r>
              <a:rPr lang="en-US" sz="1200" dirty="0" err="1"/>
              <a:t>Planında</a:t>
            </a:r>
            <a:r>
              <a:rPr lang="en-US" sz="1200" dirty="0"/>
              <a:t> ilk </a:t>
            </a:r>
            <a:r>
              <a:rPr lang="en-US" sz="1200" dirty="0" err="1"/>
              <a:t>defa</a:t>
            </a:r>
            <a:r>
              <a:rPr lang="en-US" sz="1200" dirty="0"/>
              <a:t> </a:t>
            </a:r>
            <a:r>
              <a:rPr lang="en-US" sz="1200" dirty="0" err="1"/>
              <a:t>ortaya</a:t>
            </a:r>
            <a:r>
              <a:rPr lang="en-US" sz="1200" dirty="0"/>
              <a:t> </a:t>
            </a:r>
            <a:r>
              <a:rPr lang="en-US" sz="1200" dirty="0" err="1"/>
              <a:t>konulmuştur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38769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1A57D-5502-4B85-A933-F80AD34B6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İDMP Risk </a:t>
            </a:r>
            <a:r>
              <a:rPr lang="en-US" dirty="0" err="1"/>
              <a:t>Sektörleri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6CF1D-F1DB-4780-8948-945E486DF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E071-FD14-4074-871D-3FA3C6DA2AFC}" type="datetime1">
              <a:rPr lang="tr-TR" smtClean="0"/>
              <a:t>8.01.2026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03E97-1AB3-46E4-A5F8-A861E1963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0BD2-3163-4F24-BFCB-A6B41B38CD26}" type="slidenum">
              <a:rPr lang="en-US" smtClean="0"/>
              <a:t>23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C098A28-6D16-4AB5-A81C-C728D0F5D743}"/>
              </a:ext>
            </a:extLst>
          </p:cNvPr>
          <p:cNvSpPr txBox="1">
            <a:spLocks/>
          </p:cNvSpPr>
          <p:nvPr/>
        </p:nvSpPr>
        <p:spPr>
          <a:xfrm>
            <a:off x="253951" y="1932881"/>
            <a:ext cx="10972800" cy="490410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200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6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Makro-form </a:t>
            </a:r>
            <a:r>
              <a:rPr lang="en-US" sz="1800" dirty="0" err="1">
                <a:solidFill>
                  <a:schemeClr val="tx1"/>
                </a:solidFill>
              </a:rPr>
              <a:t>ve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büyüme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eğilimlerinin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gösterdiği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riskler</a:t>
            </a:r>
            <a:r>
              <a:rPr lang="en-US" sz="1800" dirty="0">
                <a:solidFill>
                  <a:schemeClr val="tx1"/>
                </a:solidFill>
              </a:rPr>
              <a:t>/Risks of macroform and growth tendencies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schemeClr val="tx1"/>
                </a:solidFill>
              </a:rPr>
              <a:t>Kentsel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Doku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Riskleri</a:t>
            </a:r>
            <a:r>
              <a:rPr lang="en-US" sz="1800" dirty="0">
                <a:solidFill>
                  <a:schemeClr val="tx1"/>
                </a:solidFill>
              </a:rPr>
              <a:t>/Urban Fabric Risks (</a:t>
            </a:r>
            <a:r>
              <a:rPr lang="en-US" sz="1800" dirty="0" err="1">
                <a:solidFill>
                  <a:schemeClr val="tx1"/>
                </a:solidFill>
              </a:rPr>
              <a:t>yapı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arsa</a:t>
            </a:r>
            <a:r>
              <a:rPr lang="en-US" sz="1800" dirty="0">
                <a:solidFill>
                  <a:schemeClr val="tx1"/>
                </a:solidFill>
              </a:rPr>
              <a:t> TAKS, </a:t>
            </a:r>
            <a:r>
              <a:rPr lang="en-US" sz="1800" dirty="0" err="1">
                <a:solidFill>
                  <a:schemeClr val="tx1"/>
                </a:solidFill>
              </a:rPr>
              <a:t>yol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genişliği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otoparklar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yoğunluklar</a:t>
            </a:r>
            <a:r>
              <a:rPr lang="en-US" sz="1800" dirty="0">
                <a:solidFill>
                  <a:schemeClr val="tx1"/>
                </a:solidFill>
              </a:rPr>
              <a:t> vb.)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schemeClr val="tx1"/>
                </a:solidFill>
              </a:rPr>
              <a:t>Tehlikeli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Kullanımlar</a:t>
            </a:r>
            <a:r>
              <a:rPr lang="en-US" sz="1800" dirty="0">
                <a:solidFill>
                  <a:schemeClr val="tx1"/>
                </a:solidFill>
              </a:rPr>
              <a:t>/Hazardous Uses (</a:t>
            </a:r>
            <a:r>
              <a:rPr lang="en-US" sz="1800" dirty="0" err="1">
                <a:solidFill>
                  <a:schemeClr val="tx1"/>
                </a:solidFill>
              </a:rPr>
              <a:t>yanıcı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patlayıcı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kimyasal</a:t>
            </a:r>
            <a:r>
              <a:rPr lang="en-US" sz="1800" dirty="0">
                <a:solidFill>
                  <a:schemeClr val="tx1"/>
                </a:solidFill>
              </a:rPr>
              <a:t>, vb., </a:t>
            </a:r>
            <a:r>
              <a:rPr lang="en-US" sz="1800" dirty="0" err="1">
                <a:solidFill>
                  <a:schemeClr val="tx1"/>
                </a:solidFill>
              </a:rPr>
              <a:t>depolama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dolanım</a:t>
            </a:r>
            <a:r>
              <a:rPr lang="en-US" sz="1800" dirty="0">
                <a:solidFill>
                  <a:schemeClr val="tx1"/>
                </a:solidFill>
              </a:rPr>
              <a:t>: LPG </a:t>
            </a:r>
            <a:r>
              <a:rPr lang="en-US" sz="1800" dirty="0" err="1">
                <a:solidFill>
                  <a:schemeClr val="tx1"/>
                </a:solidFill>
              </a:rPr>
              <a:t>ve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akaryakıt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istasyonları</a:t>
            </a:r>
            <a:r>
              <a:rPr lang="en-US" sz="1800" dirty="0">
                <a:solidFill>
                  <a:schemeClr val="tx1"/>
                </a:solidFill>
              </a:rPr>
              <a:t> vb.)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schemeClr val="tx1"/>
                </a:solidFill>
              </a:rPr>
              <a:t>Uyumsuz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Kullanımlar</a:t>
            </a:r>
            <a:r>
              <a:rPr lang="en-US" sz="1800" dirty="0">
                <a:solidFill>
                  <a:schemeClr val="tx1"/>
                </a:solidFill>
              </a:rPr>
              <a:t>/Incompatible uses (</a:t>
            </a:r>
            <a:r>
              <a:rPr lang="en-US" sz="1800" dirty="0" err="1">
                <a:solidFill>
                  <a:schemeClr val="tx1"/>
                </a:solidFill>
              </a:rPr>
              <a:t>alan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yapı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birimi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ölçeklerinde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uyumsuzluklar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schemeClr val="tx1"/>
                </a:solidFill>
              </a:rPr>
              <a:t>Üretkenlik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kaybı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riskleri</a:t>
            </a:r>
            <a:r>
              <a:rPr lang="en-US" sz="1800" dirty="0">
                <a:solidFill>
                  <a:schemeClr val="tx1"/>
                </a:solidFill>
              </a:rPr>
              <a:t>/Risks of productivity losses (</a:t>
            </a:r>
            <a:r>
              <a:rPr lang="en-US" sz="1800" dirty="0" err="1">
                <a:solidFill>
                  <a:schemeClr val="tx1"/>
                </a:solidFill>
              </a:rPr>
              <a:t>sanayi</a:t>
            </a:r>
            <a:r>
              <a:rPr lang="en-US" sz="1800" dirty="0">
                <a:solidFill>
                  <a:schemeClr val="tx1"/>
                </a:solidFill>
              </a:rPr>
              <a:t>: </a:t>
            </a:r>
            <a:r>
              <a:rPr lang="en-US" sz="1800" dirty="0" err="1">
                <a:solidFill>
                  <a:schemeClr val="tx1"/>
                </a:solidFill>
              </a:rPr>
              <a:t>yapı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girdi-çıktı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işgücü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altyapı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schemeClr val="tx1"/>
                </a:solidFill>
              </a:rPr>
              <a:t>Açık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alan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yetersizlik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riskleri</a:t>
            </a:r>
            <a:r>
              <a:rPr lang="en-US" sz="1800" dirty="0">
                <a:solidFill>
                  <a:schemeClr val="tx1"/>
                </a:solidFill>
              </a:rPr>
              <a:t>/Open space deficiency risks (</a:t>
            </a:r>
            <a:r>
              <a:rPr lang="en-US" sz="1800" dirty="0" err="1">
                <a:solidFill>
                  <a:schemeClr val="tx1"/>
                </a:solidFill>
              </a:rPr>
              <a:t>yakınlık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süreklilik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yeterlik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schemeClr val="tx1"/>
                </a:solidFill>
              </a:rPr>
              <a:t>Acil</a:t>
            </a:r>
            <a:r>
              <a:rPr lang="en-US" sz="1800" dirty="0">
                <a:solidFill>
                  <a:schemeClr val="tx1"/>
                </a:solidFill>
              </a:rPr>
              <a:t> durum </a:t>
            </a:r>
            <a:r>
              <a:rPr lang="en-US" sz="1800" dirty="0" err="1">
                <a:solidFill>
                  <a:schemeClr val="tx1"/>
                </a:solidFill>
              </a:rPr>
              <a:t>görevlisi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tesisler</a:t>
            </a:r>
            <a:r>
              <a:rPr lang="en-US" sz="1800" dirty="0">
                <a:solidFill>
                  <a:schemeClr val="tx1"/>
                </a:solidFill>
              </a:rPr>
              <a:t>/Risks Emergency Facilities (</a:t>
            </a:r>
            <a:r>
              <a:rPr lang="en-US" sz="1800" dirty="0" err="1">
                <a:solidFill>
                  <a:schemeClr val="tx1"/>
                </a:solidFill>
              </a:rPr>
              <a:t>hastane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okul</a:t>
            </a:r>
            <a:r>
              <a:rPr lang="en-US" sz="1800" dirty="0">
                <a:solidFill>
                  <a:schemeClr val="tx1"/>
                </a:solidFill>
              </a:rPr>
              <a:t>, vb.)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schemeClr val="tx1"/>
                </a:solidFill>
              </a:rPr>
              <a:t>Yapı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stoku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altyapı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kaybı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riskleri</a:t>
            </a:r>
            <a:r>
              <a:rPr lang="en-US" sz="1800" dirty="0">
                <a:solidFill>
                  <a:schemeClr val="tx1"/>
                </a:solidFill>
              </a:rPr>
              <a:t>/ Building Stock and Infrastructure Loss Risks,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schemeClr val="tx1"/>
                </a:solidFill>
              </a:rPr>
              <a:t>Özel</a:t>
            </a:r>
            <a:r>
              <a:rPr lang="en-US" sz="1800" dirty="0">
                <a:solidFill>
                  <a:schemeClr val="tx1"/>
                </a:solidFill>
              </a:rPr>
              <a:t> risk </a:t>
            </a:r>
            <a:r>
              <a:rPr lang="en-US" sz="1800" dirty="0" err="1">
                <a:solidFill>
                  <a:schemeClr val="tx1"/>
                </a:solidFill>
              </a:rPr>
              <a:t>alanları</a:t>
            </a:r>
            <a:r>
              <a:rPr lang="en-US" sz="1800" dirty="0">
                <a:solidFill>
                  <a:schemeClr val="tx1"/>
                </a:solidFill>
              </a:rPr>
              <a:t>/ Special risk areas and buildings(</a:t>
            </a:r>
            <a:r>
              <a:rPr lang="en-US" sz="1800" dirty="0" err="1">
                <a:solidFill>
                  <a:schemeClr val="tx1"/>
                </a:solidFill>
              </a:rPr>
              <a:t>vadiler</a:t>
            </a:r>
            <a:r>
              <a:rPr lang="en-US" sz="1800" dirty="0">
                <a:solidFill>
                  <a:schemeClr val="tx1"/>
                </a:solidFill>
              </a:rPr>
              <a:t>/</a:t>
            </a:r>
            <a:r>
              <a:rPr lang="en-US" sz="1800" dirty="0" err="1">
                <a:solidFill>
                  <a:schemeClr val="tx1"/>
                </a:solidFill>
              </a:rPr>
              <a:t>yamaçlar</a:t>
            </a:r>
            <a:r>
              <a:rPr lang="en-US" sz="1800" dirty="0">
                <a:solidFill>
                  <a:schemeClr val="tx1"/>
                </a:solidFill>
              </a:rPr>
              <a:t>/</a:t>
            </a:r>
            <a:r>
              <a:rPr lang="en-US" sz="1800" dirty="0" err="1">
                <a:solidFill>
                  <a:schemeClr val="tx1"/>
                </a:solidFill>
              </a:rPr>
              <a:t>kıyılar</a:t>
            </a:r>
            <a:r>
              <a:rPr lang="en-US" sz="1800" dirty="0">
                <a:solidFill>
                  <a:schemeClr val="tx1"/>
                </a:solidFill>
              </a:rPr>
              <a:t>/</a:t>
            </a:r>
            <a:r>
              <a:rPr lang="en-US" sz="1800" dirty="0" err="1">
                <a:solidFill>
                  <a:schemeClr val="tx1"/>
                </a:solidFill>
              </a:rPr>
              <a:t>baraj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altı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havzalar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schemeClr val="tx1"/>
                </a:solidFill>
              </a:rPr>
              <a:t>Kültür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mirası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özel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yapılar</a:t>
            </a:r>
            <a:r>
              <a:rPr lang="en-US" sz="1800" dirty="0">
                <a:solidFill>
                  <a:schemeClr val="tx1"/>
                </a:solidFill>
              </a:rPr>
              <a:t>/ Cultural heritage assets (</a:t>
            </a:r>
            <a:r>
              <a:rPr lang="en-US" sz="1800" dirty="0" err="1">
                <a:solidFill>
                  <a:schemeClr val="tx1"/>
                </a:solidFill>
              </a:rPr>
              <a:t>tarihi</a:t>
            </a:r>
            <a:r>
              <a:rPr lang="en-US" sz="1800" dirty="0">
                <a:solidFill>
                  <a:schemeClr val="tx1"/>
                </a:solidFill>
              </a:rPr>
              <a:t>/</a:t>
            </a:r>
            <a:r>
              <a:rPr lang="en-US" sz="1800" dirty="0" err="1">
                <a:solidFill>
                  <a:schemeClr val="tx1"/>
                </a:solidFill>
              </a:rPr>
              <a:t>anıtsal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yapılar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çevreler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schemeClr val="tx1"/>
                </a:solidFill>
              </a:rPr>
              <a:t>Yönetsel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yetersizlikler</a:t>
            </a:r>
            <a:r>
              <a:rPr lang="en-US" sz="1800" dirty="0">
                <a:solidFill>
                  <a:schemeClr val="tx1"/>
                </a:solidFill>
              </a:rPr>
              <a:t>/ Administrative incapacities (</a:t>
            </a:r>
            <a:r>
              <a:rPr lang="en-US" sz="1800" dirty="0" err="1">
                <a:solidFill>
                  <a:schemeClr val="tx1"/>
                </a:solidFill>
              </a:rPr>
              <a:t>eğitimsiz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personel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örgütsüz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gönüllüler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temrin</a:t>
            </a:r>
            <a:r>
              <a:rPr lang="en-US" sz="1800" dirty="0">
                <a:solidFill>
                  <a:schemeClr val="tx1"/>
                </a:solidFill>
              </a:rPr>
              <a:t>/</a:t>
            </a:r>
            <a:r>
              <a:rPr lang="en-US" sz="1800" dirty="0" err="1">
                <a:solidFill>
                  <a:schemeClr val="tx1"/>
                </a:solidFill>
              </a:rPr>
              <a:t>tatbikat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eksikliği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schemeClr val="tx1"/>
                </a:solidFill>
              </a:rPr>
              <a:t>Dışsal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etkenler</a:t>
            </a:r>
            <a:r>
              <a:rPr lang="en-US" sz="1800" dirty="0">
                <a:solidFill>
                  <a:schemeClr val="tx1"/>
                </a:solidFill>
              </a:rPr>
              <a:t>/ External factor risks(</a:t>
            </a:r>
            <a:r>
              <a:rPr lang="en-US" sz="1800" dirty="0" err="1">
                <a:solidFill>
                  <a:schemeClr val="tx1"/>
                </a:solidFill>
              </a:rPr>
              <a:t>kaza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terör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sabotaj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iklimsel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meteorolojik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koşullarda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aşırılıklar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schemeClr val="tx1"/>
                </a:solidFill>
              </a:rPr>
              <a:t>Toplumsal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edilgenlik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riskleri</a:t>
            </a:r>
            <a:r>
              <a:rPr lang="en-US" sz="1800" dirty="0">
                <a:solidFill>
                  <a:schemeClr val="tx1"/>
                </a:solidFill>
              </a:rPr>
              <a:t>/ Risk of passive voice at communities : </a:t>
            </a:r>
            <a:r>
              <a:rPr lang="en-US" sz="1800" dirty="0" err="1">
                <a:solidFill>
                  <a:schemeClr val="tx1"/>
                </a:solidFill>
              </a:rPr>
              <a:t>katılım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yerel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örgütlenmede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kısıtlar</a:t>
            </a:r>
            <a:endParaRPr lang="en-US" sz="1800" dirty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83E9DE-1C6D-4BCE-ACF9-FA29EE4AB8D9}"/>
              </a:ext>
            </a:extLst>
          </p:cNvPr>
          <p:cNvSpPr/>
          <p:nvPr/>
        </p:nvSpPr>
        <p:spPr>
          <a:xfrm>
            <a:off x="4599576" y="1296872"/>
            <a:ext cx="99037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* </a:t>
            </a:r>
            <a:r>
              <a:rPr lang="en-US" sz="1400" dirty="0" err="1"/>
              <a:t>Balamir</a:t>
            </a:r>
            <a:r>
              <a:rPr lang="en-US" sz="1400" dirty="0"/>
              <a:t> M. 2007. https://www.jmo.org.tr/resimler/ekler/20ab15a36e8643d_ek.pdf?dergi=HABER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1E2876-B0D2-4FD2-82D1-A08C81844A33}"/>
              </a:ext>
            </a:extLst>
          </p:cNvPr>
          <p:cNvSpPr/>
          <p:nvPr/>
        </p:nvSpPr>
        <p:spPr>
          <a:xfrm>
            <a:off x="6096000" y="21013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dirty="0">
                <a:highlight>
                  <a:srgbClr val="FFFF00"/>
                </a:highlight>
              </a:rPr>
              <a:t>2003,</a:t>
            </a:r>
          </a:p>
          <a:p>
            <a:pPr algn="r"/>
            <a:r>
              <a:rPr lang="en-US" sz="1400" dirty="0">
                <a:highlight>
                  <a:srgbClr val="FFFF00"/>
                </a:highlight>
              </a:rPr>
              <a:t>https://depremzemin.ibb.istanbul/calismalarimiz/tamamlanmis-calismalar/istanbul-deprem-master-plani/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A95BDF-178F-4F66-8BB5-197561E4774E}"/>
              </a:ext>
            </a:extLst>
          </p:cNvPr>
          <p:cNvSpPr txBox="1"/>
          <p:nvPr/>
        </p:nvSpPr>
        <p:spPr>
          <a:xfrm>
            <a:off x="579120" y="1517209"/>
            <a:ext cx="330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MEKANSAL ANALİZLER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30630F-E1B7-4DBA-AFF4-ACDE7AFBB5AF}"/>
              </a:ext>
            </a:extLst>
          </p:cNvPr>
          <p:cNvSpPr/>
          <p:nvPr/>
        </p:nvSpPr>
        <p:spPr>
          <a:xfrm>
            <a:off x="253951" y="4562106"/>
            <a:ext cx="9576079" cy="36512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79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0E8A1-033D-4DDE-B4E2-DD4066F16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Yıkım</a:t>
            </a:r>
            <a:r>
              <a:rPr lang="en-US" sz="3200" dirty="0"/>
              <a:t> </a:t>
            </a:r>
            <a:r>
              <a:rPr lang="en-US" sz="3200" dirty="0" err="1"/>
              <a:t>yaşayan</a:t>
            </a:r>
            <a:r>
              <a:rPr lang="en-US" sz="3200" dirty="0"/>
              <a:t> </a:t>
            </a:r>
            <a:r>
              <a:rPr lang="en-US" sz="3200" dirty="0" err="1"/>
              <a:t>Bölgelerde</a:t>
            </a:r>
            <a:r>
              <a:rPr lang="en-US" sz="3200" dirty="0"/>
              <a:t> </a:t>
            </a:r>
            <a:r>
              <a:rPr lang="en-US" sz="3200" dirty="0" err="1"/>
              <a:t>İyileştirme</a:t>
            </a:r>
            <a:r>
              <a:rPr lang="en-US" sz="3200" dirty="0"/>
              <a:t>, </a:t>
            </a:r>
            <a:r>
              <a:rPr lang="en-US" sz="3200" dirty="0" err="1"/>
              <a:t>Sağlıklaştırma</a:t>
            </a:r>
            <a:r>
              <a:rPr lang="en-US" sz="3200" dirty="0"/>
              <a:t> </a:t>
            </a:r>
            <a:r>
              <a:rPr lang="en-US" sz="3200" dirty="0" err="1"/>
              <a:t>ve</a:t>
            </a:r>
            <a:r>
              <a:rPr lang="en-US" sz="3200" dirty="0"/>
              <a:t> </a:t>
            </a:r>
            <a:r>
              <a:rPr lang="en-US" sz="3200" dirty="0" err="1"/>
              <a:t>Yeniden</a:t>
            </a:r>
            <a:r>
              <a:rPr lang="en-US" sz="3200" dirty="0"/>
              <a:t> </a:t>
            </a:r>
            <a:r>
              <a:rPr lang="en-US" sz="3200" dirty="0" err="1"/>
              <a:t>İnşa</a:t>
            </a:r>
            <a:r>
              <a:rPr lang="en-US" sz="3200" dirty="0"/>
              <a:t> “</a:t>
            </a:r>
            <a:r>
              <a:rPr lang="en-US" sz="3200" dirty="0" err="1"/>
              <a:t>BuildBackBetter</a:t>
            </a:r>
            <a:r>
              <a:rPr lang="en-US" sz="3200" dirty="0"/>
              <a:t>” </a:t>
            </a:r>
            <a:r>
              <a:rPr lang="en-US" sz="3200" dirty="0" err="1"/>
              <a:t>Yaklaşımı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2DF08-F307-4381-A6DA-85DB8F089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/>
              <a:t>Etkiler</a:t>
            </a:r>
            <a:r>
              <a:rPr lang="en-US" dirty="0"/>
              <a:t> </a:t>
            </a:r>
            <a:r>
              <a:rPr lang="en-US" dirty="0" err="1"/>
              <a:t>oldukça</a:t>
            </a:r>
            <a:r>
              <a:rPr lang="en-US" dirty="0"/>
              <a:t> </a:t>
            </a:r>
            <a:r>
              <a:rPr lang="en-US" dirty="0" err="1"/>
              <a:t>yaygın</a:t>
            </a:r>
            <a:r>
              <a:rPr lang="en-US" dirty="0"/>
              <a:t> </a:t>
            </a:r>
            <a:r>
              <a:rPr lang="en-US" dirty="0" err="1"/>
              <a:t>olması</a:t>
            </a:r>
            <a:r>
              <a:rPr lang="en-US" dirty="0"/>
              <a:t> </a:t>
            </a:r>
            <a:r>
              <a:rPr lang="en-US" dirty="0" err="1"/>
              <a:t>sebebiyle</a:t>
            </a:r>
            <a:r>
              <a:rPr lang="en-US" dirty="0"/>
              <a:t> </a:t>
            </a:r>
            <a:r>
              <a:rPr lang="en-US" dirty="0" err="1"/>
              <a:t>bölgesel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ele</a:t>
            </a:r>
            <a:r>
              <a:rPr lang="en-US" dirty="0"/>
              <a:t> </a:t>
            </a:r>
            <a:r>
              <a:rPr lang="en-US" dirty="0" err="1"/>
              <a:t>alışla</a:t>
            </a:r>
            <a:r>
              <a:rPr lang="en-US" dirty="0"/>
              <a:t> </a:t>
            </a:r>
            <a:r>
              <a:rPr lang="en-US" dirty="0" err="1"/>
              <a:t>başlamak</a:t>
            </a:r>
            <a:endParaRPr lang="en-US" dirty="0"/>
          </a:p>
          <a:p>
            <a:r>
              <a:rPr lang="en-US" dirty="0" err="1"/>
              <a:t>Konforlu</a:t>
            </a:r>
            <a:r>
              <a:rPr lang="en-US" dirty="0"/>
              <a:t> </a:t>
            </a:r>
            <a:r>
              <a:rPr lang="en-US" dirty="0" err="1"/>
              <a:t>yaşamı</a:t>
            </a:r>
            <a:r>
              <a:rPr lang="en-US" dirty="0"/>
              <a:t> </a:t>
            </a:r>
            <a:r>
              <a:rPr lang="en-US" dirty="0" err="1"/>
              <a:t>uzun</a:t>
            </a:r>
            <a:r>
              <a:rPr lang="en-US" dirty="0"/>
              <a:t> </a:t>
            </a:r>
            <a:r>
              <a:rPr lang="en-US" dirty="0" err="1"/>
              <a:t>süre</a:t>
            </a:r>
            <a:r>
              <a:rPr lang="en-US" dirty="0"/>
              <a:t> </a:t>
            </a:r>
            <a:r>
              <a:rPr lang="en-US" dirty="0" err="1"/>
              <a:t>sağlayabilecek</a:t>
            </a:r>
            <a:r>
              <a:rPr lang="en-US" dirty="0"/>
              <a:t> </a:t>
            </a:r>
            <a:r>
              <a:rPr lang="en-US" dirty="0" err="1"/>
              <a:t>türde</a:t>
            </a:r>
            <a:r>
              <a:rPr lang="en-US" dirty="0"/>
              <a:t> “</a:t>
            </a:r>
            <a:r>
              <a:rPr lang="en-US" dirty="0" err="1"/>
              <a:t>geçici</a:t>
            </a:r>
            <a:r>
              <a:rPr lang="en-US" dirty="0"/>
              <a:t>” </a:t>
            </a:r>
            <a:r>
              <a:rPr lang="en-US" dirty="0" err="1"/>
              <a:t>barınma</a:t>
            </a:r>
            <a:r>
              <a:rPr lang="en-US" dirty="0"/>
              <a:t> </a:t>
            </a:r>
            <a:r>
              <a:rPr lang="en-US" dirty="0" err="1"/>
              <a:t>alanlarını</a:t>
            </a:r>
            <a:r>
              <a:rPr lang="en-US" dirty="0"/>
              <a:t> </a:t>
            </a:r>
            <a:r>
              <a:rPr lang="en-US" dirty="0" err="1"/>
              <a:t>acilen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güvenli</a:t>
            </a:r>
            <a:r>
              <a:rPr lang="en-US" dirty="0"/>
              <a:t> </a:t>
            </a:r>
            <a:r>
              <a:rPr lang="en-US" dirty="0" err="1"/>
              <a:t>biçimde</a:t>
            </a:r>
            <a:r>
              <a:rPr lang="en-US" dirty="0"/>
              <a:t> </a:t>
            </a:r>
            <a:r>
              <a:rPr lang="en-US" dirty="0" err="1"/>
              <a:t>tasarlanmasıyla</a:t>
            </a:r>
            <a:r>
              <a:rPr lang="en-US" dirty="0"/>
              <a:t> </a:t>
            </a:r>
            <a:r>
              <a:rPr lang="en-US" dirty="0" err="1"/>
              <a:t>iyileştirme</a:t>
            </a:r>
            <a:r>
              <a:rPr lang="en-US" dirty="0"/>
              <a:t> </a:t>
            </a:r>
            <a:r>
              <a:rPr lang="en-US" dirty="0" err="1"/>
              <a:t>süreçlerinin</a:t>
            </a:r>
            <a:r>
              <a:rPr lang="en-US" dirty="0"/>
              <a:t> </a:t>
            </a:r>
            <a:r>
              <a:rPr lang="en-US" dirty="0" err="1"/>
              <a:t>sağlıkla</a:t>
            </a:r>
            <a:r>
              <a:rPr lang="en-US" dirty="0"/>
              <a:t> </a:t>
            </a:r>
            <a:r>
              <a:rPr lang="en-US" dirty="0" err="1"/>
              <a:t>yürütmek</a:t>
            </a:r>
            <a:endParaRPr lang="en-US" dirty="0"/>
          </a:p>
          <a:p>
            <a:r>
              <a:rPr lang="en-US" dirty="0" err="1"/>
              <a:t>Yaşam</a:t>
            </a:r>
            <a:r>
              <a:rPr lang="en-US" dirty="0"/>
              <a:t> </a:t>
            </a:r>
            <a:r>
              <a:rPr lang="en-US" dirty="0" err="1"/>
              <a:t>alanları</a:t>
            </a:r>
            <a:r>
              <a:rPr lang="en-US" dirty="0"/>
              <a:t>, </a:t>
            </a:r>
            <a:r>
              <a:rPr lang="en-US" dirty="0" err="1"/>
              <a:t>geçim</a:t>
            </a:r>
            <a:r>
              <a:rPr lang="en-US" dirty="0"/>
              <a:t> </a:t>
            </a:r>
            <a:r>
              <a:rPr lang="en-US" dirty="0" err="1"/>
              <a:t>kaynakları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ağları</a:t>
            </a:r>
            <a:r>
              <a:rPr lang="en-US" dirty="0"/>
              <a:t>, </a:t>
            </a:r>
            <a:r>
              <a:rPr lang="en-US" dirty="0" err="1"/>
              <a:t>kent</a:t>
            </a:r>
            <a:r>
              <a:rPr lang="en-US" dirty="0"/>
              <a:t> </a:t>
            </a:r>
            <a:r>
              <a:rPr lang="en-US" dirty="0" err="1"/>
              <a:t>merkezleri</a:t>
            </a:r>
            <a:r>
              <a:rPr lang="en-US" dirty="0"/>
              <a:t>, </a:t>
            </a:r>
            <a:r>
              <a:rPr lang="en-US" dirty="0" err="1"/>
              <a:t>tarihi</a:t>
            </a:r>
            <a:r>
              <a:rPr lang="en-US" dirty="0"/>
              <a:t> </a:t>
            </a:r>
            <a:r>
              <a:rPr lang="en-US" dirty="0" err="1"/>
              <a:t>merkezler</a:t>
            </a:r>
            <a:r>
              <a:rPr lang="en-US" dirty="0"/>
              <a:t>, </a:t>
            </a:r>
            <a:r>
              <a:rPr lang="en-US" dirty="0" err="1"/>
              <a:t>üretim</a:t>
            </a:r>
            <a:r>
              <a:rPr lang="en-US" dirty="0"/>
              <a:t> </a:t>
            </a:r>
            <a:r>
              <a:rPr lang="en-US" dirty="0" err="1"/>
              <a:t>ilişkileri</a:t>
            </a:r>
            <a:r>
              <a:rPr lang="en-US" dirty="0"/>
              <a:t>, </a:t>
            </a:r>
            <a:r>
              <a:rPr lang="en-US" dirty="0" err="1"/>
              <a:t>toplumsal</a:t>
            </a:r>
            <a:r>
              <a:rPr lang="en-US" dirty="0"/>
              <a:t> </a:t>
            </a:r>
            <a:r>
              <a:rPr lang="en-US" dirty="0" err="1"/>
              <a:t>ağlar</a:t>
            </a:r>
            <a:r>
              <a:rPr lang="en-US" dirty="0"/>
              <a:t> </a:t>
            </a:r>
            <a:r>
              <a:rPr lang="en-US" dirty="0" err="1"/>
              <a:t>gibi</a:t>
            </a:r>
            <a:r>
              <a:rPr lang="en-US" dirty="0"/>
              <a:t> </a:t>
            </a:r>
            <a:r>
              <a:rPr lang="en-US" dirty="0" err="1"/>
              <a:t>yerel</a:t>
            </a:r>
            <a:r>
              <a:rPr lang="en-US" dirty="0"/>
              <a:t> </a:t>
            </a:r>
            <a:r>
              <a:rPr lang="en-US" dirty="0" err="1"/>
              <a:t>halkın</a:t>
            </a:r>
            <a:r>
              <a:rPr lang="en-US" dirty="0"/>
              <a:t> </a:t>
            </a:r>
            <a:r>
              <a:rPr lang="en-US" dirty="0" err="1"/>
              <a:t>ihtiyaçlarını</a:t>
            </a:r>
            <a:r>
              <a:rPr lang="en-US" dirty="0"/>
              <a:t> </a:t>
            </a:r>
            <a:r>
              <a:rPr lang="en-US" dirty="0" err="1"/>
              <a:t>dikkate</a:t>
            </a:r>
            <a:r>
              <a:rPr lang="en-US" dirty="0"/>
              <a:t> </a:t>
            </a:r>
            <a:r>
              <a:rPr lang="en-US" dirty="0" err="1"/>
              <a:t>alan</a:t>
            </a:r>
            <a:r>
              <a:rPr lang="en-US" dirty="0"/>
              <a:t> </a:t>
            </a:r>
            <a:r>
              <a:rPr lang="en-US" dirty="0" err="1"/>
              <a:t>uzun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katılımcı</a:t>
            </a:r>
            <a:r>
              <a:rPr lang="en-US" dirty="0"/>
              <a:t> </a:t>
            </a:r>
            <a:r>
              <a:rPr lang="en-US" dirty="0" err="1"/>
              <a:t>süreçleri</a:t>
            </a:r>
            <a:r>
              <a:rPr lang="en-US" dirty="0"/>
              <a:t> </a:t>
            </a:r>
            <a:r>
              <a:rPr lang="en-US" dirty="0" err="1"/>
              <a:t>programlamak</a:t>
            </a:r>
            <a:endParaRPr lang="en-US" dirty="0"/>
          </a:p>
          <a:p>
            <a:r>
              <a:rPr lang="en-US" dirty="0" err="1"/>
              <a:t>Japonya’daki</a:t>
            </a:r>
            <a:r>
              <a:rPr lang="en-US" dirty="0"/>
              <a:t> Tohoku </a:t>
            </a:r>
            <a:r>
              <a:rPr lang="en-US" dirty="0" err="1"/>
              <a:t>İyileştirme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Yeniden</a:t>
            </a:r>
            <a:r>
              <a:rPr lang="en-US" dirty="0"/>
              <a:t> </a:t>
            </a:r>
            <a:r>
              <a:rPr lang="en-US" dirty="0" err="1"/>
              <a:t>İnşa</a:t>
            </a:r>
            <a:r>
              <a:rPr lang="en-US" dirty="0"/>
              <a:t> </a:t>
            </a:r>
            <a:r>
              <a:rPr lang="en-US" dirty="0" err="1"/>
              <a:t>Süreçleri</a:t>
            </a:r>
            <a:r>
              <a:rPr lang="en-US" dirty="0"/>
              <a:t> </a:t>
            </a:r>
            <a:r>
              <a:rPr lang="en-US" dirty="0" err="1"/>
              <a:t>Örneklerine</a:t>
            </a:r>
            <a:r>
              <a:rPr lang="en-US" dirty="0"/>
              <a:t> </a:t>
            </a:r>
            <a:r>
              <a:rPr lang="en-US" dirty="0" err="1"/>
              <a:t>bakılabilir</a:t>
            </a:r>
            <a:r>
              <a:rPr lang="en-US" dirty="0"/>
              <a:t> mi?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https://www.reconstruction.go.jp/english/topics/Progress_to_date/English_February_2023_genjoutorikumi.pdf</a:t>
            </a: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https://www.ggi.tohoku.ac.jp/pdf/tohoku_u_fukko_action_en.pdf</a:t>
            </a: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https://reliefweb.int/report/japan/recovery-and-reconstruction-works-2011-tohoku-earthquake-have-reached-successful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C2757-4A34-49F4-8872-2D62249C5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DD54F-49D9-42DC-B729-902959FF0FA0}" type="datetime1">
              <a:rPr lang="tr-TR" smtClean="0"/>
              <a:t>8.01.2026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7A96A-BB54-4F63-9447-1C9F7BFA6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0BD2-3163-4F24-BFCB-A6B41B38CD2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71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32110-F750-4F6B-A4DD-3A2AE5CB0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Tartışmaya</a:t>
            </a:r>
            <a:r>
              <a:rPr lang="en-US" dirty="0"/>
              <a:t> </a:t>
            </a:r>
            <a:r>
              <a:rPr lang="en-US" dirty="0" err="1"/>
              <a:t>açık</a:t>
            </a:r>
            <a:r>
              <a:rPr lang="en-US" dirty="0"/>
              <a:t> son </a:t>
            </a:r>
            <a:r>
              <a:rPr lang="en-US" dirty="0" err="1"/>
              <a:t>sözler</a:t>
            </a:r>
            <a:r>
              <a:rPr lang="en-US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14FAB-49A6-436E-BD19-EB3E36723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5638" y="2270719"/>
            <a:ext cx="9873011" cy="439102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err="1"/>
              <a:t>Bölgesel</a:t>
            </a:r>
            <a:r>
              <a:rPr lang="en-US" dirty="0"/>
              <a:t> </a:t>
            </a:r>
            <a:r>
              <a:rPr lang="en-US" dirty="0" err="1"/>
              <a:t>ölçekten</a:t>
            </a:r>
            <a:r>
              <a:rPr lang="en-US" dirty="0"/>
              <a:t> </a:t>
            </a:r>
            <a:r>
              <a:rPr lang="en-US" dirty="0" err="1"/>
              <a:t>yerel</a:t>
            </a:r>
            <a:r>
              <a:rPr lang="en-US" dirty="0"/>
              <a:t> </a:t>
            </a:r>
            <a:r>
              <a:rPr lang="en-US" dirty="0" err="1"/>
              <a:t>ölçeğe</a:t>
            </a:r>
            <a:r>
              <a:rPr lang="en-US" dirty="0"/>
              <a:t> </a:t>
            </a:r>
            <a:r>
              <a:rPr lang="en-US" dirty="0" err="1"/>
              <a:t>pek</a:t>
            </a:r>
            <a:r>
              <a:rPr lang="en-US" dirty="0"/>
              <a:t> </a:t>
            </a:r>
            <a:r>
              <a:rPr lang="en-US" dirty="0" err="1"/>
              <a:t>çok</a:t>
            </a:r>
            <a:r>
              <a:rPr lang="en-US" dirty="0"/>
              <a:t> </a:t>
            </a:r>
            <a:r>
              <a:rPr lang="en-US" dirty="0" err="1"/>
              <a:t>konu</a:t>
            </a:r>
            <a:r>
              <a:rPr lang="en-US" dirty="0"/>
              <a:t> </a:t>
            </a:r>
            <a:r>
              <a:rPr lang="en-US" dirty="0" err="1"/>
              <a:t>başlığında</a:t>
            </a:r>
            <a:r>
              <a:rPr lang="en-US" dirty="0"/>
              <a:t> </a:t>
            </a:r>
            <a:r>
              <a:rPr lang="en-US" dirty="0" err="1"/>
              <a:t>düşünmemiz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eyleme</a:t>
            </a:r>
            <a:r>
              <a:rPr lang="en-US" dirty="0"/>
              <a:t> </a:t>
            </a:r>
            <a:r>
              <a:rPr lang="en-US" dirty="0" err="1"/>
              <a:t>geçmemiz</a:t>
            </a:r>
            <a:r>
              <a:rPr lang="en-US" dirty="0"/>
              <a:t> </a:t>
            </a:r>
            <a:r>
              <a:rPr lang="en-US" dirty="0" err="1"/>
              <a:t>gerekiyor</a:t>
            </a:r>
            <a:r>
              <a:rPr lang="en-US" dirty="0"/>
              <a:t>!</a:t>
            </a:r>
          </a:p>
          <a:p>
            <a:pPr>
              <a:buFontTx/>
              <a:buChar char="-"/>
            </a:pPr>
            <a:r>
              <a:rPr lang="en-US" dirty="0" err="1"/>
              <a:t>İklim</a:t>
            </a:r>
            <a:r>
              <a:rPr lang="en-US" dirty="0"/>
              <a:t> </a:t>
            </a:r>
            <a:r>
              <a:rPr lang="en-US" dirty="0" err="1"/>
              <a:t>değişikliği</a:t>
            </a:r>
            <a:r>
              <a:rPr lang="en-US" dirty="0"/>
              <a:t> </a:t>
            </a:r>
            <a:r>
              <a:rPr lang="en-US" dirty="0" err="1"/>
              <a:t>öngörüleriyle</a:t>
            </a:r>
            <a:r>
              <a:rPr lang="en-US" dirty="0"/>
              <a:t>, </a:t>
            </a:r>
            <a:r>
              <a:rPr lang="en-US" dirty="0" err="1"/>
              <a:t>yerel</a:t>
            </a:r>
            <a:r>
              <a:rPr lang="en-US" dirty="0"/>
              <a:t> </a:t>
            </a:r>
            <a:r>
              <a:rPr lang="en-US" dirty="0" err="1"/>
              <a:t>zemin</a:t>
            </a:r>
            <a:r>
              <a:rPr lang="en-US" dirty="0"/>
              <a:t> </a:t>
            </a:r>
            <a:r>
              <a:rPr lang="en-US" dirty="0" err="1"/>
              <a:t>koşullarını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faylanmayı</a:t>
            </a:r>
            <a:r>
              <a:rPr lang="en-US" dirty="0"/>
              <a:t> </a:t>
            </a:r>
            <a:r>
              <a:rPr lang="en-US" dirty="0" err="1"/>
              <a:t>doğru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güncel</a:t>
            </a:r>
            <a:r>
              <a:rPr lang="en-US" dirty="0"/>
              <a:t> </a:t>
            </a:r>
            <a:r>
              <a:rPr lang="en-US" dirty="0" err="1"/>
              <a:t>veriler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ifade</a:t>
            </a:r>
            <a:r>
              <a:rPr lang="en-US" dirty="0"/>
              <a:t> </a:t>
            </a:r>
            <a:r>
              <a:rPr lang="en-US" dirty="0" err="1"/>
              <a:t>eden</a:t>
            </a:r>
            <a:r>
              <a:rPr lang="en-US" dirty="0"/>
              <a:t> </a:t>
            </a:r>
            <a:r>
              <a:rPr lang="en-US" dirty="0" err="1">
                <a:solidFill>
                  <a:srgbClr val="C00000"/>
                </a:solidFill>
              </a:rPr>
              <a:t>tehlike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haritalarını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etkin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kullanabilmeli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ve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tüm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paydaşların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kullanımına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sunabilmeli</a:t>
            </a:r>
            <a:endParaRPr lang="en-US" dirty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en-US" dirty="0" err="1">
                <a:solidFill>
                  <a:srgbClr val="C00000"/>
                </a:solidFill>
              </a:rPr>
              <a:t>Kırılgan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bina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stoku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ve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kırılgan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nüfusun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/>
              <a:t>mekansal</a:t>
            </a:r>
            <a:r>
              <a:rPr lang="en-US" dirty="0"/>
              <a:t> </a:t>
            </a:r>
            <a:r>
              <a:rPr lang="en-US" dirty="0" err="1"/>
              <a:t>dağılımını</a:t>
            </a:r>
            <a:r>
              <a:rPr lang="en-US" dirty="0"/>
              <a:t> </a:t>
            </a:r>
            <a:r>
              <a:rPr lang="en-US" dirty="0" err="1"/>
              <a:t>güncel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dikkate</a:t>
            </a:r>
            <a:r>
              <a:rPr lang="en-US" dirty="0"/>
              <a:t> </a:t>
            </a:r>
            <a:r>
              <a:rPr lang="en-US" dirty="0" err="1"/>
              <a:t>alınmalı</a:t>
            </a:r>
            <a:r>
              <a:rPr lang="en-US" dirty="0"/>
              <a:t> </a:t>
            </a:r>
          </a:p>
          <a:p>
            <a:pPr>
              <a:buFontTx/>
              <a:buChar char="-"/>
            </a:pPr>
            <a:r>
              <a:rPr lang="en-US" dirty="0"/>
              <a:t>Risk </a:t>
            </a:r>
            <a:r>
              <a:rPr lang="en-US" dirty="0" err="1"/>
              <a:t>sektörleri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bölgesel</a:t>
            </a:r>
            <a:r>
              <a:rPr lang="en-US" dirty="0"/>
              <a:t>/</a:t>
            </a:r>
            <a:r>
              <a:rPr lang="en-US" dirty="0" err="1"/>
              <a:t>kentsel</a:t>
            </a:r>
            <a:r>
              <a:rPr lang="en-US" dirty="0"/>
              <a:t> risk </a:t>
            </a:r>
            <a:r>
              <a:rPr lang="en-US" dirty="0" err="1"/>
              <a:t>analizleri</a:t>
            </a:r>
            <a:r>
              <a:rPr lang="en-US" dirty="0"/>
              <a:t> </a:t>
            </a:r>
            <a:r>
              <a:rPr lang="en-US" dirty="0" err="1"/>
              <a:t>özellikle</a:t>
            </a:r>
            <a:r>
              <a:rPr lang="en-US" dirty="0"/>
              <a:t> </a:t>
            </a:r>
            <a:r>
              <a:rPr lang="en-US" dirty="0" err="1">
                <a:solidFill>
                  <a:srgbClr val="C00000"/>
                </a:solidFill>
              </a:rPr>
              <a:t>kötü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senaryolar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geliştirilmeli</a:t>
            </a:r>
            <a:endParaRPr lang="en-US" dirty="0"/>
          </a:p>
          <a:p>
            <a:pPr>
              <a:buFontTx/>
              <a:buChar char="-"/>
            </a:pPr>
            <a:r>
              <a:rPr lang="en-US" dirty="0">
                <a:solidFill>
                  <a:srgbClr val="C00000"/>
                </a:solidFill>
              </a:rPr>
              <a:t>Risk </a:t>
            </a:r>
            <a:r>
              <a:rPr lang="en-US" dirty="0" err="1">
                <a:solidFill>
                  <a:srgbClr val="C00000"/>
                </a:solidFill>
              </a:rPr>
              <a:t>derecelerinin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dağılımı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önceliklendirmeler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ve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eylem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planları</a:t>
            </a:r>
            <a:r>
              <a:rPr lang="en-US" dirty="0"/>
              <a:t>, </a:t>
            </a:r>
            <a:r>
              <a:rPr lang="en-US" dirty="0" err="1"/>
              <a:t>bütçelendirme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uygulamalar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gerekli</a:t>
            </a:r>
            <a:endParaRPr lang="en-US" dirty="0"/>
          </a:p>
          <a:p>
            <a:pPr>
              <a:buFontTx/>
              <a:buChar char="-"/>
            </a:pPr>
            <a:r>
              <a:rPr lang="en-US" dirty="0" err="1"/>
              <a:t>Uygulama</a:t>
            </a:r>
            <a:r>
              <a:rPr lang="en-US" dirty="0"/>
              <a:t> </a:t>
            </a:r>
            <a:r>
              <a:rPr lang="en-US" dirty="0" err="1"/>
              <a:t>süreçlerini</a:t>
            </a:r>
            <a:r>
              <a:rPr lang="en-US" dirty="0"/>
              <a:t> </a:t>
            </a:r>
            <a:r>
              <a:rPr lang="en-US" dirty="0" err="1"/>
              <a:t>kolaylaştıracak</a:t>
            </a:r>
            <a:r>
              <a:rPr lang="en-US" dirty="0"/>
              <a:t> </a:t>
            </a:r>
            <a:r>
              <a:rPr lang="en-US" dirty="0" err="1">
                <a:solidFill>
                  <a:srgbClr val="C00000"/>
                </a:solidFill>
              </a:rPr>
              <a:t>finansal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çözümler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bütçe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yönetimi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etkin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mekanizmalar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için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yerel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ve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merkezi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yönetimin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ve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özel</a:t>
            </a:r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kamu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işbirliği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ve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yerelde</a:t>
            </a:r>
            <a:r>
              <a:rPr lang="en-US" dirty="0">
                <a:solidFill>
                  <a:srgbClr val="C00000"/>
                </a:solidFill>
              </a:rPr>
              <a:t> her </a:t>
            </a:r>
            <a:r>
              <a:rPr lang="en-US" dirty="0" err="1">
                <a:solidFill>
                  <a:srgbClr val="C00000"/>
                </a:solidFill>
              </a:rPr>
              <a:t>aşamada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halk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katılımı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gerekli</a:t>
            </a:r>
            <a:endParaRPr lang="en-US" dirty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en-US" dirty="0" err="1"/>
              <a:t>Başka</a:t>
            </a:r>
            <a:r>
              <a:rPr lang="en-US" dirty="0"/>
              <a:t> </a:t>
            </a:r>
            <a:r>
              <a:rPr lang="en-US" dirty="0" err="1"/>
              <a:t>neler</a:t>
            </a:r>
            <a:r>
              <a:rPr lang="en-US" dirty="0"/>
              <a:t> </a:t>
            </a:r>
            <a:r>
              <a:rPr lang="en-US" dirty="0" err="1"/>
              <a:t>olabilir</a:t>
            </a:r>
            <a:r>
              <a:rPr lang="en-US" dirty="0"/>
              <a:t>?....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C4880-87EF-4F53-AC71-617BB2053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0F3B-D0E5-474B-884F-A01C6A8E129B}" type="datetime1">
              <a:rPr lang="tr-TR" smtClean="0"/>
              <a:t>8.01.2026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D8BA6-909D-4BA6-B82C-AAD10820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0BD2-3163-4F24-BFCB-A6B41B38CD2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128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DECDC-E917-4C0F-A434-329F2DDDB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Dinlediğiniz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teşekkürler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865A-2605-4527-BB44-1AD69F120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893C0-A0CE-436D-A206-3294C9869476}" type="datetime1">
              <a:rPr lang="tr-TR" smtClean="0"/>
              <a:t>8.01.2026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8FDE1-91E9-44C6-8EED-A29B8E09C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0BD2-3163-4F24-BFCB-A6B41B38CD2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43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4B8F1-D375-4D04-8AF1-53B4DD97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Neden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bazı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olayları</a:t>
            </a:r>
            <a:r>
              <a:rPr lang="en-US" dirty="0">
                <a:latin typeface="Times New Roman"/>
                <a:cs typeface="Times New Roman"/>
              </a:rPr>
              <a:t> "</a:t>
            </a:r>
            <a:r>
              <a:rPr lang="en-US" dirty="0" err="1">
                <a:latin typeface="Times New Roman"/>
                <a:cs typeface="Times New Roman"/>
              </a:rPr>
              <a:t>afet</a:t>
            </a:r>
            <a:r>
              <a:rPr lang="en-US" dirty="0">
                <a:latin typeface="Times New Roman"/>
                <a:cs typeface="Times New Roman"/>
              </a:rPr>
              <a:t>" </a:t>
            </a:r>
            <a:r>
              <a:rPr lang="en-US" dirty="0" err="1">
                <a:latin typeface="Times New Roman"/>
                <a:cs typeface="Times New Roman"/>
              </a:rPr>
              <a:t>olarak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nitelendiririz</a:t>
            </a:r>
            <a:r>
              <a:rPr lang="en-US" dirty="0">
                <a:latin typeface="Times New Roman"/>
                <a:cs typeface="Times New Roman"/>
              </a:rPr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C44E1-64E6-4234-8D95-A729DDCFF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60702"/>
            <a:ext cx="8770571" cy="36515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err="1">
                <a:ea typeface="+mn-lt"/>
                <a:cs typeface="+mn-lt"/>
              </a:rPr>
              <a:t>Meydana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gelen</a:t>
            </a:r>
            <a:r>
              <a:rPr lang="en-US" dirty="0">
                <a:ea typeface="+mn-lt"/>
                <a:cs typeface="+mn-lt"/>
              </a:rPr>
              <a:t> OLAYLAR </a:t>
            </a:r>
            <a:r>
              <a:rPr lang="en-US" dirty="0" err="1">
                <a:ea typeface="+mn-lt"/>
                <a:cs typeface="+mn-lt"/>
              </a:rPr>
              <a:t>belirli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bir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sınırı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aşacak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biçimde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insan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toplum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yaşamını</a:t>
            </a:r>
            <a:r>
              <a:rPr lang="en-US" dirty="0">
                <a:ea typeface="+mn-lt"/>
                <a:cs typeface="+mn-lt"/>
              </a:rPr>
              <a:t>, </a:t>
            </a:r>
            <a:r>
              <a:rPr lang="en-US" dirty="0" err="1">
                <a:ea typeface="+mn-lt"/>
                <a:cs typeface="+mn-lt"/>
              </a:rPr>
              <a:t>ekonomiyi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sekteye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uğratacak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üstesinden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gelinmesi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güç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sonuçlar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doğurduğunda</a:t>
            </a:r>
            <a:r>
              <a:rPr lang="en-US" dirty="0">
                <a:ea typeface="+mn-lt"/>
                <a:cs typeface="+mn-lt"/>
              </a:rPr>
              <a:t> AFET </a:t>
            </a:r>
            <a:r>
              <a:rPr lang="en-US" dirty="0" err="1">
                <a:ea typeface="+mn-lt"/>
                <a:cs typeface="+mn-lt"/>
              </a:rPr>
              <a:t>olarak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adlandırılırlar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>
                <a:latin typeface="Times New Roman"/>
                <a:cs typeface="Times New Roman"/>
              </a:rPr>
              <a:t>Olaylar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doğaldır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ancak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insan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faktörü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ile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afetlere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dönüşürler</a:t>
            </a:r>
            <a:r>
              <a:rPr lang="en-US" dirty="0">
                <a:latin typeface="Times New Roman"/>
                <a:cs typeface="Times New Roman"/>
              </a:rPr>
              <a:t>! </a:t>
            </a:r>
            <a:r>
              <a:rPr lang="en-US" dirty="0" err="1">
                <a:latin typeface="Times New Roman"/>
                <a:cs typeface="Times New Roman"/>
              </a:rPr>
              <a:t>Dolayısıyla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kaçınılmaz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değillerdir</a:t>
            </a:r>
            <a:r>
              <a:rPr lang="en-US" dirty="0">
                <a:latin typeface="Times New Roman"/>
                <a:cs typeface="Times New Roman"/>
              </a:rPr>
              <a:t>…</a:t>
            </a:r>
            <a:endParaRPr lang="tr-TR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Temel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SORU: </a:t>
            </a:r>
            <a:r>
              <a:rPr lang="tr-TR" dirty="0">
                <a:solidFill>
                  <a:srgbClr val="FF0000"/>
                </a:solidFill>
                <a:latin typeface="Times New Roman"/>
                <a:cs typeface="Times New Roman"/>
              </a:rPr>
              <a:t>Olayların "afetlere" dönüşmesine nasıl engel </a:t>
            </a: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oluruz</a:t>
            </a:r>
            <a:r>
              <a:rPr lang="tr-TR" dirty="0">
                <a:solidFill>
                  <a:srgbClr val="FF0000"/>
                </a:solidFill>
                <a:latin typeface="Times New Roman"/>
                <a:cs typeface="Times New Roman"/>
              </a:rPr>
              <a:t>?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DİRENÇLİLİK </a:t>
            </a: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meselesi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burada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önemli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bir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kavram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olarak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karşımıza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çıkıyor</a:t>
            </a:r>
            <a:endParaRPr lang="tr-TR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49407-825B-4E5C-B92F-4AD88F8FA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80317-20F6-4A47-B46F-87DEE25DC91E}" type="datetime1">
              <a:rPr lang="tr-TR" smtClean="0"/>
              <a:t>8.01.2026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D6241-6A66-47C0-8268-5854C0AD2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0BD2-3163-4F24-BFCB-A6B41B38CD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5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8272B-11D6-4175-B1AB-544DBC46A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203F1-D4AF-45DD-A35F-AB672EF8C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694" y="3951522"/>
            <a:ext cx="10399578" cy="213838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err="1"/>
              <a:t>Afetler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etkileri</a:t>
            </a:r>
            <a:r>
              <a:rPr lang="en-US" dirty="0"/>
              <a:t> </a:t>
            </a:r>
            <a:r>
              <a:rPr lang="en-US" dirty="0" err="1"/>
              <a:t>değişiyor</a:t>
            </a:r>
            <a:r>
              <a:rPr lang="en-US" dirty="0"/>
              <a:t>, </a:t>
            </a:r>
            <a:r>
              <a:rPr lang="en-US" dirty="0" err="1"/>
              <a:t>dönüşüyor</a:t>
            </a:r>
            <a:r>
              <a:rPr lang="en-US" dirty="0"/>
              <a:t>; </a:t>
            </a:r>
            <a:r>
              <a:rPr lang="en-US" dirty="0" err="1"/>
              <a:t>araştırmalar</a:t>
            </a:r>
            <a:r>
              <a:rPr lang="en-US" dirty="0"/>
              <a:t> </a:t>
            </a:r>
            <a:r>
              <a:rPr lang="en-US" dirty="0" err="1"/>
              <a:t>derinleşiyor</a:t>
            </a:r>
            <a:r>
              <a:rPr lang="en-US" dirty="0"/>
              <a:t>, </a:t>
            </a:r>
            <a:r>
              <a:rPr lang="en-US" dirty="0" err="1"/>
              <a:t>bilgi</a:t>
            </a:r>
            <a:r>
              <a:rPr lang="en-US" dirty="0"/>
              <a:t> </a:t>
            </a:r>
            <a:r>
              <a:rPr lang="en-US" dirty="0" err="1"/>
              <a:t>teknolojileri</a:t>
            </a:r>
            <a:r>
              <a:rPr lang="en-US" dirty="0"/>
              <a:t> </a:t>
            </a:r>
            <a:r>
              <a:rPr lang="en-US" dirty="0" err="1"/>
              <a:t>ilerliyor</a:t>
            </a:r>
            <a:r>
              <a:rPr lang="en-US" dirty="0"/>
              <a:t>…</a:t>
            </a:r>
          </a:p>
          <a:p>
            <a:r>
              <a:rPr lang="tr-TR" dirty="0"/>
              <a:t>Dünya nüfusunun % 55’inden fazlası kentsel alanlarda yaşıyor ve bunun önümüzdeki yıllarda daha da artacağı düşünülüyor. Artık daha fazla insan nüfusuna ve yoğunluğuna sahip yerleşmeler</a:t>
            </a:r>
            <a:endParaRPr lang="en-US" dirty="0"/>
          </a:p>
          <a:p>
            <a:r>
              <a:rPr lang="tr-TR" dirty="0"/>
              <a:t>şiddeti ve sıklığı artan çeşitli ve çoklu tehlikelere </a:t>
            </a:r>
            <a:r>
              <a:rPr lang="tr-TR" dirty="0" err="1"/>
              <a:t>maru</a:t>
            </a:r>
            <a:r>
              <a:rPr lang="en-US" dirty="0"/>
              <a:t>z</a:t>
            </a:r>
          </a:p>
          <a:p>
            <a:r>
              <a:rPr lang="en-US" dirty="0" err="1"/>
              <a:t>Artık</a:t>
            </a:r>
            <a:r>
              <a:rPr lang="en-US" dirty="0"/>
              <a:t> </a:t>
            </a:r>
            <a:r>
              <a:rPr lang="en-US" dirty="0" err="1"/>
              <a:t>geçmişe</a:t>
            </a:r>
            <a:r>
              <a:rPr lang="en-US" dirty="0"/>
              <a:t> </a:t>
            </a:r>
            <a:r>
              <a:rPr lang="en-US" dirty="0" err="1"/>
              <a:t>nazaran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ileri</a:t>
            </a:r>
            <a:r>
              <a:rPr lang="en-US" dirty="0"/>
              <a:t> </a:t>
            </a:r>
            <a:r>
              <a:rPr lang="en-US" dirty="0" err="1"/>
              <a:t>teknolojilerle</a:t>
            </a:r>
            <a:r>
              <a:rPr lang="en-US" dirty="0"/>
              <a:t> </a:t>
            </a:r>
            <a:r>
              <a:rPr lang="en-US" dirty="0" err="1"/>
              <a:t>yerküreye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atmosfere</a:t>
            </a:r>
            <a:r>
              <a:rPr lang="en-US" dirty="0"/>
              <a:t> </a:t>
            </a:r>
            <a:r>
              <a:rPr lang="en-US" dirty="0" err="1"/>
              <a:t>dair</a:t>
            </a:r>
            <a:r>
              <a:rPr lang="en-US" dirty="0"/>
              <a:t> </a:t>
            </a:r>
            <a:r>
              <a:rPr lang="en-US" dirty="0" err="1"/>
              <a:t>bilgileri</a:t>
            </a:r>
            <a:r>
              <a:rPr lang="en-US" dirty="0"/>
              <a:t> </a:t>
            </a:r>
            <a:r>
              <a:rPr lang="en-US" dirty="0" err="1"/>
              <a:t>elde</a:t>
            </a:r>
            <a:r>
              <a:rPr lang="en-US" dirty="0"/>
              <a:t> </a:t>
            </a:r>
            <a:r>
              <a:rPr lang="en-US" dirty="0" err="1"/>
              <a:t>edip</a:t>
            </a:r>
            <a:r>
              <a:rPr lang="en-US" dirty="0"/>
              <a:t> </a:t>
            </a:r>
            <a:r>
              <a:rPr lang="en-US" dirty="0" err="1"/>
              <a:t>analiz</a:t>
            </a:r>
            <a:r>
              <a:rPr lang="en-US" dirty="0"/>
              <a:t> </a:t>
            </a:r>
            <a:r>
              <a:rPr lang="en-US" dirty="0" err="1"/>
              <a:t>edebiliyoruz</a:t>
            </a:r>
            <a:r>
              <a:rPr lang="en-US" dirty="0"/>
              <a:t>. </a:t>
            </a:r>
          </a:p>
          <a:p>
            <a:r>
              <a:rPr lang="en-US" b="1" dirty="0">
                <a:solidFill>
                  <a:srgbClr val="FF0000"/>
                </a:solidFill>
              </a:rPr>
              <a:t>TEMEL SORU: </a:t>
            </a:r>
            <a:r>
              <a:rPr lang="en-US" b="1" dirty="0" err="1">
                <a:solidFill>
                  <a:srgbClr val="FF0000"/>
                </a:solidFill>
              </a:rPr>
              <a:t>Peki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bunların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sonuçları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karşısında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riskleri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azaltacak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önlemleri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zamanında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alıyor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muyuz</a:t>
            </a:r>
            <a:r>
              <a:rPr lang="en-US" b="1" dirty="0">
                <a:solidFill>
                  <a:srgbClr val="FF0000"/>
                </a:solidFill>
              </a:rPr>
              <a:t>?</a:t>
            </a:r>
            <a:endParaRPr lang="tr-TR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874DF-3459-4026-AC05-1A167104A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906AC-DC1D-49B2-9E5B-714207C7861D}" type="datetime1">
              <a:rPr lang="tr-TR" smtClean="0"/>
              <a:t>8.01.2026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1061D-642A-4603-97B3-4C03BD690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0BD2-3163-4F24-BFCB-A6B41B38CD26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796C8B-FB91-4D98-B8F8-F0537A1D0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693" y="1577426"/>
            <a:ext cx="2485777" cy="2149747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10" name="Picture 28" descr="czech7 Image">
            <a:extLst>
              <a:ext uri="{FF2B5EF4-FFF2-40B4-BE49-F238E27FC236}">
                <a16:creationId xmlns:a16="http://schemas.microsoft.com/office/drawing/2014/main" id="{D8338E8A-C6C7-4F19-B650-0E068D3F6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6" y="1644059"/>
            <a:ext cx="3167800" cy="2068959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" name="Picture 4" descr="Türkei Erdbeben in Elazig">
            <a:extLst>
              <a:ext uri="{FF2B5EF4-FFF2-40B4-BE49-F238E27FC236}">
                <a16:creationId xmlns:a16="http://schemas.microsoft.com/office/drawing/2014/main" id="{3D6149DB-6EB7-405C-AFCE-9D77DB91A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07"/>
            <a:ext cx="3184456" cy="1964741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İnsanlık tarihini etkileyen 10 pandemi | NTV">
            <a:extLst>
              <a:ext uri="{FF2B5EF4-FFF2-40B4-BE49-F238E27FC236}">
                <a16:creationId xmlns:a16="http://schemas.microsoft.com/office/drawing/2014/main" id="{5C41E5AB-7EC3-4B6E-BABF-03AD00DB1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6"/>
          <a:stretch/>
        </p:blipFill>
        <p:spPr bwMode="auto">
          <a:xfrm>
            <a:off x="6484738" y="1895564"/>
            <a:ext cx="3241584" cy="1836061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top ten accidents and explosions ile ilgili görsel sonucu">
            <a:extLst>
              <a:ext uri="{FF2B5EF4-FFF2-40B4-BE49-F238E27FC236}">
                <a16:creationId xmlns:a16="http://schemas.microsoft.com/office/drawing/2014/main" id="{8F381CC5-25FE-4DDF-8410-2351DA402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175" y="0"/>
            <a:ext cx="2476294" cy="1986557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At least 6 dead in 133-car pileup in Fort Worth after freezing rain coats  roads">
            <a:extLst>
              <a:ext uri="{FF2B5EF4-FFF2-40B4-BE49-F238E27FC236}">
                <a16:creationId xmlns:a16="http://schemas.microsoft.com/office/drawing/2014/main" id="{81A74ABA-5A17-4B5F-9D0F-7528CA762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098" y="1596454"/>
            <a:ext cx="3231953" cy="2138381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Trabzon'da heyelan: 3 katlı bina boşaltıldı">
            <a:extLst>
              <a:ext uri="{FF2B5EF4-FFF2-40B4-BE49-F238E27FC236}">
                <a16:creationId xmlns:a16="http://schemas.microsoft.com/office/drawing/2014/main" id="{F7A80B00-1318-4B3F-B240-99DF59D14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66" y="-1731"/>
            <a:ext cx="3300172" cy="1969679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efault">
            <a:extLst>
              <a:ext uri="{FF2B5EF4-FFF2-40B4-BE49-F238E27FC236}">
                <a16:creationId xmlns:a16="http://schemas.microsoft.com/office/drawing/2014/main" id="{1A223797-73EA-41CD-B25D-27B594392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442" y="21817"/>
            <a:ext cx="3259731" cy="1964741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52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46995-9918-4511-A500-1D21220A9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80E88-7203-466C-88BA-601BFF758616}" type="datetime1">
              <a:rPr lang="tr-TR" smtClean="0"/>
              <a:t>8.01.2026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9B8E7-C082-4F7C-962D-92E1242A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0BD2-3163-4F24-BFCB-A6B41B38CD26}" type="slidenum">
              <a:rPr lang="en-US" smtClean="0"/>
              <a:t>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D5E3C59-EF1C-4056-8AC8-ED0A3367637E}"/>
              </a:ext>
            </a:extLst>
          </p:cNvPr>
          <p:cNvSpPr txBox="1">
            <a:spLocks/>
          </p:cNvSpPr>
          <p:nvPr/>
        </p:nvSpPr>
        <p:spPr>
          <a:xfrm>
            <a:off x="2028844" y="553074"/>
            <a:ext cx="9920274" cy="1604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/>
              <a:t>Risk </a:t>
            </a:r>
            <a:r>
              <a:rPr lang="en-US" sz="2800" dirty="0" err="1"/>
              <a:t>Yönetimi</a:t>
            </a:r>
            <a:r>
              <a:rPr lang="en-US" sz="2800" dirty="0"/>
              <a:t> </a:t>
            </a:r>
            <a:r>
              <a:rPr lang="en-US" sz="2800" dirty="0" err="1"/>
              <a:t>v.s</a:t>
            </a:r>
            <a:r>
              <a:rPr lang="en-US" sz="2800" dirty="0"/>
              <a:t>. </a:t>
            </a:r>
            <a:r>
              <a:rPr lang="en-US" sz="2800" dirty="0" err="1"/>
              <a:t>Kriz</a:t>
            </a:r>
            <a:r>
              <a:rPr lang="en-US" sz="2800" dirty="0"/>
              <a:t> </a:t>
            </a:r>
            <a:r>
              <a:rPr lang="en-US" sz="2800" dirty="0" err="1"/>
              <a:t>Yönetimi</a:t>
            </a:r>
            <a:endParaRPr lang="en-US" sz="28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4BA5EB0-7CAF-4F41-B6B1-F9A7B9400276}"/>
              </a:ext>
            </a:extLst>
          </p:cNvPr>
          <p:cNvGrpSpPr/>
          <p:nvPr/>
        </p:nvGrpSpPr>
        <p:grpSpPr>
          <a:xfrm>
            <a:off x="0" y="1025462"/>
            <a:ext cx="9090361" cy="5351980"/>
            <a:chOff x="4313795" y="622690"/>
            <a:chExt cx="9090361" cy="535198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71732AF-D188-4E63-9B67-D6F61CE3D719}"/>
                </a:ext>
              </a:extLst>
            </p:cNvPr>
            <p:cNvGrpSpPr/>
            <p:nvPr/>
          </p:nvGrpSpPr>
          <p:grpSpPr>
            <a:xfrm>
              <a:off x="5585792" y="1039100"/>
              <a:ext cx="6141070" cy="4591878"/>
              <a:chOff x="7147264" y="2016110"/>
              <a:chExt cx="4206536" cy="3305175"/>
            </a:xfrm>
          </p:grpSpPr>
          <p:pic>
            <p:nvPicPr>
              <p:cNvPr id="22" name="Picture 2" descr="crisis management emergency management disaster risk management ile ilgili görsel sonucu">
                <a:extLst>
                  <a:ext uri="{FF2B5EF4-FFF2-40B4-BE49-F238E27FC236}">
                    <a16:creationId xmlns:a16="http://schemas.microsoft.com/office/drawing/2014/main" id="{CD684DF3-2F16-4CDB-8568-7BC1390C4E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47264" y="2016110"/>
                <a:ext cx="3810000" cy="3305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Explosion: 8 Points 22">
                <a:extLst>
                  <a:ext uri="{FF2B5EF4-FFF2-40B4-BE49-F238E27FC236}">
                    <a16:creationId xmlns:a16="http://schemas.microsoft.com/office/drawing/2014/main" id="{1621FC23-5E9A-4F89-BF5F-6C48C31B70D5}"/>
                  </a:ext>
                </a:extLst>
              </p:cNvPr>
              <p:cNvSpPr/>
              <p:nvPr/>
            </p:nvSpPr>
            <p:spPr>
              <a:xfrm>
                <a:off x="10066537" y="2717076"/>
                <a:ext cx="1287263" cy="1171852"/>
              </a:xfrm>
              <a:prstGeom prst="irregularSeal1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AD2A00-33D4-47BA-9346-C4F087E507C0}"/>
                </a:ext>
              </a:extLst>
            </p:cNvPr>
            <p:cNvSpPr txBox="1"/>
            <p:nvPr/>
          </p:nvSpPr>
          <p:spPr>
            <a:xfrm>
              <a:off x="7347914" y="3636234"/>
              <a:ext cx="2201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</a:rPr>
                <a:t>İyileştirme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D5B3739-D5EA-4B77-87B2-2B3437923996}"/>
                </a:ext>
              </a:extLst>
            </p:cNvPr>
            <p:cNvSpPr txBox="1"/>
            <p:nvPr/>
          </p:nvSpPr>
          <p:spPr>
            <a:xfrm>
              <a:off x="7339263" y="5605338"/>
              <a:ext cx="2201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</a:rPr>
                <a:t>Kriz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Yönetimi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D7D908-92F6-465A-BC6A-0DCAD8F2325B}"/>
                </a:ext>
              </a:extLst>
            </p:cNvPr>
            <p:cNvSpPr txBox="1"/>
            <p:nvPr/>
          </p:nvSpPr>
          <p:spPr>
            <a:xfrm>
              <a:off x="4313795" y="1689786"/>
              <a:ext cx="27362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Risk </a:t>
              </a:r>
              <a:r>
                <a:rPr lang="en-US" dirty="0" err="1">
                  <a:solidFill>
                    <a:srgbClr val="FF0000"/>
                  </a:solidFill>
                </a:rPr>
                <a:t>Azaltma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ve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Korunma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7C5AD1A-33DA-40BA-89E4-A4BA11635BC7}"/>
                </a:ext>
              </a:extLst>
            </p:cNvPr>
            <p:cNvSpPr txBox="1"/>
            <p:nvPr/>
          </p:nvSpPr>
          <p:spPr>
            <a:xfrm>
              <a:off x="7178842" y="1291641"/>
              <a:ext cx="2201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</a:rPr>
                <a:t>Hazırlıklılık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1F58BD9-8EFE-4A5B-A578-A5715CC8D568}"/>
                </a:ext>
              </a:extLst>
            </p:cNvPr>
            <p:cNvSpPr txBox="1"/>
            <p:nvPr/>
          </p:nvSpPr>
          <p:spPr>
            <a:xfrm>
              <a:off x="7222958" y="2477562"/>
              <a:ext cx="2201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</a:rPr>
                <a:t>Korunma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87D02E4-691D-4053-97C4-87EDB4099E5C}"/>
                </a:ext>
              </a:extLst>
            </p:cNvPr>
            <p:cNvSpPr txBox="1"/>
            <p:nvPr/>
          </p:nvSpPr>
          <p:spPr>
            <a:xfrm>
              <a:off x="9525082" y="1396530"/>
              <a:ext cx="31167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</a:rPr>
                <a:t>Tahmin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ve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Erken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Uyarı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33A208-8F26-4087-B611-C170447325AB}"/>
                </a:ext>
              </a:extLst>
            </p:cNvPr>
            <p:cNvSpPr txBox="1"/>
            <p:nvPr/>
          </p:nvSpPr>
          <p:spPr>
            <a:xfrm>
              <a:off x="4755081" y="3456339"/>
              <a:ext cx="2201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</a:rPr>
                <a:t>Yeniden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İnşa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46B16B-DDC1-4A93-98FA-CD48212E94E1}"/>
                </a:ext>
              </a:extLst>
            </p:cNvPr>
            <p:cNvSpPr txBox="1"/>
            <p:nvPr/>
          </p:nvSpPr>
          <p:spPr>
            <a:xfrm>
              <a:off x="5855970" y="4358992"/>
              <a:ext cx="2201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</a:rPr>
                <a:t>İyileştirme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900CCE4-5917-4B28-9EA1-B409A0037750}"/>
                </a:ext>
              </a:extLst>
            </p:cNvPr>
            <p:cNvSpPr txBox="1"/>
            <p:nvPr/>
          </p:nvSpPr>
          <p:spPr>
            <a:xfrm>
              <a:off x="10553194" y="3903884"/>
              <a:ext cx="2850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err="1">
                  <a:solidFill>
                    <a:srgbClr val="FF0000"/>
                  </a:solidFill>
                </a:rPr>
                <a:t>Etki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Değerlendirmesi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050DDF-A08B-4A64-A29C-5DC7ADD17440}"/>
                </a:ext>
              </a:extLst>
            </p:cNvPr>
            <p:cNvSpPr txBox="1"/>
            <p:nvPr/>
          </p:nvSpPr>
          <p:spPr>
            <a:xfrm>
              <a:off x="9680498" y="2738525"/>
              <a:ext cx="2201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</a:rPr>
                <a:t>Afet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D7CB8CA-9AE3-480C-A74B-E65F98F463F5}"/>
                </a:ext>
              </a:extLst>
            </p:cNvPr>
            <p:cNvSpPr txBox="1"/>
            <p:nvPr/>
          </p:nvSpPr>
          <p:spPr>
            <a:xfrm>
              <a:off x="7848865" y="4346052"/>
              <a:ext cx="2201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</a:rPr>
                <a:t>Müdahale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AD3326-14E6-4659-9B33-EB4DE5C93BE5}"/>
                </a:ext>
              </a:extLst>
            </p:cNvPr>
            <p:cNvSpPr txBox="1"/>
            <p:nvPr/>
          </p:nvSpPr>
          <p:spPr>
            <a:xfrm>
              <a:off x="7082088" y="622690"/>
              <a:ext cx="2201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Risk </a:t>
              </a:r>
              <a:r>
                <a:rPr lang="en-US" dirty="0" err="1">
                  <a:solidFill>
                    <a:srgbClr val="FF0000"/>
                  </a:solidFill>
                </a:rPr>
                <a:t>Yönetimi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939FD1B-D0D5-4F65-813A-18C624DE44E1}"/>
              </a:ext>
            </a:extLst>
          </p:cNvPr>
          <p:cNvSpPr txBox="1"/>
          <p:nvPr/>
        </p:nvSpPr>
        <p:spPr>
          <a:xfrm>
            <a:off x="8224858" y="5515924"/>
            <a:ext cx="3825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</a:rPr>
              <a:t>ÖNETKİN YATIRIM/UYGULAMA &gt;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</a:rPr>
              <a:t>TEPKİSEL EYLEMLERE YATIRIM/HAZIRLIK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743346F-1F69-41AA-BDFF-2C3A83820814}"/>
              </a:ext>
            </a:extLst>
          </p:cNvPr>
          <p:cNvSpPr/>
          <p:nvPr/>
        </p:nvSpPr>
        <p:spPr>
          <a:xfrm>
            <a:off x="9157881" y="2284906"/>
            <a:ext cx="2850962" cy="22057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/>
              <a:t>Eğer afet risklerini baş</a:t>
            </a:r>
            <a:r>
              <a:rPr lang="en-US" sz="1600" dirty="0"/>
              <a:t> </a:t>
            </a:r>
            <a:r>
              <a:rPr lang="tr-TR" sz="1600" dirty="0"/>
              <a:t>edilebilir seviyelere çekemez isek,</a:t>
            </a:r>
            <a:endParaRPr lang="en-US" sz="1600" dirty="0"/>
          </a:p>
          <a:p>
            <a:pPr algn="ctr"/>
            <a:endParaRPr lang="en-US" sz="1600" dirty="0"/>
          </a:p>
          <a:p>
            <a:pPr algn="ctr"/>
            <a:r>
              <a:rPr lang="tr-TR" sz="1600" dirty="0"/>
              <a:t>Büyük Kayıplı Afetler ve Felaketleri önlemek/ yönetmek neredeyse imkansızdır!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18E4B400-57CE-4E4C-9B2F-AE8CD6E0DFCE}"/>
              </a:ext>
            </a:extLst>
          </p:cNvPr>
          <p:cNvSpPr/>
          <p:nvPr/>
        </p:nvSpPr>
        <p:spPr>
          <a:xfrm>
            <a:off x="404436" y="1296566"/>
            <a:ext cx="1153298" cy="8115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52FB66-CC8B-40A1-B403-834A16654F36}"/>
              </a:ext>
            </a:extLst>
          </p:cNvPr>
          <p:cNvSpPr txBox="1"/>
          <p:nvPr/>
        </p:nvSpPr>
        <p:spPr>
          <a:xfrm>
            <a:off x="424371" y="1536244"/>
            <a:ext cx="896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ÖNCE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534BECE5-E71B-4D6D-B964-41C4C52977D3}"/>
              </a:ext>
            </a:extLst>
          </p:cNvPr>
          <p:cNvSpPr/>
          <p:nvPr/>
        </p:nvSpPr>
        <p:spPr>
          <a:xfrm rot="10800000">
            <a:off x="261950" y="5246530"/>
            <a:ext cx="1153298" cy="8115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39AD35-D0BC-4479-921D-EEBE383EA00E}"/>
              </a:ext>
            </a:extLst>
          </p:cNvPr>
          <p:cNvSpPr txBox="1"/>
          <p:nvPr/>
        </p:nvSpPr>
        <p:spPr>
          <a:xfrm>
            <a:off x="473776" y="5467634"/>
            <a:ext cx="1002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SONRA</a:t>
            </a:r>
          </a:p>
        </p:txBody>
      </p:sp>
    </p:spTree>
    <p:extLst>
      <p:ext uri="{BB962C8B-B14F-4D97-AF65-F5344CB8AC3E}">
        <p14:creationId xmlns:p14="http://schemas.microsoft.com/office/powerpoint/2010/main" val="180562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9BFA5-B56E-4CBB-8370-79334FCFD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83B34-5DBA-47EA-BDDB-DC89278B0B0B}" type="datetime1">
              <a:rPr lang="tr-TR" smtClean="0"/>
              <a:t>8.01.2026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42380-554B-40ED-84AB-9A9CC19F9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0BD2-3163-4F24-BFCB-A6B41B38CD26}" type="slidenum">
              <a:rPr lang="en-US" smtClean="0"/>
              <a:t>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98703D4-BE67-4101-98AE-2CEF08D79729}"/>
              </a:ext>
            </a:extLst>
          </p:cNvPr>
          <p:cNvSpPr txBox="1">
            <a:spLocks/>
          </p:cNvSpPr>
          <p:nvPr/>
        </p:nvSpPr>
        <p:spPr>
          <a:xfrm>
            <a:off x="2512862" y="532272"/>
            <a:ext cx="919141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3200" dirty="0" err="1">
                <a:solidFill>
                  <a:schemeClr val="tx1"/>
                </a:solidFill>
                <a:cs typeface="Times New Roman" panose="02020603050405020304" pitchFamily="18" charset="0"/>
              </a:rPr>
              <a:t>Afet</a:t>
            </a:r>
            <a:r>
              <a:rPr lang="en-US" sz="32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cs typeface="Times New Roman" panose="02020603050405020304" pitchFamily="18" charset="0"/>
              </a:rPr>
              <a:t>Kayıplarının</a:t>
            </a:r>
            <a:r>
              <a:rPr lang="en-US" sz="32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cs typeface="Times New Roman" panose="02020603050405020304" pitchFamily="18" charset="0"/>
              </a:rPr>
              <a:t>Kalkınma</a:t>
            </a:r>
            <a:r>
              <a:rPr lang="en-US" sz="32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cs typeface="Times New Roman" panose="02020603050405020304" pitchFamily="18" charset="0"/>
              </a:rPr>
              <a:t>Üzerindeki</a:t>
            </a:r>
            <a:r>
              <a:rPr lang="en-US" sz="32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cs typeface="Times New Roman" panose="02020603050405020304" pitchFamily="18" charset="0"/>
              </a:rPr>
              <a:t>Etkisi</a:t>
            </a:r>
            <a:endParaRPr lang="en-US" sz="32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79D4BAFA-3713-4D8E-8907-4D7187B6C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100" y="2472302"/>
            <a:ext cx="5205140" cy="31800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239EC2E-D89F-4DFF-8523-64809B473EC7}"/>
              </a:ext>
            </a:extLst>
          </p:cNvPr>
          <p:cNvSpPr/>
          <p:nvPr/>
        </p:nvSpPr>
        <p:spPr>
          <a:xfrm>
            <a:off x="1214156" y="2426380"/>
            <a:ext cx="1507529" cy="488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F9FCE3-236C-4609-A86B-455BAA54E701}"/>
              </a:ext>
            </a:extLst>
          </p:cNvPr>
          <p:cNvGrpSpPr/>
          <p:nvPr/>
        </p:nvGrpSpPr>
        <p:grpSpPr>
          <a:xfrm>
            <a:off x="0" y="1328337"/>
            <a:ext cx="7939504" cy="5529663"/>
            <a:chOff x="59328" y="1328337"/>
            <a:chExt cx="7939504" cy="55296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CCE2501-9641-45EB-8763-AB660EFDAB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087" t="32749" r="51632" b="12168"/>
            <a:stretch/>
          </p:blipFill>
          <p:spPr>
            <a:xfrm>
              <a:off x="59328" y="1377728"/>
              <a:ext cx="6240144" cy="548027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848BD3B-FA16-44A8-8377-818419A641A0}"/>
                </a:ext>
              </a:extLst>
            </p:cNvPr>
            <p:cNvSpPr txBox="1"/>
            <p:nvPr/>
          </p:nvSpPr>
          <p:spPr>
            <a:xfrm>
              <a:off x="3989816" y="1328337"/>
              <a:ext cx="40090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rgbClr val="FF0000"/>
                  </a:solidFill>
                </a:rPr>
                <a:t>Orijinal</a:t>
              </a:r>
              <a:r>
                <a:rPr lang="en-US" sz="1200" dirty="0">
                  <a:solidFill>
                    <a:srgbClr val="FF0000"/>
                  </a:solidFill>
                </a:rPr>
                <a:t> </a:t>
              </a:r>
              <a:r>
                <a:rPr lang="en-US" sz="1200" dirty="0" err="1">
                  <a:solidFill>
                    <a:srgbClr val="FF0000"/>
                  </a:solidFill>
                </a:rPr>
                <a:t>Doğrusal</a:t>
              </a:r>
              <a:r>
                <a:rPr lang="en-US" sz="1200" dirty="0">
                  <a:solidFill>
                    <a:srgbClr val="FF0000"/>
                  </a:solidFill>
                </a:rPr>
                <a:t> </a:t>
              </a:r>
              <a:r>
                <a:rPr lang="en-US" sz="1200" dirty="0" err="1">
                  <a:solidFill>
                    <a:srgbClr val="FF0000"/>
                  </a:solidFill>
                </a:rPr>
                <a:t>Gelişim</a:t>
              </a:r>
              <a:r>
                <a:rPr lang="en-US" sz="1200" dirty="0">
                  <a:solidFill>
                    <a:srgbClr val="FF0000"/>
                  </a:solidFill>
                </a:rPr>
                <a:t> </a:t>
              </a:r>
              <a:r>
                <a:rPr lang="en-US" sz="1200" dirty="0" err="1">
                  <a:solidFill>
                    <a:srgbClr val="FF0000"/>
                  </a:solidFill>
                </a:rPr>
                <a:t>Eğilimi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B72999-5FDB-4A6C-9984-F20BDD641A0C}"/>
                </a:ext>
              </a:extLst>
            </p:cNvPr>
            <p:cNvSpPr txBox="1"/>
            <p:nvPr/>
          </p:nvSpPr>
          <p:spPr>
            <a:xfrm>
              <a:off x="3989816" y="1582502"/>
              <a:ext cx="31824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rgbClr val="FF0000"/>
                  </a:solidFill>
                </a:rPr>
                <a:t>Sanayileşmiş</a:t>
              </a:r>
              <a:r>
                <a:rPr lang="en-US" sz="1200" dirty="0">
                  <a:solidFill>
                    <a:srgbClr val="FF0000"/>
                  </a:solidFill>
                </a:rPr>
                <a:t>/ </a:t>
              </a:r>
              <a:r>
                <a:rPr lang="en-US" sz="1200" dirty="0" err="1">
                  <a:solidFill>
                    <a:srgbClr val="FF0000"/>
                  </a:solidFill>
                </a:rPr>
                <a:t>Gelişmiş</a:t>
              </a:r>
              <a:r>
                <a:rPr lang="en-US" sz="1200" dirty="0">
                  <a:solidFill>
                    <a:srgbClr val="FF0000"/>
                  </a:solidFill>
                </a:rPr>
                <a:t> </a:t>
              </a:r>
              <a:r>
                <a:rPr lang="en-US" sz="1200" dirty="0" err="1">
                  <a:solidFill>
                    <a:srgbClr val="FF0000"/>
                  </a:solidFill>
                </a:rPr>
                <a:t>Ülkelerdeki</a:t>
              </a:r>
              <a:r>
                <a:rPr lang="en-US" sz="1200" dirty="0">
                  <a:solidFill>
                    <a:srgbClr val="FF0000"/>
                  </a:solidFill>
                </a:rPr>
                <a:t> </a:t>
              </a:r>
              <a:r>
                <a:rPr lang="en-US" sz="1200" dirty="0" err="1">
                  <a:solidFill>
                    <a:srgbClr val="FF0000"/>
                  </a:solidFill>
                </a:rPr>
                <a:t>Eğilim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45C741-1C2E-46E8-9D2D-6572C4D37495}"/>
                </a:ext>
              </a:extLst>
            </p:cNvPr>
            <p:cNvSpPr txBox="1"/>
            <p:nvPr/>
          </p:nvSpPr>
          <p:spPr>
            <a:xfrm>
              <a:off x="3984347" y="1838227"/>
              <a:ext cx="2681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rgbClr val="FF0000"/>
                  </a:solidFill>
                </a:rPr>
                <a:t>Gelişmekte</a:t>
              </a:r>
              <a:r>
                <a:rPr lang="en-US" sz="1200" dirty="0">
                  <a:solidFill>
                    <a:srgbClr val="FF0000"/>
                  </a:solidFill>
                </a:rPr>
                <a:t> </a:t>
              </a:r>
              <a:r>
                <a:rPr lang="en-US" sz="1200" dirty="0" err="1">
                  <a:solidFill>
                    <a:srgbClr val="FF0000"/>
                  </a:solidFill>
                </a:rPr>
                <a:t>olan</a:t>
              </a:r>
              <a:r>
                <a:rPr lang="en-US" sz="1200" dirty="0">
                  <a:solidFill>
                    <a:srgbClr val="FF0000"/>
                  </a:solidFill>
                </a:rPr>
                <a:t> </a:t>
              </a:r>
              <a:r>
                <a:rPr lang="en-US" sz="1200" dirty="0" err="1">
                  <a:solidFill>
                    <a:srgbClr val="FF0000"/>
                  </a:solidFill>
                </a:rPr>
                <a:t>Ülkelerdeki</a:t>
              </a:r>
              <a:r>
                <a:rPr lang="en-US" sz="1200" dirty="0">
                  <a:solidFill>
                    <a:srgbClr val="FF0000"/>
                  </a:solidFill>
                </a:rPr>
                <a:t> </a:t>
              </a:r>
              <a:r>
                <a:rPr lang="en-US" sz="1200" dirty="0" err="1">
                  <a:solidFill>
                    <a:srgbClr val="FF0000"/>
                  </a:solidFill>
                </a:rPr>
                <a:t>Eğilim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99EA23D-E542-45A9-988C-736E64FF1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980" t="37734" r="64815" b="51614"/>
            <a:stretch/>
          </p:blipFill>
          <p:spPr>
            <a:xfrm>
              <a:off x="791607" y="1366519"/>
              <a:ext cx="3219788" cy="105986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B53981A-C2DA-497B-ABC0-0D4B37F2FD87}"/>
                </a:ext>
              </a:extLst>
            </p:cNvPr>
            <p:cNvSpPr txBox="1"/>
            <p:nvPr/>
          </p:nvSpPr>
          <p:spPr>
            <a:xfrm>
              <a:off x="2873587" y="5491481"/>
              <a:ext cx="111477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Zaman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511FCB2-0772-423F-A53A-2D01359C1B04}"/>
                </a:ext>
              </a:extLst>
            </p:cNvPr>
            <p:cNvSpPr txBox="1"/>
            <p:nvPr/>
          </p:nvSpPr>
          <p:spPr>
            <a:xfrm rot="16200000">
              <a:off x="-1198368" y="3599758"/>
              <a:ext cx="337958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Sabit</a:t>
              </a:r>
              <a:r>
                <a:rPr lang="en-US" b="1" dirty="0"/>
                <a:t> </a:t>
              </a:r>
              <a:r>
                <a:rPr lang="en-US" b="1" dirty="0" err="1"/>
                <a:t>Sermaye</a:t>
              </a:r>
              <a:r>
                <a:rPr lang="en-US" b="1" dirty="0"/>
                <a:t> </a:t>
              </a:r>
              <a:r>
                <a:rPr lang="en-US" b="1" dirty="0" err="1"/>
                <a:t>Oluşumu</a:t>
              </a:r>
              <a:endParaRPr lang="en-US" b="1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5878ED2-92ED-48CA-8BC2-0097CF6C3028}"/>
              </a:ext>
            </a:extLst>
          </p:cNvPr>
          <p:cNvSpPr txBox="1"/>
          <p:nvPr/>
        </p:nvSpPr>
        <p:spPr>
          <a:xfrm>
            <a:off x="1264819" y="2072192"/>
            <a:ext cx="1592132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C0066"/>
                </a:solidFill>
              </a:rPr>
              <a:t>*</a:t>
            </a:r>
            <a:r>
              <a:rPr lang="en-US" b="1" dirty="0">
                <a:solidFill>
                  <a:srgbClr val="CC0066"/>
                </a:solidFill>
              </a:rPr>
              <a:t> = AFET</a:t>
            </a:r>
          </a:p>
          <a:p>
            <a:pPr algn="ctr"/>
            <a:endParaRPr lang="en-US" b="1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69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68E31FD-BE74-4CB3-A5A5-652148351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40522"/>
            <a:ext cx="10515600" cy="823232"/>
          </a:xfrm>
        </p:spPr>
        <p:txBody>
          <a:bodyPr/>
          <a:lstStyle/>
          <a:p>
            <a:r>
              <a:rPr lang="tr-TR" sz="2800" dirty="0"/>
              <a:t>Afetlere </a:t>
            </a:r>
            <a:r>
              <a:rPr lang="tr-TR" sz="2800" dirty="0" err="1"/>
              <a:t>müdahAleden</a:t>
            </a:r>
            <a:r>
              <a:rPr lang="tr-TR" sz="2800" dirty="0"/>
              <a:t> </a:t>
            </a:r>
            <a:r>
              <a:rPr lang="tr-TR" sz="2800" dirty="0" err="1"/>
              <a:t>rİsklerden</a:t>
            </a:r>
            <a:r>
              <a:rPr lang="tr-TR" sz="2800" dirty="0"/>
              <a:t> korunmaya</a:t>
            </a:r>
            <a:r>
              <a:rPr lang="en-US" sz="2800" dirty="0"/>
              <a:t>…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39EAE20-443B-4528-BBD6-32BD19163C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err="1"/>
              <a:t>Dünya</a:t>
            </a:r>
            <a:r>
              <a:rPr lang="en-US" sz="2400" dirty="0"/>
              <a:t> </a:t>
            </a:r>
            <a:r>
              <a:rPr lang="en-US" sz="2400" dirty="0" err="1"/>
              <a:t>genelinde</a:t>
            </a:r>
            <a:r>
              <a:rPr lang="en-US" sz="2400" dirty="0"/>
              <a:t> </a:t>
            </a:r>
            <a:r>
              <a:rPr lang="en-US" sz="2400" dirty="0" err="1"/>
              <a:t>afet</a:t>
            </a:r>
            <a:r>
              <a:rPr lang="en-US" sz="2400" dirty="0"/>
              <a:t> </a:t>
            </a:r>
            <a:r>
              <a:rPr lang="en-US" sz="2400" dirty="0" err="1"/>
              <a:t>yönetiminde</a:t>
            </a:r>
            <a:r>
              <a:rPr lang="en-US" sz="2400" dirty="0"/>
              <a:t> </a:t>
            </a:r>
            <a:r>
              <a:rPr lang="en-US" sz="2400" dirty="0" err="1"/>
              <a:t>paradigma</a:t>
            </a:r>
            <a:r>
              <a:rPr lang="en-US" sz="2400" dirty="0"/>
              <a:t> </a:t>
            </a:r>
            <a:r>
              <a:rPr lang="en-US" sz="2400" dirty="0" err="1"/>
              <a:t>değişimi</a:t>
            </a:r>
            <a:r>
              <a:rPr lang="en-US" sz="2400" dirty="0"/>
              <a:t> </a:t>
            </a:r>
            <a:r>
              <a:rPr lang="en-US" sz="2400" dirty="0" err="1"/>
              <a:t>merceğini</a:t>
            </a:r>
            <a:r>
              <a:rPr lang="en-US" sz="2400" dirty="0"/>
              <a:t> </a:t>
            </a:r>
            <a:r>
              <a:rPr lang="en-US" sz="2400" dirty="0" err="1"/>
              <a:t>afetlere</a:t>
            </a:r>
            <a:r>
              <a:rPr lang="en-US" sz="2400" dirty="0"/>
              <a:t> </a:t>
            </a:r>
            <a:r>
              <a:rPr lang="en-US" sz="2400" dirty="0" err="1"/>
              <a:t>tepkisel</a:t>
            </a:r>
            <a:r>
              <a:rPr lang="en-US" sz="2400" dirty="0"/>
              <a:t> </a:t>
            </a:r>
            <a:r>
              <a:rPr lang="en-US" sz="2400" dirty="0" err="1"/>
              <a:t>bir</a:t>
            </a:r>
            <a:r>
              <a:rPr lang="en-US" sz="2400" dirty="0"/>
              <a:t> </a:t>
            </a:r>
            <a:r>
              <a:rPr lang="en-US" sz="2400" dirty="0" err="1"/>
              <a:t>bakıştan</a:t>
            </a:r>
            <a:r>
              <a:rPr lang="en-US" sz="2400" dirty="0"/>
              <a:t> </a:t>
            </a:r>
            <a:r>
              <a:rPr lang="en-US" sz="2400" dirty="0" err="1"/>
              <a:t>afet</a:t>
            </a:r>
            <a:r>
              <a:rPr lang="en-US" sz="2400" dirty="0"/>
              <a:t> </a:t>
            </a:r>
            <a:r>
              <a:rPr lang="en-US" sz="2400" dirty="0" err="1"/>
              <a:t>risklerinden</a:t>
            </a:r>
            <a:r>
              <a:rPr lang="en-US" sz="2400" dirty="0"/>
              <a:t> </a:t>
            </a:r>
            <a:r>
              <a:rPr lang="en-US" sz="2400" dirty="0" err="1"/>
              <a:t>korunmaya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daha</a:t>
            </a:r>
            <a:r>
              <a:rPr lang="en-US" sz="2400" dirty="0"/>
              <a:t> </a:t>
            </a:r>
            <a:r>
              <a:rPr lang="en-US" sz="2400" dirty="0" err="1"/>
              <a:t>fazla</a:t>
            </a:r>
            <a:r>
              <a:rPr lang="en-US" sz="2400" dirty="0"/>
              <a:t> </a:t>
            </a:r>
            <a:r>
              <a:rPr lang="en-US" sz="2400" dirty="0" err="1"/>
              <a:t>öngörülü</a:t>
            </a:r>
            <a:r>
              <a:rPr lang="en-US" sz="2400" dirty="0"/>
              <a:t> </a:t>
            </a:r>
            <a:r>
              <a:rPr lang="en-US" sz="2400" dirty="0" err="1"/>
              <a:t>önetkin</a:t>
            </a:r>
            <a:r>
              <a:rPr lang="en-US" sz="2400" dirty="0"/>
              <a:t> </a:t>
            </a:r>
            <a:r>
              <a:rPr lang="en-US" sz="2400" dirty="0" err="1"/>
              <a:t>çabalara</a:t>
            </a:r>
            <a:r>
              <a:rPr lang="en-US" sz="2400" dirty="0"/>
              <a:t> </a:t>
            </a:r>
            <a:r>
              <a:rPr lang="en-US" sz="2400" dirty="0" err="1"/>
              <a:t>kaydırma</a:t>
            </a:r>
            <a:r>
              <a:rPr lang="en-US" sz="2400" dirty="0"/>
              <a:t> </a:t>
            </a:r>
            <a:r>
              <a:rPr lang="en-US" sz="2400" dirty="0" err="1"/>
              <a:t>eğilimindedir</a:t>
            </a:r>
            <a:r>
              <a:rPr lang="en-US" sz="2400" dirty="0"/>
              <a:t>… </a:t>
            </a:r>
            <a:endParaRPr lang="tr-TR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23DA89-53FB-406C-BC75-A677C01A3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15" y="0"/>
            <a:ext cx="7996237" cy="35465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A6EE4AC-12C7-4A99-AEC5-F71D49D4FCAF}"/>
              </a:ext>
            </a:extLst>
          </p:cNvPr>
          <p:cNvSpPr/>
          <p:nvPr/>
        </p:nvSpPr>
        <p:spPr>
          <a:xfrm>
            <a:off x="9867452" y="3423230"/>
            <a:ext cx="2593940" cy="2992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https://gar.unisdr.org/</a:t>
            </a:r>
            <a:r>
              <a:rPr lang="en-US" sz="1100" dirty="0">
                <a:solidFill>
                  <a:srgbClr val="C00000"/>
                </a:solidFill>
              </a:rPr>
              <a:t> 2019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C37558-22CA-4467-A0B6-F81451961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71142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0DC8B-4C35-460C-9746-FD4FED64A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Uluslarası</a:t>
            </a:r>
            <a:r>
              <a:rPr lang="en-US" dirty="0"/>
              <a:t> </a:t>
            </a:r>
            <a:r>
              <a:rPr lang="en-US" dirty="0" err="1"/>
              <a:t>Gündem</a:t>
            </a:r>
            <a:r>
              <a:rPr lang="en-US" dirty="0"/>
              <a:t> </a:t>
            </a:r>
            <a:r>
              <a:rPr lang="en-US" dirty="0" err="1"/>
              <a:t>nerede</a:t>
            </a:r>
            <a:r>
              <a:rPr lang="en-US" dirty="0"/>
              <a:t>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A11B5-4B7F-4F62-B5D8-1CD580CC9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EFB54-7E76-4D52-8451-600216F305BC}" type="datetime1">
              <a:rPr lang="tr-TR" smtClean="0"/>
              <a:t>8.01.2026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CB7E0-BF2E-4E8F-99B5-CBBD81032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0BD2-3163-4F24-BFCB-A6B41B38CD26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54C965-70A1-4B7B-822A-1596D75D25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2" r="3737" b="5004"/>
          <a:stretch/>
        </p:blipFill>
        <p:spPr>
          <a:xfrm>
            <a:off x="4493623" y="1669626"/>
            <a:ext cx="7113327" cy="46200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9A7FB0-DAEA-4335-8D3F-3994CD547F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31" t="23828" r="31046" b="55646"/>
          <a:stretch/>
        </p:blipFill>
        <p:spPr>
          <a:xfrm>
            <a:off x="55698" y="3718440"/>
            <a:ext cx="4683298" cy="1361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5C4D94-AA66-4823-B8D2-48CF424E5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622" y="1470344"/>
            <a:ext cx="7113327" cy="48193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4B5D686-1A66-4B72-BD63-261AAA2B6D4B}"/>
              </a:ext>
            </a:extLst>
          </p:cNvPr>
          <p:cNvSpPr/>
          <p:nvPr/>
        </p:nvSpPr>
        <p:spPr>
          <a:xfrm>
            <a:off x="9061671" y="5919161"/>
            <a:ext cx="2593940" cy="2992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https://gar.unisdr.org/</a:t>
            </a:r>
            <a:r>
              <a:rPr lang="en-US" sz="1100" dirty="0">
                <a:solidFill>
                  <a:srgbClr val="C00000"/>
                </a:solidFill>
              </a:rPr>
              <a:t> 2019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5CCE1DA-EAF8-4952-B800-832D936E36ED}"/>
              </a:ext>
            </a:extLst>
          </p:cNvPr>
          <p:cNvSpPr/>
          <p:nvPr/>
        </p:nvSpPr>
        <p:spPr>
          <a:xfrm>
            <a:off x="3360076" y="5007759"/>
            <a:ext cx="1292437" cy="67319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6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CF667-2A77-4620-9C42-8A8E6BD9E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*</a:t>
            </a:r>
            <a:r>
              <a:rPr lang="en-US" dirty="0" err="1"/>
              <a:t>Dirençlilik</a:t>
            </a:r>
            <a:r>
              <a:rPr lang="en-US" dirty="0"/>
              <a:t> (resilience)?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6C6FC-59A3-4322-8A4D-FBB313E69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1497" y="2305324"/>
            <a:ext cx="7797288" cy="3651504"/>
          </a:xfrm>
        </p:spPr>
        <p:txBody>
          <a:bodyPr/>
          <a:lstStyle/>
          <a:p>
            <a:pPr marL="0" indent="0">
              <a:buNone/>
            </a:pPr>
            <a:r>
              <a:rPr lang="tr-TR" altLang="en-US" dirty="0">
                <a:solidFill>
                  <a:srgbClr val="202124"/>
                </a:solidFill>
                <a:latin typeface="Arial Unicode MS"/>
                <a:ea typeface="inherit"/>
              </a:rPr>
              <a:t>Tehlikelere maruz kalan bir sistemin, topluluğun veya toplumun,</a:t>
            </a:r>
            <a:r>
              <a:rPr lang="en-US" altLang="en-US" dirty="0">
                <a:solidFill>
                  <a:srgbClr val="202124"/>
                </a:solidFill>
                <a:latin typeface="Arial Unicode MS"/>
                <a:ea typeface="inherit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 Unicode MS"/>
                <a:ea typeface="inherit"/>
              </a:rPr>
              <a:t>risklerini</a:t>
            </a:r>
            <a:r>
              <a:rPr lang="en-US" altLang="en-US" dirty="0">
                <a:solidFill>
                  <a:srgbClr val="FF0000"/>
                </a:solidFill>
                <a:latin typeface="Arial Unicode MS"/>
                <a:ea typeface="inherit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 Unicode MS"/>
                <a:ea typeface="inherit"/>
              </a:rPr>
              <a:t>yönetmesi</a:t>
            </a:r>
            <a:r>
              <a:rPr lang="en-US" altLang="en-US" dirty="0">
                <a:solidFill>
                  <a:srgbClr val="202124"/>
                </a:solidFill>
                <a:latin typeface="Arial Unicode MS"/>
                <a:ea typeface="inherit"/>
              </a:rPr>
              <a:t> </a:t>
            </a:r>
            <a:r>
              <a:rPr lang="en-US" altLang="en-US" dirty="0" err="1">
                <a:solidFill>
                  <a:srgbClr val="202124"/>
                </a:solidFill>
                <a:latin typeface="Arial Unicode MS"/>
                <a:ea typeface="inherit"/>
              </a:rPr>
              <a:t>yoluyla</a:t>
            </a:r>
            <a:r>
              <a:rPr lang="en-US" altLang="en-US" dirty="0">
                <a:solidFill>
                  <a:srgbClr val="202124"/>
                </a:solidFill>
                <a:latin typeface="Arial Unicode MS"/>
                <a:ea typeface="inherit"/>
              </a:rPr>
              <a:t>;</a:t>
            </a:r>
          </a:p>
          <a:p>
            <a:pPr marL="0" indent="0">
              <a:buNone/>
            </a:pPr>
            <a:r>
              <a:rPr lang="tr-TR" altLang="en-US" dirty="0">
                <a:solidFill>
                  <a:srgbClr val="202124"/>
                </a:solidFill>
                <a:latin typeface="Arial Unicode MS"/>
                <a:ea typeface="inherit"/>
              </a:rPr>
              <a:t>temel</a:t>
            </a:r>
            <a:r>
              <a:rPr lang="en-US" altLang="en-US" dirty="0">
                <a:solidFill>
                  <a:srgbClr val="202124"/>
                </a:solidFill>
                <a:latin typeface="Arial Unicode MS"/>
                <a:ea typeface="inherit"/>
              </a:rPr>
              <a:t> </a:t>
            </a:r>
            <a:r>
              <a:rPr lang="en-US" altLang="en-US" dirty="0" err="1">
                <a:solidFill>
                  <a:srgbClr val="202124"/>
                </a:solidFill>
                <a:latin typeface="Arial Unicode MS"/>
                <a:ea typeface="inherit"/>
              </a:rPr>
              <a:t>ve</a:t>
            </a:r>
            <a:r>
              <a:rPr lang="en-US" altLang="en-US" dirty="0">
                <a:solidFill>
                  <a:srgbClr val="202124"/>
                </a:solidFill>
                <a:latin typeface="Arial Unicode MS"/>
                <a:ea typeface="inherit"/>
              </a:rPr>
              <a:t> </a:t>
            </a:r>
            <a:r>
              <a:rPr lang="en-US" altLang="en-US" dirty="0" err="1">
                <a:solidFill>
                  <a:srgbClr val="202124"/>
                </a:solidFill>
                <a:latin typeface="Arial Unicode MS"/>
                <a:ea typeface="inherit"/>
              </a:rPr>
              <a:t>kritik</a:t>
            </a:r>
            <a:r>
              <a:rPr lang="tr-TR" altLang="en-US" dirty="0">
                <a:solidFill>
                  <a:srgbClr val="202124"/>
                </a:solidFill>
                <a:latin typeface="Arial Unicode MS"/>
                <a:ea typeface="inherit"/>
              </a:rPr>
              <a:t> yapılarının</a:t>
            </a:r>
            <a:r>
              <a:rPr lang="en-US" altLang="en-US" dirty="0">
                <a:solidFill>
                  <a:srgbClr val="202124"/>
                </a:solidFill>
                <a:latin typeface="Arial Unicode MS"/>
                <a:ea typeface="inherit"/>
              </a:rPr>
              <a:t> </a:t>
            </a:r>
            <a:r>
              <a:rPr lang="en-US" altLang="en-US" dirty="0" err="1">
                <a:solidFill>
                  <a:srgbClr val="202124"/>
                </a:solidFill>
                <a:latin typeface="Arial Unicode MS"/>
                <a:ea typeface="inherit"/>
              </a:rPr>
              <a:t>ve</a:t>
            </a:r>
            <a:r>
              <a:rPr lang="en-US" altLang="en-US" dirty="0">
                <a:solidFill>
                  <a:srgbClr val="202124"/>
                </a:solidFill>
                <a:latin typeface="Arial Unicode MS"/>
                <a:ea typeface="inherit"/>
              </a:rPr>
              <a:t> </a:t>
            </a:r>
            <a:r>
              <a:rPr lang="en-US" altLang="en-US" dirty="0" err="1">
                <a:solidFill>
                  <a:srgbClr val="202124"/>
                </a:solidFill>
                <a:latin typeface="Arial Unicode MS"/>
                <a:ea typeface="inherit"/>
              </a:rPr>
              <a:t>fonksiyonlarının</a:t>
            </a:r>
            <a:r>
              <a:rPr lang="tr-TR" altLang="en-US" dirty="0">
                <a:solidFill>
                  <a:srgbClr val="202124"/>
                </a:solidFill>
                <a:latin typeface="Arial Unicode MS"/>
                <a:ea typeface="inherit"/>
              </a:rPr>
              <a:t> korunması ve restorasyonu da dahil olmak üzere,</a:t>
            </a:r>
            <a:endParaRPr lang="en-US" altLang="en-US" dirty="0">
              <a:solidFill>
                <a:srgbClr val="202124"/>
              </a:solidFill>
              <a:latin typeface="Arial Unicode MS"/>
              <a:ea typeface="inherit"/>
            </a:endParaRPr>
          </a:p>
          <a:p>
            <a:pPr marL="0" indent="0">
              <a:buNone/>
            </a:pPr>
            <a:r>
              <a:rPr lang="en-US" altLang="en-US" dirty="0">
                <a:solidFill>
                  <a:srgbClr val="202124"/>
                </a:solidFill>
                <a:latin typeface="Arial Unicode MS"/>
                <a:ea typeface="inherit"/>
              </a:rPr>
              <a:t>- </a:t>
            </a:r>
            <a:r>
              <a:rPr lang="tr-TR" altLang="en-US" dirty="0">
                <a:solidFill>
                  <a:srgbClr val="202124"/>
                </a:solidFill>
                <a:latin typeface="Arial Unicode MS"/>
                <a:ea typeface="inherit"/>
              </a:rPr>
              <a:t>bir tehlikenin etkilerine zamanında ve verimli bir şekilde direnme,</a:t>
            </a:r>
            <a:endParaRPr lang="en-US" altLang="en-US" dirty="0">
              <a:solidFill>
                <a:srgbClr val="202124"/>
              </a:solidFill>
              <a:latin typeface="Arial Unicode MS"/>
              <a:ea typeface="inherit"/>
            </a:endParaRPr>
          </a:p>
          <a:p>
            <a:pPr marL="0" indent="0">
              <a:buNone/>
            </a:pPr>
            <a:r>
              <a:rPr lang="en-US" altLang="en-US" dirty="0">
                <a:solidFill>
                  <a:srgbClr val="202124"/>
                </a:solidFill>
                <a:latin typeface="Arial Unicode MS"/>
                <a:ea typeface="inherit"/>
              </a:rPr>
              <a:t>- </a:t>
            </a:r>
            <a:r>
              <a:rPr lang="en-US" altLang="en-US" dirty="0" err="1">
                <a:solidFill>
                  <a:srgbClr val="202124"/>
                </a:solidFill>
                <a:latin typeface="Arial Unicode MS"/>
                <a:ea typeface="inherit"/>
              </a:rPr>
              <a:t>bu</a:t>
            </a:r>
            <a:r>
              <a:rPr lang="en-US" altLang="en-US" dirty="0">
                <a:solidFill>
                  <a:srgbClr val="202124"/>
                </a:solidFill>
                <a:latin typeface="Arial Unicode MS"/>
                <a:ea typeface="inherit"/>
              </a:rPr>
              <a:t> </a:t>
            </a:r>
            <a:r>
              <a:rPr lang="en-US" altLang="en-US" dirty="0" err="1">
                <a:solidFill>
                  <a:srgbClr val="202124"/>
                </a:solidFill>
                <a:latin typeface="Arial Unicode MS"/>
                <a:ea typeface="inherit"/>
              </a:rPr>
              <a:t>etkileri</a:t>
            </a:r>
            <a:r>
              <a:rPr lang="en-US" altLang="en-US" dirty="0">
                <a:solidFill>
                  <a:srgbClr val="202124"/>
                </a:solidFill>
                <a:latin typeface="Arial Unicode MS"/>
                <a:ea typeface="inherit"/>
              </a:rPr>
              <a:t> </a:t>
            </a:r>
            <a:r>
              <a:rPr lang="tr-TR" altLang="en-US" dirty="0" err="1">
                <a:solidFill>
                  <a:srgbClr val="202124"/>
                </a:solidFill>
                <a:latin typeface="Arial Unicode MS"/>
                <a:ea typeface="inherit"/>
              </a:rPr>
              <a:t>absorbe</a:t>
            </a:r>
            <a:r>
              <a:rPr lang="tr-TR" altLang="en-US" dirty="0">
                <a:solidFill>
                  <a:srgbClr val="202124"/>
                </a:solidFill>
                <a:latin typeface="Arial Unicode MS"/>
                <a:ea typeface="inherit"/>
              </a:rPr>
              <a:t> etme,</a:t>
            </a:r>
            <a:endParaRPr lang="en-US" altLang="en-US" dirty="0">
              <a:solidFill>
                <a:srgbClr val="202124"/>
              </a:solidFill>
              <a:latin typeface="Arial Unicode MS"/>
              <a:ea typeface="inherit"/>
            </a:endParaRPr>
          </a:p>
          <a:p>
            <a:pPr marL="0" indent="0">
              <a:buNone/>
            </a:pPr>
            <a:r>
              <a:rPr lang="en-US" altLang="en-US" dirty="0">
                <a:solidFill>
                  <a:srgbClr val="202124"/>
                </a:solidFill>
                <a:latin typeface="Arial Unicode MS"/>
                <a:ea typeface="inherit"/>
              </a:rPr>
              <a:t>- </a:t>
            </a:r>
            <a:r>
              <a:rPr lang="en-US" altLang="en-US" dirty="0" err="1">
                <a:solidFill>
                  <a:srgbClr val="202124"/>
                </a:solidFill>
                <a:latin typeface="Arial Unicode MS"/>
                <a:ea typeface="inherit"/>
              </a:rPr>
              <a:t>onlara</a:t>
            </a:r>
            <a:r>
              <a:rPr lang="en-US" altLang="en-US" dirty="0">
                <a:solidFill>
                  <a:srgbClr val="202124"/>
                </a:solidFill>
                <a:latin typeface="Arial Unicode MS"/>
                <a:ea typeface="inherit"/>
              </a:rPr>
              <a:t> </a:t>
            </a:r>
            <a:r>
              <a:rPr lang="tr-TR" altLang="en-US" dirty="0">
                <a:solidFill>
                  <a:srgbClr val="202124"/>
                </a:solidFill>
                <a:latin typeface="Arial Unicode MS"/>
                <a:ea typeface="inherit"/>
              </a:rPr>
              <a:t>uyum sağlama, </a:t>
            </a:r>
            <a:r>
              <a:rPr lang="en-US" altLang="en-US" dirty="0" err="1">
                <a:solidFill>
                  <a:srgbClr val="202124"/>
                </a:solidFill>
                <a:latin typeface="Arial Unicode MS"/>
                <a:ea typeface="inherit"/>
              </a:rPr>
              <a:t>bazılarını</a:t>
            </a:r>
            <a:r>
              <a:rPr lang="tr-TR" altLang="en-US" dirty="0">
                <a:solidFill>
                  <a:srgbClr val="202124"/>
                </a:solidFill>
                <a:latin typeface="Arial Unicode MS"/>
                <a:ea typeface="inherit"/>
              </a:rPr>
              <a:t> dönüştürme ve </a:t>
            </a:r>
            <a:r>
              <a:rPr lang="en-US" altLang="en-US" dirty="0" err="1">
                <a:solidFill>
                  <a:srgbClr val="202124"/>
                </a:solidFill>
                <a:latin typeface="Arial Unicode MS"/>
                <a:ea typeface="inherit"/>
              </a:rPr>
              <a:t>bazılarından</a:t>
            </a:r>
            <a:r>
              <a:rPr lang="tr-TR" altLang="en-US" dirty="0">
                <a:solidFill>
                  <a:srgbClr val="202124"/>
                </a:solidFill>
                <a:latin typeface="Arial Unicode MS"/>
                <a:ea typeface="inherit"/>
              </a:rPr>
              <a:t> kurtulma yeteneğidir.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91730-3A40-455A-8A60-35BFFB373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6349-BB22-467A-9243-AC40FEAD1466}" type="datetime1">
              <a:rPr lang="tr-TR" smtClean="0"/>
              <a:t>8.01.2026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5148B-E6E6-472A-9457-F3237C4E7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0BD2-3163-4F24-BFCB-A6B41B38CD26}" type="slidenum">
              <a:rPr lang="en-US" smtClean="0"/>
              <a:t>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11460B-704D-4C3A-8C7D-A9CE173AD6CB}"/>
              </a:ext>
            </a:extLst>
          </p:cNvPr>
          <p:cNvSpPr/>
          <p:nvPr/>
        </p:nvSpPr>
        <p:spPr>
          <a:xfrm>
            <a:off x="6223430" y="5956829"/>
            <a:ext cx="5475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https://www.unisdr.org/we/inform/terminology#letter-r</a:t>
            </a:r>
          </a:p>
        </p:txBody>
      </p:sp>
      <p:pic>
        <p:nvPicPr>
          <p:cNvPr id="8" name="Picture 2" descr="define resilience">
            <a:extLst>
              <a:ext uri="{FF2B5EF4-FFF2-40B4-BE49-F238E27FC236}">
                <a16:creationId xmlns:a16="http://schemas.microsoft.com/office/drawing/2014/main" id="{6DBD4858-8634-438E-ABC0-97B1BC437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63657" y="1928487"/>
            <a:ext cx="5565773" cy="249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443579"/>
      </p:ext>
    </p:extLst>
  </p:cSld>
  <p:clrMapOvr>
    <a:masterClrMapping/>
  </p:clrMapOvr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Feathered</Template>
  <TotalTime>1695</TotalTime>
  <Words>1931</Words>
  <Application>Microsoft Office PowerPoint</Application>
  <PresentationFormat>Widescreen</PresentationFormat>
  <Paragraphs>213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Arial Unicode MS</vt:lpstr>
      <vt:lpstr>Calibri</vt:lpstr>
      <vt:lpstr>Century Schoolbook</vt:lpstr>
      <vt:lpstr>Corbel</vt:lpstr>
      <vt:lpstr>roboto</vt:lpstr>
      <vt:lpstr>Times New Roman</vt:lpstr>
      <vt:lpstr>Wingdings</vt:lpstr>
      <vt:lpstr>Feathered</vt:lpstr>
      <vt:lpstr>Kentsel Riskler ve Afetlere Dirençli Kentler Üzerine</vt:lpstr>
      <vt:lpstr>Konuşmamın ana hatları</vt:lpstr>
      <vt:lpstr>Neden bazı olayları "afet" olarak nitelendiririz?</vt:lpstr>
      <vt:lpstr>PowerPoint Presentation</vt:lpstr>
      <vt:lpstr>PowerPoint Presentation</vt:lpstr>
      <vt:lpstr>PowerPoint Presentation</vt:lpstr>
      <vt:lpstr>Afetlere müdahAleden rİsklerden korunmaya…</vt:lpstr>
      <vt:lpstr>Uluslarası Gündem nerede?</vt:lpstr>
      <vt:lpstr>*Dirençlilik (resilience)?</vt:lpstr>
      <vt:lpstr>Dirençlilik için Afet Risk Yönetimi Sistemi gerekli!</vt:lpstr>
      <vt:lpstr>Doğaya uyumlu yerleşimler</vt:lpstr>
      <vt:lpstr>PowerPoint Presentation</vt:lpstr>
      <vt:lpstr>Kentleşme ve Nüfus</vt:lpstr>
      <vt:lpstr>Şehirleri Dirençli Hale Getirmek!</vt:lpstr>
      <vt:lpstr>Riski Anlamak ve Anlatmak</vt:lpstr>
      <vt:lpstr>Afet Risk Yönetimi</vt:lpstr>
      <vt:lpstr>Dirençli Toplum Dirençli Kent</vt:lpstr>
      <vt:lpstr>Afet Risk Yönetim Planlaması</vt:lpstr>
      <vt:lpstr>PowerPoint Presentation</vt:lpstr>
      <vt:lpstr>PowerPoint Presentation</vt:lpstr>
      <vt:lpstr>Ülkemizde: Yeni gelişim/Yerleşim Alanları</vt:lpstr>
      <vt:lpstr>Zamanla yoğunlaşan, eskiyen doku ve yapılaşma</vt:lpstr>
      <vt:lpstr>İDMP Risk Sektörleri</vt:lpstr>
      <vt:lpstr>Yıkım yaşayan Bölgelerde İyileştirme, Sağlıklaştırma ve Yeniden İnşa “BuildBackBetter” Yaklaşımı</vt:lpstr>
      <vt:lpstr>Tartışmaya açık son sözler…</vt:lpstr>
      <vt:lpstr>Dinlediğiniz için teşekkürler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Dirençli, Dayanıklı Kent ve Toplum İnşaası Afet Risklerinin Yönetiminde Neden Gerekli?</dc:title>
  <dc:creator>meltem sb</dc:creator>
  <cp:lastModifiedBy>reviewer</cp:lastModifiedBy>
  <cp:revision>140</cp:revision>
  <dcterms:created xsi:type="dcterms:W3CDTF">2022-04-21T08:02:26Z</dcterms:created>
  <dcterms:modified xsi:type="dcterms:W3CDTF">2026-01-08T09:42:12Z</dcterms:modified>
</cp:coreProperties>
</file>