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666" r:id="rId3"/>
    <p:sldId id="684" r:id="rId4"/>
    <p:sldId id="681" r:id="rId5"/>
    <p:sldId id="257" r:id="rId6"/>
    <p:sldId id="260" r:id="rId7"/>
    <p:sldId id="261" r:id="rId8"/>
    <p:sldId id="262" r:id="rId9"/>
    <p:sldId id="264" r:id="rId10"/>
    <p:sldId id="415" r:id="rId11"/>
    <p:sldId id="531" r:id="rId12"/>
    <p:sldId id="540" r:id="rId13"/>
    <p:sldId id="656" r:id="rId14"/>
    <p:sldId id="664" r:id="rId15"/>
    <p:sldId id="682" r:id="rId16"/>
    <p:sldId id="650" r:id="rId17"/>
    <p:sldId id="651" r:id="rId18"/>
    <p:sldId id="676" r:id="rId19"/>
    <p:sldId id="525" r:id="rId20"/>
    <p:sldId id="526" r:id="rId21"/>
    <p:sldId id="307" r:id="rId22"/>
    <p:sldId id="522" r:id="rId23"/>
    <p:sldId id="270" r:id="rId24"/>
    <p:sldId id="683" r:id="rId25"/>
    <p:sldId id="535" r:id="rId26"/>
    <p:sldId id="529" r:id="rId27"/>
    <p:sldId id="51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7638-4720-476B-9F9D-8EADEF3CA54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86EC-3FA6-450A-B1C8-B85DCB8C2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31CF-D8CB-4FC2-95B6-D5555181810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0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272" y="621793"/>
            <a:ext cx="7668928" cy="29684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5400" b="1" dirty="0"/>
              <a:t>Afet Psikolojisi: Bireysel ve Toplumsal Dayanıklılık</a:t>
            </a:r>
            <a:endParaRPr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60" y="4169664"/>
            <a:ext cx="7269480" cy="1600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UcPeriod"/>
            </a:pPr>
            <a:r>
              <a:rPr b="1" dirty="0">
                <a:latin typeface="+mj-lt"/>
                <a:cs typeface="Arial" panose="020B0604020202020204" pitchFamily="34" charset="0"/>
              </a:rPr>
              <a:t>Nuray </a:t>
            </a:r>
            <a:r>
              <a:rPr b="1" dirty="0" err="1">
                <a:latin typeface="+mj-lt"/>
                <a:cs typeface="Arial" panose="020B0604020202020204" pitchFamily="34" charset="0"/>
              </a:rPr>
              <a:t>Karancı</a:t>
            </a:r>
            <a:endParaRPr lang="tr-TR" b="1" dirty="0">
              <a:latin typeface="+mj-lt"/>
              <a:cs typeface="Arial" panose="020B0604020202020204" pitchFamily="34" charset="0"/>
            </a:endParaRPr>
          </a:p>
          <a:p>
            <a:r>
              <a:rPr lang="tr-TR" b="1" dirty="0">
                <a:latin typeface="+mj-lt"/>
                <a:cs typeface="Arial" panose="020B0604020202020204" pitchFamily="34" charset="0"/>
              </a:rPr>
              <a:t>akaranci@etu.edu.tr</a:t>
            </a:r>
          </a:p>
          <a:p>
            <a:r>
              <a:rPr lang="tr-TR" b="1" dirty="0">
                <a:latin typeface="+mj-lt"/>
                <a:cs typeface="Arial" panose="020B0604020202020204" pitchFamily="34" charset="0"/>
              </a:rPr>
              <a:t>TOBB ETÜ, Psikoloji Bölümü</a:t>
            </a:r>
          </a:p>
          <a:p>
            <a:r>
              <a:rPr lang="tr-TR" b="1" dirty="0">
                <a:latin typeface="+mj-lt"/>
                <a:cs typeface="Arial" panose="020B0604020202020204" pitchFamily="34" charset="0"/>
              </a:rPr>
              <a:t>9/01/</a:t>
            </a:r>
            <a:r>
              <a:rPr b="1" dirty="0">
                <a:latin typeface="+mj-lt"/>
                <a:cs typeface="Arial" panose="020B0604020202020204" pitchFamily="34" charset="0"/>
              </a:rPr>
              <a:t>202</a:t>
            </a:r>
            <a:r>
              <a:rPr lang="tr-TR" b="1" dirty="0">
                <a:latin typeface="+mj-lt"/>
                <a:cs typeface="Arial" panose="020B0604020202020204" pitchFamily="34" charset="0"/>
              </a:rPr>
              <a:t>6</a:t>
            </a:r>
          </a:p>
          <a:p>
            <a:r>
              <a:rPr lang="en-GB" dirty="0"/>
              <a:t>AFETLERE DİRENÇLİ KENTLER VE TOPLUMLAR PANELİ</a:t>
            </a:r>
            <a:endParaRPr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AE63B-C1D3-AD7B-7AF4-CFA2868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40" y="5979413"/>
            <a:ext cx="2697480" cy="719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163543" y="1429806"/>
            <a:ext cx="2002479" cy="19238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tr-TR" sz="2399" b="1" dirty="0">
                <a:solidFill>
                  <a:srgbClr val="141006"/>
                </a:solidFill>
                <a:latin typeface="BentonSansTRUBol" pitchFamily="1" charset="-94"/>
                <a:cs typeface="+mn-cs"/>
              </a:rPr>
              <a:t>Risk </a:t>
            </a:r>
          </a:p>
          <a:p>
            <a:pPr algn="ctr" eaLnBrk="1" hangingPunct="1">
              <a:defRPr/>
            </a:pPr>
            <a:r>
              <a:rPr lang="en-US" altLang="tr-TR" sz="2399" b="1" dirty="0" err="1">
                <a:solidFill>
                  <a:srgbClr val="141006"/>
                </a:solidFill>
                <a:latin typeface="BentonSansTRUBol" pitchFamily="1" charset="-94"/>
                <a:cs typeface="+mn-cs"/>
              </a:rPr>
              <a:t>Algısı</a:t>
            </a:r>
            <a:r>
              <a:rPr lang="tr-TR" altLang="tr-TR" sz="2399" b="1" dirty="0">
                <a:solidFill>
                  <a:srgbClr val="141006"/>
                </a:solidFill>
                <a:latin typeface="BentonSansTRUBol" pitchFamily="1" charset="-94"/>
                <a:cs typeface="+mn-cs"/>
              </a:rPr>
              <a:t> + Bilgi</a:t>
            </a:r>
            <a:endParaRPr lang="en-US" altLang="tr-TR" sz="2399" b="1" dirty="0">
              <a:solidFill>
                <a:srgbClr val="141006"/>
              </a:solidFill>
              <a:latin typeface="BentonSansTRUBol" pitchFamily="1" charset="-94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751827" y="1429808"/>
            <a:ext cx="2000560" cy="19238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tr-TR" sz="2399" b="1" dirty="0" err="1">
                <a:solidFill>
                  <a:srgbClr val="141006"/>
                </a:solidFill>
                <a:latin typeface="BentonSansTRUBol" pitchFamily="1" charset="-94"/>
                <a:cs typeface="+mn-cs"/>
              </a:rPr>
              <a:t>Hazırlıklı</a:t>
            </a:r>
            <a:r>
              <a:rPr lang="en-US" altLang="tr-TR" sz="2399" b="1" dirty="0">
                <a:solidFill>
                  <a:srgbClr val="141006"/>
                </a:solidFill>
                <a:latin typeface="BentonSansTRUBol" pitchFamily="1" charset="-94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en-US" altLang="tr-TR" sz="2399" b="1" dirty="0" err="1">
                <a:solidFill>
                  <a:srgbClr val="141006"/>
                </a:solidFill>
                <a:latin typeface="BentonSansTRUBol" pitchFamily="1" charset="-94"/>
                <a:cs typeface="+mn-cs"/>
              </a:rPr>
              <a:t>Olma</a:t>
            </a:r>
            <a:endParaRPr lang="tr-TR" altLang="tr-TR" sz="2399" b="1" dirty="0">
              <a:solidFill>
                <a:srgbClr val="141006"/>
              </a:solidFill>
              <a:latin typeface="BentonSansTRUBol" pitchFamily="1" charset="-94"/>
              <a:cs typeface="+mn-cs"/>
            </a:endParaRPr>
          </a:p>
          <a:p>
            <a:pPr algn="ctr" eaLnBrk="1" hangingPunct="1">
              <a:defRPr/>
            </a:pPr>
            <a:r>
              <a:rPr lang="tr-TR" altLang="tr-TR" sz="2399" b="1" dirty="0">
                <a:solidFill>
                  <a:srgbClr val="141006"/>
                </a:solidFill>
                <a:latin typeface="BentonSansTRUBol" pitchFamily="1" charset="-94"/>
                <a:cs typeface="+mn-cs"/>
              </a:rPr>
              <a:t>Eylemleri</a:t>
            </a:r>
            <a:endParaRPr lang="en-US" altLang="tr-TR" sz="2399" b="1" dirty="0">
              <a:solidFill>
                <a:srgbClr val="141006"/>
              </a:solidFill>
              <a:latin typeface="BentonSansTRUBol" pitchFamily="1" charset="-94"/>
              <a:cs typeface="+mn-cs"/>
            </a:endParaRPr>
          </a:p>
        </p:txBody>
      </p:sp>
      <p:pic>
        <p:nvPicPr>
          <p:cNvPr id="348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566">
            <a:off x="3841890" y="1303796"/>
            <a:ext cx="2234066" cy="22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luralistic igno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79" y="3565445"/>
            <a:ext cx="3468379" cy="182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36" y="1455646"/>
            <a:ext cx="1191514" cy="16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9047" y="4138772"/>
            <a:ext cx="2699281" cy="19968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  <a:defRPr/>
            </a:pP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Eyleme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geçildiğinde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de </a:t>
            </a:r>
            <a:r>
              <a:rPr lang="tr-TR" sz="2000" b="1" dirty="0">
                <a:latin typeface="+mn-lt"/>
                <a:cs typeface="Times New Roman" panose="02020603050405020304" pitchFamily="18" charset="0"/>
              </a:rPr>
              <a:t>zarar azaltma/hazırlık yerine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çoğunlukla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tepki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iyileşme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aşamalarına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yönelik</a:t>
            </a:r>
            <a:r>
              <a:rPr lang="tr-TR" sz="2000" b="1" dirty="0">
                <a:latin typeface="+mn-lt"/>
                <a:cs typeface="Times New Roman" panose="02020603050405020304" pitchFamily="18" charset="0"/>
              </a:rPr>
              <a:t> yapılıyor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B91BD3-9BBE-4852-A9E5-85728278BDFE}"/>
              </a:ext>
            </a:extLst>
          </p:cNvPr>
          <p:cNvSpPr txBox="1">
            <a:spLocks/>
          </p:cNvSpPr>
          <p:nvPr/>
        </p:nvSpPr>
        <p:spPr>
          <a:xfrm>
            <a:off x="63705" y="931255"/>
            <a:ext cx="3971467" cy="5404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25" b="1" dirty="0">
                <a:solidFill>
                  <a:schemeClr val="bg1"/>
                </a:solidFill>
                <a:latin typeface="BentonSansTRUBol" pitchFamily="1" charset="-94"/>
                <a:ea typeface="+mn-ea"/>
                <a:cs typeface="+mn-cs"/>
              </a:rPr>
              <a:t>DEPREMLERE HAZIRLIKLI OLMA</a:t>
            </a:r>
            <a:endParaRPr lang="en-GB" altLang="en-US" sz="2025" b="1" i="1" dirty="0">
              <a:solidFill>
                <a:srgbClr val="4DADC7"/>
              </a:solidFill>
              <a:latin typeface="BentonSansTRUBol" pitchFamily="1" charset="-9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3B800-74F3-7791-75C4-433817FC0AD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50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dirty="0"/>
              <a:t>Hazırlıklı Olmayı Nasıl Arttırırız?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59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BBFF-95CF-45AE-A141-267AB45D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64" y="756010"/>
            <a:ext cx="3523583" cy="8076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/>
              <a:t>AFAD, 2021</a:t>
            </a:r>
            <a:endParaRPr lang="en-US" dirty="0"/>
          </a:p>
        </p:txBody>
      </p:sp>
      <p:pic>
        <p:nvPicPr>
          <p:cNvPr id="1026" name="Picture 2" descr="2021 AFAD EĞİTİM YILI">
            <a:extLst>
              <a:ext uri="{FF2B5EF4-FFF2-40B4-BE49-F238E27FC236}">
                <a16:creationId xmlns:a16="http://schemas.microsoft.com/office/drawing/2014/main" id="{2BAAD487-C0C3-4EC0-9B38-179864AFD3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8" y="2136501"/>
            <a:ext cx="3897459" cy="31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1 Yılı Afet Eğitim Yılı Oldu">
            <a:extLst>
              <a:ext uri="{FF2B5EF4-FFF2-40B4-BE49-F238E27FC236}">
                <a16:creationId xmlns:a16="http://schemas.microsoft.com/office/drawing/2014/main" id="{55AD0091-52C8-46E3-BB32-47EE9137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9" y="1174354"/>
            <a:ext cx="4329177" cy="29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9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TAY AFAD | Facebook">
            <a:extLst>
              <a:ext uri="{FF2B5EF4-FFF2-40B4-BE49-F238E27FC236}">
                <a16:creationId xmlns:a16="http://schemas.microsoft.com/office/drawing/2014/main" id="{F415BDB9-1B92-3A36-7189-A5E62AAAA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5" y="1805254"/>
            <a:ext cx="2778919" cy="16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AD: 9 Kasım'da tüm yurtlarda deprem tatbikatı yapılacak - Haber 7 GÜNCEL">
            <a:extLst>
              <a:ext uri="{FF2B5EF4-FFF2-40B4-BE49-F238E27FC236}">
                <a16:creationId xmlns:a16="http://schemas.microsoft.com/office/drawing/2014/main" id="{6E82688A-567D-3394-467D-67413B53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84" y="2394388"/>
            <a:ext cx="5948828" cy="36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D3F893-FBCD-294B-FC31-BDE56098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87" y="710946"/>
            <a:ext cx="2778919" cy="907542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tr-TR" sz="4900" dirty="0"/>
              <a:t>AFAD</a:t>
            </a:r>
            <a:r>
              <a:rPr lang="tr-TR" dirty="0"/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94CF-5103-00BE-ED37-CF7BEBECE9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/>
              <a:t>6 Şubat, 2023, Kahramanmaraş Depremleri</a:t>
            </a:r>
            <a:endParaRPr lang="en-US" dirty="0"/>
          </a:p>
        </p:txBody>
      </p:sp>
      <p:pic>
        <p:nvPicPr>
          <p:cNvPr id="1026" name="Picture 2" descr="Kahramanmaraş depremi 17 Ağustos'u geçti">
            <a:extLst>
              <a:ext uri="{FF2B5EF4-FFF2-40B4-BE49-F238E27FC236}">
                <a16:creationId xmlns:a16="http://schemas.microsoft.com/office/drawing/2014/main" id="{B9438906-E073-4944-DF25-782F2323F3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0665"/>
            <a:ext cx="474345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B deprem bölgesinde 691 bini aşkın öğrenci ve veliye psikososyal destek  verdi">
            <a:extLst>
              <a:ext uri="{FF2B5EF4-FFF2-40B4-BE49-F238E27FC236}">
                <a16:creationId xmlns:a16="http://schemas.microsoft.com/office/drawing/2014/main" id="{E728263E-C92C-5FA4-E9CA-5F94514C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19" y="3638845"/>
            <a:ext cx="4351381" cy="24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7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D49C-BAFE-9B5B-C868-F21EB404A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/>
              <a:t>Hazırlıklı olma/Zarar Azaltma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01C2B-E658-0DCF-D8F9-DEE49850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Çok paydaşlı, faktörlü ve uzun soluklu bir süreç, politik kararlılık</a:t>
            </a:r>
          </a:p>
          <a:p>
            <a:r>
              <a:rPr lang="tr-TR" dirty="0"/>
              <a:t>Psikoloji Kuramları – Bilimsel Temel: </a:t>
            </a:r>
          </a:p>
          <a:p>
            <a:pPr marL="0" indent="0">
              <a:buNone/>
            </a:pP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Planlanmış Davranış Kuramı (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Ajzen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1985; 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Fishbein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Ajzen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1975) ;Olaya Göreli İnsan Modeli (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Duval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ve 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Mulilis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1999); Koruma Motivasyonu Kuramı (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Mulilis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Lippa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1990; Rogers, 1983); Afet Hazırlığı 	Modeli (</a:t>
            </a:r>
            <a:r>
              <a:rPr lang="tr-TR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Paton</a:t>
            </a:r>
            <a:r>
              <a:rPr lang="tr-TR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2003; 2005; 2018)</a:t>
            </a:r>
            <a:endParaRPr lang="en-US" sz="1500" dirty="0"/>
          </a:p>
          <a:p>
            <a:r>
              <a:rPr lang="tr-TR" dirty="0"/>
              <a:t>Sürdürülebilirlik/ izleme ve değerlendirme</a:t>
            </a:r>
          </a:p>
          <a:p>
            <a:r>
              <a:rPr lang="tr-TR" b="1" i="0" dirty="0">
                <a:solidFill>
                  <a:schemeClr val="tx2"/>
                </a:solidFill>
                <a:effectLst/>
                <a:latin typeface="Söhne"/>
              </a:rPr>
              <a:t>Kamu-STK- yerel halk birlikte tasarım-uygulama /diyalog </a:t>
            </a:r>
          </a:p>
          <a:p>
            <a:pPr marL="0" indent="0">
              <a:buNone/>
            </a:pPr>
            <a:r>
              <a:rPr lang="tr-TR" sz="2700" b="1" dirty="0">
                <a:solidFill>
                  <a:schemeClr val="tx2"/>
                </a:solidFill>
                <a:latin typeface="Söhne"/>
              </a:rPr>
              <a:t>‘Yerel</a:t>
            </a:r>
            <a:r>
              <a:rPr lang="tr-TR" b="1" i="0" dirty="0">
                <a:solidFill>
                  <a:schemeClr val="tx2"/>
                </a:solidFill>
                <a:effectLst/>
                <a:latin typeface="Söhne"/>
              </a:rPr>
              <a:t> </a:t>
            </a:r>
            <a:r>
              <a:rPr lang="en-GB" sz="2700" b="1" dirty="0" err="1">
                <a:solidFill>
                  <a:schemeClr val="tx2"/>
                </a:solidFill>
                <a:latin typeface="Söhne"/>
              </a:rPr>
              <a:t>Toplumun</a:t>
            </a:r>
            <a:r>
              <a:rPr lang="en-GB" sz="2700" b="1" dirty="0">
                <a:solidFill>
                  <a:schemeClr val="tx2"/>
                </a:solidFill>
                <a:latin typeface="Söhne"/>
              </a:rPr>
              <a:t> </a:t>
            </a:r>
            <a:r>
              <a:rPr lang="en-GB" sz="2700" b="1" dirty="0" err="1">
                <a:solidFill>
                  <a:schemeClr val="tx2"/>
                </a:solidFill>
                <a:latin typeface="Söhne"/>
              </a:rPr>
              <a:t>Sesini</a:t>
            </a:r>
            <a:r>
              <a:rPr lang="en-GB" sz="2700" b="1" dirty="0">
                <a:solidFill>
                  <a:schemeClr val="tx2"/>
                </a:solidFill>
                <a:latin typeface="Söhne"/>
              </a:rPr>
              <a:t> </a:t>
            </a:r>
            <a:r>
              <a:rPr lang="en-GB" sz="2700" b="1" dirty="0" err="1">
                <a:solidFill>
                  <a:schemeClr val="tx2"/>
                </a:solidFill>
                <a:latin typeface="Söhne"/>
              </a:rPr>
              <a:t>Duymak</a:t>
            </a:r>
            <a:r>
              <a:rPr lang="tr-TR" sz="2700" b="1" dirty="0">
                <a:solidFill>
                  <a:schemeClr val="tx2"/>
                </a:solidFill>
                <a:latin typeface="Söhne"/>
              </a:rPr>
              <a:t>’</a:t>
            </a:r>
            <a:endParaRPr lang="tr-TR" sz="27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3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>
            <a:extLst>
              <a:ext uri="{FF2B5EF4-FFF2-40B4-BE49-F238E27FC236}">
                <a16:creationId xmlns:a16="http://schemas.microsoft.com/office/drawing/2014/main" id="{9914FFC0-AF34-D5EE-F485-C777A1779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36" y="1838194"/>
            <a:ext cx="1891397" cy="4452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Risk Algısı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Sonuç Beklentisi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Kadercilik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Kaygı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Fay hatları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Risk Telafisi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Gerçekçi Olmayan İyimserlik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Kritik Farkındalık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Baş Etme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Öz Yeterlik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Sorumluluk Anlayışı</a:t>
            </a:r>
            <a:endParaRPr lang="tr-TR" altLang="tr-TR" sz="1600" b="1" dirty="0"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050" dirty="0"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72CD5A6-BCD6-440C-4AC2-93B78593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433" y="2146902"/>
            <a:ext cx="1210865" cy="2110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Harekete Geçmenin Önündeki Engeller</a:t>
            </a: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Başka öncelikler</a:t>
            </a:r>
            <a:endParaRPr lang="tr-TR" altLang="tr-TR" sz="1500" b="1" dirty="0"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F50F37D-29BE-99ED-6EC5-91321DCF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714" y="4488553"/>
            <a:ext cx="1222460" cy="13560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Rol İlişkileri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Hazırlıkla ilgili hemfikir olmak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500" dirty="0"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7003BAF-C483-A3FC-2F20-92EBF05B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081" y="2603538"/>
            <a:ext cx="1704388" cy="35945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Toplumsal kenetlenme</a:t>
            </a: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Sosyal Sermaye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Toplum Katılımı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Sosyal Sorumluluk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Kolektif Yeterlik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Sosyal Normlar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Bağlılık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Sosyal Kimlik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Yere bağlılık/aidiyet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500" dirty="0"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2C6909F-E028-B856-FDD5-EC0855F92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287" y="2055391"/>
            <a:ext cx="1193004" cy="3797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Fay hatları</a:t>
            </a:r>
            <a:endParaRPr lang="tr-TR" altLang="tr-TR" sz="1500" b="1" dirty="0"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24F4A22-A688-C964-17EE-C1CB4D284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045" y="3594381"/>
            <a:ext cx="1193006" cy="8287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Güçlendirme</a:t>
            </a:r>
            <a:endParaRPr lang="tr-TR" altLang="tr-TR" sz="1500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Güven</a:t>
            </a:r>
            <a:endParaRPr lang="tr-TR" altLang="tr-TR" sz="1500" dirty="0">
              <a:cs typeface="Times New Roman" panose="02020603050405020304" pitchFamily="18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500" dirty="0">
              <a:cs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AD2F82F-9E48-7D2D-2DC3-7C6B94D7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189" y="2557402"/>
            <a:ext cx="1238250" cy="2915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Yapısal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Yaşamsal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Planlama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Tahliye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Psikolojik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Ekonomik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Birey-Toplum İlişkileri</a:t>
            </a:r>
            <a:endParaRPr lang="tr-TR" altLang="tr-TR" sz="1500" b="1" dirty="0">
              <a:cs typeface="Times New Roman" panose="02020603050405020304" pitchFamily="18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500" dirty="0">
              <a:cs typeface="Times New Roman" panose="02020603050405020304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1A1DF61-70A4-3744-DE03-7E1017C06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60" y="1122469"/>
            <a:ext cx="13856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F8CC96E6-643E-548E-1AE3-23B11A95D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92" y="1479770"/>
            <a:ext cx="8703024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55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BİREY DÜZEYİ                 AİLE DÜZEYİ             TOPLUM DÜZEYİ          KURUMLAR  DÜZEYİ         HAZIRLIK</a:t>
            </a:r>
            <a:endParaRPr lang="tr-TR" altLang="tr-TR" sz="155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0871E-E55E-9896-C65A-2DAA59141F72}"/>
              </a:ext>
            </a:extLst>
          </p:cNvPr>
          <p:cNvSpPr/>
          <p:nvPr/>
        </p:nvSpPr>
        <p:spPr>
          <a:xfrm>
            <a:off x="461224" y="129890"/>
            <a:ext cx="8213721" cy="1067214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Afet </a:t>
            </a:r>
            <a:r>
              <a:rPr lang="tr-TR" sz="3600" dirty="0" err="1">
                <a:solidFill>
                  <a:schemeClr val="tx1"/>
                </a:solidFill>
              </a:rPr>
              <a:t>Hazırlıklılık</a:t>
            </a:r>
            <a:r>
              <a:rPr lang="tr-TR" sz="3600" dirty="0">
                <a:solidFill>
                  <a:schemeClr val="tx1"/>
                </a:solidFill>
              </a:rPr>
              <a:t>: Kapsayıcı Çerçeve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</a:rPr>
              <a:t>(</a:t>
            </a:r>
            <a:r>
              <a:rPr lang="tr-TR" sz="3600" dirty="0" err="1">
                <a:solidFill>
                  <a:schemeClr val="tx1"/>
                </a:solidFill>
              </a:rPr>
              <a:t>Paton</a:t>
            </a:r>
            <a:r>
              <a:rPr lang="tr-TR" sz="3600" dirty="0">
                <a:solidFill>
                  <a:schemeClr val="tx1"/>
                </a:solidFill>
              </a:rPr>
              <a:t> ve ark., 2018)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73D9B0-68F4-D778-782C-59D8A0F0C8C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630779" y="2244491"/>
            <a:ext cx="506508" cy="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96D03D-25D6-E27B-80E5-46500B6E51A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099931" y="3202383"/>
            <a:ext cx="263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47BEA-E065-6741-FC35-EE921554C9A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99931" y="5166577"/>
            <a:ext cx="310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03BD3C-20D5-900B-7544-2104B9929017}"/>
              </a:ext>
            </a:extLst>
          </p:cNvPr>
          <p:cNvCxnSpPr>
            <a:cxnSpLocks/>
          </p:cNvCxnSpPr>
          <p:nvPr/>
        </p:nvCxnSpPr>
        <p:spPr>
          <a:xfrm>
            <a:off x="3616978" y="3003758"/>
            <a:ext cx="267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7C8731-8A7F-7232-2E2B-7541CD881ED8}"/>
              </a:ext>
            </a:extLst>
          </p:cNvPr>
          <p:cNvCxnSpPr/>
          <p:nvPr/>
        </p:nvCxnSpPr>
        <p:spPr>
          <a:xfrm>
            <a:off x="3633174" y="4944579"/>
            <a:ext cx="289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10485A-A152-31A2-F9E2-5A509879E39A}"/>
              </a:ext>
            </a:extLst>
          </p:cNvPr>
          <p:cNvCxnSpPr/>
          <p:nvPr/>
        </p:nvCxnSpPr>
        <p:spPr>
          <a:xfrm>
            <a:off x="5645055" y="4015331"/>
            <a:ext cx="22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AF6664-0D54-F3DE-7532-FBF23B1FD900}"/>
              </a:ext>
            </a:extLst>
          </p:cNvPr>
          <p:cNvCxnSpPr/>
          <p:nvPr/>
        </p:nvCxnSpPr>
        <p:spPr>
          <a:xfrm flipV="1">
            <a:off x="7129051" y="4035663"/>
            <a:ext cx="4365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3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078D-4C22-F48C-6D06-A338E747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16" y="1131094"/>
            <a:ext cx="8004235" cy="1997060"/>
          </a:xfrm>
          <a:solidFill>
            <a:srgbClr val="FDEADA"/>
          </a:solidFill>
        </p:spPr>
        <p:txBody>
          <a:bodyPr>
            <a:normAutofit/>
          </a:bodyPr>
          <a:lstStyle/>
          <a:p>
            <a:r>
              <a:rPr lang="tr-TR" sz="3300" b="1" dirty="0">
                <a:cs typeface="Times New Roman" panose="02020603050405020304" pitchFamily="18" charset="0"/>
              </a:rPr>
              <a:t>Depremlere Karşı Psikososyal Dayanıklılık: İstanbul İlinde Hazırlıklı Olmayı Artırmaya Yönelik bir Müdahale Çalışması</a:t>
            </a:r>
            <a:r>
              <a:rPr lang="tr-TR" sz="3300" dirty="0">
                <a:cs typeface="Times New Roman" panose="02020603050405020304" pitchFamily="18" charset="0"/>
              </a:rPr>
              <a:t> –</a:t>
            </a:r>
            <a:br>
              <a:rPr lang="tr-TR" sz="3300" dirty="0">
                <a:cs typeface="Times New Roman" panose="02020603050405020304" pitchFamily="18" charset="0"/>
              </a:rPr>
            </a:br>
            <a:r>
              <a:rPr lang="tr-TR" sz="2100" dirty="0">
                <a:cs typeface="Times New Roman" panose="02020603050405020304" pitchFamily="18" charset="0"/>
              </a:rPr>
              <a:t>(TUBİTAK Deprem Özel Çağrısı:2021-2024)</a:t>
            </a:r>
            <a:endParaRPr lang="en-US" sz="2100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B9153BE-7A17-F213-2DE0-F0CE6236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25" y="3187444"/>
            <a:ext cx="2845615" cy="28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741C00-9455-42AF-B93A-9A8F5F757A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Autofit/>
          </a:bodyPr>
          <a:lstStyle/>
          <a:p>
            <a:r>
              <a:rPr lang="en-GB" dirty="0">
                <a:cs typeface="Times New Roman" panose="02020603050405020304" pitchFamily="18" charset="0"/>
              </a:rPr>
              <a:t>PROJENİN </a:t>
            </a:r>
            <a:r>
              <a:rPr lang="tr-TR" dirty="0">
                <a:cs typeface="Times New Roman" panose="02020603050405020304" pitchFamily="18" charset="0"/>
              </a:rPr>
              <a:t>AMA</a:t>
            </a:r>
            <a:r>
              <a:rPr lang="en-GB" dirty="0">
                <a:cs typeface="Times New Roman" panose="02020603050405020304" pitchFamily="18" charset="0"/>
              </a:rPr>
              <a:t>ÇLARI</a:t>
            </a:r>
            <a:r>
              <a:rPr lang="tr-TR" dirty="0">
                <a:cs typeface="Times New Roman" panose="02020603050405020304" pitchFamily="18" charset="0"/>
              </a:rPr>
              <a:t> VE HEDEFLER</a:t>
            </a:r>
            <a:r>
              <a:rPr lang="en-GB" dirty="0">
                <a:cs typeface="Times New Roman" panose="02020603050405020304" pitchFamily="18" charset="0"/>
              </a:rPr>
              <a:t>İ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265433-3EFC-48D6-AA91-FD247F08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77" y="1591056"/>
            <a:ext cx="7718546" cy="4837176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Farklı disiplinlerden bir proje ekibi + AFAD işbirliği, Belediyeler ve DASK desteği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İstanbul’da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bireylerin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hane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düzeyinde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deprem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hazırlığı</a:t>
            </a: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ile ilişkili değişkenleri değerlendirmek – geniş yelpazeli anket (</a:t>
            </a:r>
            <a:r>
              <a:rPr lang="tr-TR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Paton</a:t>
            </a: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ve ark., 2018); 4 ilçede uygulama </a:t>
            </a:r>
            <a:r>
              <a:rPr lang="tr-T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(birinci aşama)</a:t>
            </a:r>
          </a:p>
          <a:p>
            <a:pPr marL="0" lvl="1" indent="0" algn="just">
              <a:buNone/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İstanbul’da deprem hazırlığını artırmak için her ilçe için etkili bir eğitim modeli geliştirmek ve uygulamak</a:t>
            </a: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649" lvl="2" indent="-213718" algn="just"/>
            <a:r>
              <a:rPr lang="en-GB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enginleştirilmiş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yüz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yüze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etkileşimli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tr-TR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(AFAD + ZEP)</a:t>
            </a:r>
          </a:p>
          <a:p>
            <a:pPr marL="513649" lvl="2" indent="-213718" algn="just"/>
            <a:r>
              <a:rPr lang="tr-TR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AFAD standart Eğitim</a:t>
            </a:r>
          </a:p>
          <a:p>
            <a:pPr marL="513649" lvl="2" indent="-213718" algn="just"/>
            <a:r>
              <a:rPr lang="tr-TR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Kontrol grubu</a:t>
            </a:r>
          </a:p>
          <a:p>
            <a:pPr marL="299931" lvl="2" indent="0" algn="just">
              <a:buNone/>
            </a:pPr>
            <a:endParaRPr lang="tr-TR" sz="1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931" lvl="2" indent="0" algn="just">
              <a:buNone/>
            </a:pPr>
            <a:r>
              <a:rPr lang="tr-TR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3 ay sonra etkinliği karşılaştırmak</a:t>
            </a:r>
          </a:p>
          <a:p>
            <a:pPr marL="513649" lvl="2" indent="-213718" algn="just"/>
            <a:endParaRPr lang="tr-TR" sz="1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718" lvl="1" indent="-213718" algn="just"/>
            <a:endParaRPr lang="tr-TR" sz="9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718" lvl="1" indent="-213718" algn="just"/>
            <a:endParaRPr lang="tr-TR" sz="9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718" lvl="2" indent="-213718" algn="just"/>
            <a:endParaRPr lang="tr-TR" sz="9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endParaRPr lang="tr-TR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7C9C-0A1D-A825-2C73-38384A1D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5"/>
            <a:ext cx="8129015" cy="1686583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tr-TR" dirty="0"/>
              <a:t>İstanbul : Depremlere hazırlıklı olmayı </a:t>
            </a:r>
            <a:r>
              <a:rPr lang="tr-TR" dirty="0" err="1"/>
              <a:t>yordayan</a:t>
            </a:r>
            <a:r>
              <a:rPr lang="tr-TR" dirty="0"/>
              <a:t> değişkenler </a:t>
            </a:r>
            <a:br>
              <a:rPr lang="tr-TR" dirty="0"/>
            </a:br>
            <a:r>
              <a:rPr lang="tr-TR" sz="1500" dirty="0"/>
              <a:t>(2022- 2024: Depremlere karşı psikososyal dayanıklılık: Hazırlıklı olmayı artırmaya yönelik bir müdahale çalışması-TÜBİTAK-1001)</a:t>
            </a:r>
            <a:endParaRPr lang="en-US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F1EB-5DC8-30B8-2159-4B63CB6D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19123"/>
            <a:ext cx="4056572" cy="3881628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Eğitim</a:t>
            </a:r>
          </a:p>
          <a:p>
            <a:r>
              <a:rPr lang="tr-TR" dirty="0">
                <a:solidFill>
                  <a:srgbClr val="FF0000"/>
                </a:solidFill>
              </a:rPr>
              <a:t>Deprem deneyimi</a:t>
            </a:r>
          </a:p>
          <a:p>
            <a:r>
              <a:rPr lang="tr-TR" dirty="0"/>
              <a:t>Kaygı</a:t>
            </a:r>
          </a:p>
          <a:p>
            <a:r>
              <a:rPr lang="tr-TR" dirty="0"/>
              <a:t>Kritik farkındalık</a:t>
            </a:r>
          </a:p>
          <a:p>
            <a:r>
              <a:rPr lang="tr-TR" dirty="0"/>
              <a:t>Risk algısı-zarar beklentisi</a:t>
            </a:r>
          </a:p>
          <a:p>
            <a:r>
              <a:rPr lang="tr-TR" dirty="0"/>
              <a:t>Olumlu sonuç beklentisi</a:t>
            </a:r>
          </a:p>
          <a:p>
            <a:r>
              <a:rPr lang="tr-TR" dirty="0"/>
              <a:t>Problem odaklı yaklaşım</a:t>
            </a:r>
          </a:p>
          <a:p>
            <a:r>
              <a:rPr lang="tr-TR" dirty="0"/>
              <a:t>Öz yeterlilik</a:t>
            </a:r>
          </a:p>
          <a:p>
            <a:r>
              <a:rPr lang="tr-TR" dirty="0"/>
              <a:t>İç sorumluluk</a:t>
            </a:r>
          </a:p>
          <a:p>
            <a:r>
              <a:rPr lang="tr-TR" dirty="0"/>
              <a:t>Toplum katılımı</a:t>
            </a:r>
          </a:p>
          <a:p>
            <a:r>
              <a:rPr lang="tr-TR" dirty="0"/>
              <a:t>Dışsal sorumluluk –</a:t>
            </a:r>
          </a:p>
          <a:p>
            <a:r>
              <a:rPr lang="tr-TR" dirty="0"/>
              <a:t>Algılanan engel –</a:t>
            </a:r>
          </a:p>
          <a:p>
            <a:endParaRPr lang="en-US" dirty="0"/>
          </a:p>
        </p:txBody>
      </p:sp>
      <p:pic>
        <p:nvPicPr>
          <p:cNvPr id="4" name="Resim 11" descr="metin içeren bir resim&#10;&#10;Açıklama otomatik olarak oluşturuldu">
            <a:extLst>
              <a:ext uri="{FF2B5EF4-FFF2-40B4-BE49-F238E27FC236}">
                <a16:creationId xmlns:a16="http://schemas.microsoft.com/office/drawing/2014/main" id="{D6CB5EE4-1A03-FA2C-8EAA-AFA3E58E8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9775" r="11353" b="13831"/>
          <a:stretch/>
        </p:blipFill>
        <p:spPr>
          <a:xfrm>
            <a:off x="6257974" y="2591882"/>
            <a:ext cx="1714179" cy="177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19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8494-0CB0-4AB7-B422-B515E94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2" y="144379"/>
            <a:ext cx="3001548" cy="17352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/>
              <a:t>Neler Yapılabilir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3A5CF-43E0-45EC-9262-F94A5074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1982804"/>
            <a:ext cx="4996315" cy="3253339"/>
          </a:xfrm>
        </p:spPr>
        <p:txBody>
          <a:bodyPr>
            <a:noAutofit/>
          </a:bodyPr>
          <a:lstStyle/>
          <a:p>
            <a:r>
              <a:rPr lang="tr-TR" sz="2000" dirty="0"/>
              <a:t>Eğitim- etkileşimli </a:t>
            </a:r>
          </a:p>
          <a:p>
            <a:r>
              <a:rPr lang="tr-TR" sz="2000" dirty="0"/>
              <a:t>Farkındalık</a:t>
            </a:r>
          </a:p>
          <a:p>
            <a:r>
              <a:rPr lang="tr-TR" sz="2000" dirty="0"/>
              <a:t>Kaygı</a:t>
            </a:r>
          </a:p>
          <a:p>
            <a:r>
              <a:rPr lang="tr-TR" sz="2000" dirty="0"/>
              <a:t>Olumlu sonuç beklentisi</a:t>
            </a:r>
          </a:p>
          <a:p>
            <a:r>
              <a:rPr lang="tr-TR" sz="2000" dirty="0"/>
              <a:t>Tepki yeterliliği- Öz ve toplumsal yeterlik</a:t>
            </a:r>
          </a:p>
          <a:p>
            <a:r>
              <a:rPr lang="tr-TR" sz="2000" dirty="0"/>
              <a:t>Toplumsal ağlar ve normlar</a:t>
            </a:r>
          </a:p>
          <a:p>
            <a:r>
              <a:rPr lang="tr-TR" sz="2000" dirty="0"/>
              <a:t>Kadercilik -; Sorumluluk ve güven</a:t>
            </a:r>
          </a:p>
          <a:p>
            <a:r>
              <a:rPr lang="tr-TR" sz="2000" dirty="0"/>
              <a:t>Sürdürülebilirlik: Kurumsal katılım ve işbirliği</a:t>
            </a:r>
          </a:p>
          <a:p>
            <a:r>
              <a:rPr lang="tr-TR" sz="2000" dirty="0"/>
              <a:t>Güven</a:t>
            </a:r>
          </a:p>
          <a:p>
            <a:r>
              <a:rPr lang="tr-TR" sz="2000" dirty="0"/>
              <a:t>Zenginleştirilmiş eğitim (TÜBİTAK Projesi)</a:t>
            </a:r>
          </a:p>
          <a:p>
            <a:r>
              <a:rPr lang="tr-TR" sz="2000" dirty="0"/>
              <a:t>Kurumsal güçlendirici tutum ve uygulamalar</a:t>
            </a:r>
            <a:endParaRPr lang="en-US" sz="2000" dirty="0"/>
          </a:p>
        </p:txBody>
      </p:sp>
      <p:pic>
        <p:nvPicPr>
          <p:cNvPr id="1026" name="Picture 2" descr="Herkes deprem eğitimi almalı - İzmir Gündem | İlkeli ve Tarafsız  Haberciliğin Adresi">
            <a:extLst>
              <a:ext uri="{FF2B5EF4-FFF2-40B4-BE49-F238E27FC236}">
                <a16:creationId xmlns:a16="http://schemas.microsoft.com/office/drawing/2014/main" id="{2F27CAA2-A45D-4580-B82F-BE2C7916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70" y="3498784"/>
            <a:ext cx="385976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NDP1">
            <a:extLst>
              <a:ext uri="{FF2B5EF4-FFF2-40B4-BE49-F238E27FC236}">
                <a16:creationId xmlns:a16="http://schemas.microsoft.com/office/drawing/2014/main" id="{4B641F9E-7284-43C7-BAED-6F3E275F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802" y="873919"/>
            <a:ext cx="3001548" cy="24852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3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5112-8299-2E9E-2567-AFAE045A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481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Afet Psikolojisi</a:t>
            </a:r>
            <a:r>
              <a:rPr lang="tr-TR" dirty="0"/>
              <a:t>: </a:t>
            </a:r>
            <a:r>
              <a:rPr lang="tr" b="1" dirty="0"/>
              <a:t>Afet Risk Yönetiminin Tüm Aşamaları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EFB5-8834-F939-B088-4C1E03CF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6628798" cy="3263504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ÖNCESİ</a:t>
            </a:r>
          </a:p>
          <a:p>
            <a:r>
              <a:rPr lang="tr-TR" dirty="0"/>
              <a:t>Zarar azaltma/Hazırlıklı Olma/ koruyucu davranışlar -toplumsal katılım  (Halk-kurumlar)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7 Adımda DEPREME HAZIR OLMAK - YouTube">
            <a:extLst>
              <a:ext uri="{FF2B5EF4-FFF2-40B4-BE49-F238E27FC236}">
                <a16:creationId xmlns:a16="http://schemas.microsoft.com/office/drawing/2014/main" id="{F232712C-2D7B-9910-661F-0A4F1050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60" y="4417388"/>
            <a:ext cx="3974046" cy="24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4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0657-BB52-490C-9D4B-DB313E52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4152899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Afetler </a:t>
            </a:r>
            <a:r>
              <a:rPr lang="tr-TR" b="1" dirty="0">
                <a:solidFill>
                  <a:schemeClr val="tx1"/>
                </a:solidFill>
              </a:rPr>
              <a:t>Sonrası 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eprem bölgesi Elazığ'da ailelere 'Psikososyal Destek' - Elazığ Online Yaşam">
            <a:extLst>
              <a:ext uri="{FF2B5EF4-FFF2-40B4-BE49-F238E27FC236}">
                <a16:creationId xmlns:a16="http://schemas.microsoft.com/office/drawing/2014/main" id="{6646C72A-1095-4D7E-885D-0A5A779346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1338889"/>
            <a:ext cx="3153578" cy="17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premin Merkezindeki Ailelere &quot;Psikososyal Destek&quot; - Elazığ Son Haber -  Elazığ Haber - Elazığ Son Dakika Haberleri">
            <a:extLst>
              <a:ext uri="{FF2B5EF4-FFF2-40B4-BE49-F238E27FC236}">
                <a16:creationId xmlns:a16="http://schemas.microsoft.com/office/drawing/2014/main" id="{D3E16AF3-BB00-4F6A-8F70-C958211A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0" y="2705242"/>
            <a:ext cx="3566220" cy="17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premzedelere psikolojik destek">
            <a:extLst>
              <a:ext uri="{FF2B5EF4-FFF2-40B4-BE49-F238E27FC236}">
                <a16:creationId xmlns:a16="http://schemas.microsoft.com/office/drawing/2014/main" id="{AA3359B4-E057-4B7D-919F-966E6C21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35" y="3559767"/>
            <a:ext cx="3967566" cy="19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6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12D95F6-C499-4983-96B9-2F3BE7C87B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4223" y="272986"/>
            <a:ext cx="7502237" cy="12653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altLang="en-US" sz="3200" dirty="0" err="1">
                <a:solidFill>
                  <a:schemeClr val="tx2"/>
                </a:solidFill>
                <a:latin typeface="Arial" panose="020B0604020202020204" pitchFamily="34" charset="0"/>
              </a:rPr>
              <a:t>Travmatik</a:t>
            </a:r>
            <a:r>
              <a:rPr lang="tr-TR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 olaylara uyumu etkileyen faktörler</a:t>
            </a:r>
            <a:br>
              <a:rPr lang="tr-TR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tr-TR" altLang="en-US" sz="3200" dirty="0">
                <a:latin typeface="Arial" panose="020B0604020202020204" pitchFamily="34" charset="0"/>
              </a:rPr>
              <a:t>(Parkinson, 2000)</a:t>
            </a:r>
          </a:p>
        </p:txBody>
      </p:sp>
      <p:sp>
        <p:nvSpPr>
          <p:cNvPr id="35843" name="AutoShape 4">
            <a:extLst>
              <a:ext uri="{FF2B5EF4-FFF2-40B4-BE49-F238E27FC236}">
                <a16:creationId xmlns:a16="http://schemas.microsoft.com/office/drawing/2014/main" id="{A935EB81-4380-4E58-B4E2-207906D8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2294335"/>
            <a:ext cx="1782366" cy="20526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Sosyodemografik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Kişisel geçmiş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Kişilik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Önceki travmatik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yaşantılar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Başa çıkma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Kaynaklar</a:t>
            </a:r>
          </a:p>
        </p:txBody>
      </p:sp>
      <p:sp>
        <p:nvSpPr>
          <p:cNvPr id="35844" name="AutoShape 5">
            <a:extLst>
              <a:ext uri="{FF2B5EF4-FFF2-40B4-BE49-F238E27FC236}">
                <a16:creationId xmlns:a16="http://schemas.microsoft.com/office/drawing/2014/main" id="{F38E6BBD-9BAE-42B1-86F3-0DDA7AC2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103" y="2457450"/>
            <a:ext cx="1889522" cy="2268141"/>
          </a:xfrm>
          <a:prstGeom prst="irregularSeal2">
            <a:avLst/>
          </a:prstGeom>
          <a:solidFill>
            <a:srgbClr val="F87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Olayla ne kadar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yüzleşildiği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Kayıplar, şiddet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1050">
              <a:latin typeface="Arial" panose="020B0604020202020204" pitchFamily="34" charset="0"/>
            </a:endParaRPr>
          </a:p>
        </p:txBody>
      </p:sp>
      <p:sp>
        <p:nvSpPr>
          <p:cNvPr id="35845" name="AutoShape 6">
            <a:extLst>
              <a:ext uri="{FF2B5EF4-FFF2-40B4-BE49-F238E27FC236}">
                <a16:creationId xmlns:a16="http://schemas.microsoft.com/office/drawing/2014/main" id="{D1851823-1B55-4A07-8CA1-619D31BA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865" y="2002056"/>
            <a:ext cx="1931766" cy="358673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Tepkiler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TSSB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Depresyon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Kaygı bozukluğu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Somatizasyon</a:t>
            </a:r>
            <a:endParaRPr lang="tr-TR" altLang="en-US" sz="13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Uzatılmış yas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Bozukluğu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TSG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AutoShape 7">
            <a:extLst>
              <a:ext uri="{FF2B5EF4-FFF2-40B4-BE49-F238E27FC236}">
                <a16:creationId xmlns:a16="http://schemas.microsoft.com/office/drawing/2014/main" id="{0170D186-5B13-4A2F-96E2-47997916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80" y="4832747"/>
            <a:ext cx="1620440" cy="75604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350">
                <a:latin typeface="Arial" panose="020B0604020202020204" pitchFamily="34" charset="0"/>
              </a:rPr>
              <a:t>Sosyal destek</a:t>
            </a:r>
          </a:p>
        </p:txBody>
      </p:sp>
      <p:sp>
        <p:nvSpPr>
          <p:cNvPr id="35847" name="AutoShape 10">
            <a:extLst>
              <a:ext uri="{FF2B5EF4-FFF2-40B4-BE49-F238E27FC236}">
                <a16:creationId xmlns:a16="http://schemas.microsoft.com/office/drawing/2014/main" id="{89B7F2FE-0315-4DA7-A21B-34F14A803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974" y="2722691"/>
            <a:ext cx="810815" cy="1690559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Travma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sonrası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olaylar 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çevre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en-US" sz="1350" dirty="0">
              <a:latin typeface="Arial" panose="020B0604020202020204" pitchFamily="34" charset="0"/>
            </a:endParaRPr>
          </a:p>
        </p:txBody>
      </p:sp>
      <p:pic>
        <p:nvPicPr>
          <p:cNvPr id="35848" name="Picture 16" descr="BD21298_">
            <a:extLst>
              <a:ext uri="{FF2B5EF4-FFF2-40B4-BE49-F238E27FC236}">
                <a16:creationId xmlns:a16="http://schemas.microsoft.com/office/drawing/2014/main" id="{F60D6CBF-3C0E-4B21-8CC5-059C6AD7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3267075"/>
            <a:ext cx="485775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7" descr="BD21298_">
            <a:extLst>
              <a:ext uri="{FF2B5EF4-FFF2-40B4-BE49-F238E27FC236}">
                <a16:creationId xmlns:a16="http://schemas.microsoft.com/office/drawing/2014/main" id="{1DEC7CA0-CADE-4FBC-8228-D13C4F74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9" y="3537347"/>
            <a:ext cx="4857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8" descr="BD21298_">
            <a:extLst>
              <a:ext uri="{FF2B5EF4-FFF2-40B4-BE49-F238E27FC236}">
                <a16:creationId xmlns:a16="http://schemas.microsoft.com/office/drawing/2014/main" id="{A1778620-6ECA-4CC0-B797-D324DDC1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3429001"/>
            <a:ext cx="432197" cy="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9" descr="BD21298_">
            <a:extLst>
              <a:ext uri="{FF2B5EF4-FFF2-40B4-BE49-F238E27FC236}">
                <a16:creationId xmlns:a16="http://schemas.microsoft.com/office/drawing/2014/main" id="{F06D9BAF-7110-47E7-806A-0F8A84E9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3457576"/>
            <a:ext cx="37861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AutoShape 21">
            <a:extLst>
              <a:ext uri="{FF2B5EF4-FFF2-40B4-BE49-F238E27FC236}">
                <a16:creationId xmlns:a16="http://schemas.microsoft.com/office/drawing/2014/main" id="{4BDAAF5C-224C-4AA3-827B-7EB0C6D4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2564606"/>
            <a:ext cx="1565672" cy="161925"/>
          </a:xfrm>
          <a:prstGeom prst="rightArrow">
            <a:avLst>
              <a:gd name="adj1" fmla="val 50000"/>
              <a:gd name="adj2" fmla="val 241728"/>
            </a:avLst>
          </a:prstGeom>
          <a:solidFill>
            <a:srgbClr val="ED261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35853" name="AutoShape 23">
            <a:extLst>
              <a:ext uri="{FF2B5EF4-FFF2-40B4-BE49-F238E27FC236}">
                <a16:creationId xmlns:a16="http://schemas.microsoft.com/office/drawing/2014/main" id="{3925E672-AD56-4A95-9282-95D15B0B4C7E}"/>
              </a:ext>
            </a:extLst>
          </p:cNvPr>
          <p:cNvSpPr>
            <a:spLocks noChangeArrowheads="1"/>
          </p:cNvSpPr>
          <p:nvPr/>
        </p:nvSpPr>
        <p:spPr bwMode="auto">
          <a:xfrm rot="18189362">
            <a:off x="4626175" y="4401147"/>
            <a:ext cx="1079897" cy="107156"/>
          </a:xfrm>
          <a:prstGeom prst="rightArrow">
            <a:avLst>
              <a:gd name="adj1" fmla="val 50000"/>
              <a:gd name="adj2" fmla="val 251945"/>
            </a:avLst>
          </a:prstGeom>
          <a:solidFill>
            <a:srgbClr val="ED261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35854" name="AutoShape 24">
            <a:extLst>
              <a:ext uri="{FF2B5EF4-FFF2-40B4-BE49-F238E27FC236}">
                <a16:creationId xmlns:a16="http://schemas.microsoft.com/office/drawing/2014/main" id="{5594BE88-8A2B-42F1-8AE4-F2E251A0C442}"/>
              </a:ext>
            </a:extLst>
          </p:cNvPr>
          <p:cNvSpPr>
            <a:spLocks noChangeArrowheads="1"/>
          </p:cNvSpPr>
          <p:nvPr/>
        </p:nvSpPr>
        <p:spPr bwMode="auto">
          <a:xfrm rot="15085983">
            <a:off x="4248746" y="4563070"/>
            <a:ext cx="647700" cy="108347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ED261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1B3E9C-F8B8-43B7-BD8D-E8883194E820}"/>
              </a:ext>
            </a:extLst>
          </p:cNvPr>
          <p:cNvSpPr/>
          <p:nvPr/>
        </p:nvSpPr>
        <p:spPr>
          <a:xfrm>
            <a:off x="4999323" y="1699085"/>
            <a:ext cx="1611314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b="1" dirty="0" err="1">
                <a:solidFill>
                  <a:schemeClr val="tx1"/>
                </a:solidFill>
              </a:rPr>
              <a:t>Psikososyal</a:t>
            </a:r>
            <a:r>
              <a:rPr lang="tr-TR" sz="1350" b="1" dirty="0">
                <a:solidFill>
                  <a:schemeClr val="tx1"/>
                </a:solidFill>
              </a:rPr>
              <a:t> destek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5C99F4D-F6BF-43A6-84DE-7B3DD767EF53}"/>
              </a:ext>
            </a:extLst>
          </p:cNvPr>
          <p:cNvSpPr/>
          <p:nvPr/>
        </p:nvSpPr>
        <p:spPr>
          <a:xfrm>
            <a:off x="5861050" y="2241549"/>
            <a:ext cx="82550" cy="481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343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53DF-17A4-43EB-92EC-B96C7E83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59251"/>
            <a:ext cx="8350249" cy="161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İzmir Depremi: </a:t>
            </a:r>
            <a:r>
              <a:rPr lang="tr-TR" b="1" dirty="0" err="1">
                <a:solidFill>
                  <a:schemeClr val="tx1"/>
                </a:solidFill>
              </a:rPr>
              <a:t>Psikososyal</a:t>
            </a:r>
            <a:r>
              <a:rPr lang="tr-TR" b="1" dirty="0">
                <a:solidFill>
                  <a:schemeClr val="tx1"/>
                </a:solidFill>
              </a:rPr>
              <a:t> Destek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TPD İZMİR - İzmir'de gerçekleşen deprem sebebiyle hep... | Facebook">
            <a:extLst>
              <a:ext uri="{FF2B5EF4-FFF2-40B4-BE49-F238E27FC236}">
                <a16:creationId xmlns:a16="http://schemas.microsoft.com/office/drawing/2014/main" id="{05126EAD-A8B1-4AE3-A8BF-EDA7F4C55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" y="2037359"/>
            <a:ext cx="1864608" cy="1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İzmir Depreminden Etkilenenler için Psikososyal Destek Çalışmaları Devam  Ediyor! - Sivil Sayfalar">
            <a:extLst>
              <a:ext uri="{FF2B5EF4-FFF2-40B4-BE49-F238E27FC236}">
                <a16:creationId xmlns:a16="http://schemas.microsoft.com/office/drawing/2014/main" id="{B9DCC2F0-9E7B-4C96-8523-681F3B36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63" y="2549525"/>
            <a:ext cx="3160176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/24 Psikososyal Destek Hattı">
            <a:extLst>
              <a:ext uri="{FF2B5EF4-FFF2-40B4-BE49-F238E27FC236}">
                <a16:creationId xmlns:a16="http://schemas.microsoft.com/office/drawing/2014/main" id="{6F849E5E-27CD-4FCE-B789-6428F81F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171700"/>
            <a:ext cx="36576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8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ADE51622-0E62-477F-9B69-55CF12A8A7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598" y="1429218"/>
            <a:ext cx="6938501" cy="43762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en-US" sz="2400" dirty="0">
                <a:ea typeface="ＭＳ Ｐゴシック" panose="020B0600070205080204" pitchFamily="34" charset="-128"/>
              </a:rPr>
              <a:t>Geniş bir yelpazede psiko-sosyal problemlere odaklanan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sz="2400" dirty="0">
                <a:ea typeface="ＭＳ Ｐゴシック" panose="020B0600070205080204" pitchFamily="34" charset="-128"/>
              </a:rPr>
              <a:t>Sosyal birlikteliği ve afetzedelerin saygınlığını ve bağımsızlığını destekleyen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sz="2400" dirty="0">
                <a:ea typeface="ＭＳ Ｐゴシック" panose="020B0600070205080204" pitchFamily="34" charset="-128"/>
              </a:rPr>
              <a:t>Psikolojik sorunların gelişmesini ve sosyal dağılmayı engellemeyi amaçlayan bir süreçtir.</a:t>
            </a:r>
            <a:r>
              <a:rPr lang="en-NZ" altLang="en-US" sz="2400" dirty="0">
                <a:ea typeface="ＭＳ Ｐゴシック" panose="020B0600070205080204" pitchFamily="34" charset="-128"/>
              </a:rPr>
              <a:t> </a:t>
            </a:r>
            <a:endParaRPr lang="tr-TR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sz="2400" dirty="0">
                <a:ea typeface="ＭＳ Ｐゴシック" panose="020B0600070205080204" pitchFamily="34" charset="-128"/>
              </a:rPr>
              <a:t>Sürekliliği olan bir süreçtir.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sz="2400" dirty="0">
                <a:ea typeface="ＭＳ Ｐゴシック" panose="020B0600070205080204" pitchFamily="34" charset="-128"/>
              </a:rPr>
              <a:t>Afetlerden sonra uygulanmakla birlikte, afetler öncesi planlama, eğitim ve uygulamalar gereklidir.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en-US" sz="2400" dirty="0">
              <a:ea typeface="ＭＳ Ｐゴシック" panose="020B0600070205080204" pitchFamily="34" charset="-128"/>
            </a:endParaRPr>
          </a:p>
          <a:p>
            <a:endParaRPr lang="tr-TR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sz="2400" dirty="0" err="1">
                <a:ea typeface="ＭＳ Ｐゴシック" panose="020B0600070205080204" pitchFamily="34" charset="-128"/>
              </a:rPr>
              <a:t>Psikososyal</a:t>
            </a:r>
            <a:r>
              <a:rPr lang="tr-TR" altLang="en-US" sz="2400" dirty="0">
                <a:ea typeface="ＭＳ Ｐゴシック" panose="020B0600070205080204" pitchFamily="34" charset="-128"/>
              </a:rPr>
              <a:t> destek örseleyici bir deneyim yaşamış olan, ancak  </a:t>
            </a:r>
            <a:r>
              <a:rPr lang="tr-TR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psikolojik olarak  sağlıklı bireylere uygulanır</a:t>
            </a:r>
            <a:r>
              <a:rPr lang="tr-TR" altLang="en-US" sz="2400" b="1" dirty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>
                <a:ea typeface="ＭＳ Ｐゴシック" panose="020B0600070205080204" pitchFamily="34" charset="-128"/>
              </a:rPr>
              <a:t>(IPPHEC, 2009). </a:t>
            </a:r>
          </a:p>
          <a:p>
            <a:endParaRPr lang="tr-TR" altLang="en-US" sz="21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3B59318E-7B70-4F31-AF97-FA3BDC9A9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263" y="278280"/>
            <a:ext cx="7519738" cy="9556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altLang="tr-TR" sz="4000" b="1" dirty="0" err="1">
                <a:ea typeface="ＭＳ Ｐゴシック" panose="020B0600070205080204" pitchFamily="34" charset="-128"/>
              </a:rPr>
              <a:t>Psikososyal</a:t>
            </a:r>
            <a:r>
              <a:rPr lang="tr-TR" altLang="tr-TR" sz="4000" b="1" dirty="0">
                <a:ea typeface="ＭＳ Ｐゴシック" panose="020B0600070205080204" pitchFamily="34" charset="-128"/>
              </a:rPr>
              <a:t> Destek Nedir ?</a:t>
            </a:r>
          </a:p>
        </p:txBody>
      </p:sp>
      <p:sp>
        <p:nvSpPr>
          <p:cNvPr id="8196" name="Slide Number Placeholder 1">
            <a:extLst>
              <a:ext uri="{FF2B5EF4-FFF2-40B4-BE49-F238E27FC236}">
                <a16:creationId xmlns:a16="http://schemas.microsoft.com/office/drawing/2014/main" id="{2BFE9571-A6EF-4886-A071-165141FE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4AE346-E284-4D01-94CA-E736B07F17E0}" type="slidenum">
              <a:rPr lang="tr-TR" altLang="tr-TR" sz="75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r-TR" altLang="tr-TR" sz="750">
              <a:latin typeface="Verdan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2BA5C5-8D47-4EDE-9BFC-A5144DC1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32" y="5715000"/>
            <a:ext cx="68746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675" b="1" kern="0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28802C9A-4F42-4163-B478-9944980D6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681" y="1751798"/>
            <a:ext cx="7325202" cy="44564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endParaRPr lang="tr-TR" altLang="en-US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en-US" sz="3200" dirty="0"/>
              <a:t>Güvenlik duygusu vermek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en-US" sz="3200" dirty="0"/>
              <a:t> Sakinleştirmek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en-US" sz="3200" dirty="0"/>
              <a:t> Öz yeterlilik ve toplumsal yeterlilik duygusunu teşvik etmek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en-US" sz="3200" dirty="0"/>
              <a:t> Bağlantılı olma duygusunu geliştirmek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en-US" sz="3200" dirty="0"/>
              <a:t> Umut aşılamak </a:t>
            </a:r>
          </a:p>
          <a:p>
            <a:endParaRPr lang="tr-TR" altLang="en-US" sz="1800" dirty="0"/>
          </a:p>
        </p:txBody>
      </p:sp>
      <p:sp>
        <p:nvSpPr>
          <p:cNvPr id="50180" name="Title 1">
            <a:extLst>
              <a:ext uri="{FF2B5EF4-FFF2-40B4-BE49-F238E27FC236}">
                <a16:creationId xmlns:a16="http://schemas.microsoft.com/office/drawing/2014/main" id="{1291EBF8-1463-4B15-B438-61F04070CE67}"/>
              </a:ext>
            </a:extLst>
          </p:cNvPr>
          <p:cNvSpPr txBox="1">
            <a:spLocks/>
          </p:cNvSpPr>
          <p:nvPr/>
        </p:nvSpPr>
        <p:spPr bwMode="auto">
          <a:xfrm>
            <a:off x="394637" y="250256"/>
            <a:ext cx="8171848" cy="1501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chemeClr val="accent1"/>
                </a:solidFill>
              </a:rPr>
              <a:t>Psikososyal Destek: Genel Prensipler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j-lt"/>
              </a:rPr>
              <a:t>(</a:t>
            </a:r>
            <a:r>
              <a:rPr lang="en-US" altLang="en-US" sz="3600" dirty="0" err="1">
                <a:latin typeface="+mj-lt"/>
              </a:rPr>
              <a:t>Hobfoll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ve</a:t>
            </a:r>
            <a:r>
              <a:rPr lang="en-US" altLang="en-US" sz="3600" dirty="0">
                <a:latin typeface="+mj-lt"/>
              </a:rPr>
              <a:t> ark</a:t>
            </a:r>
            <a:r>
              <a:rPr lang="tr-TR" altLang="en-US" sz="3600" dirty="0">
                <a:latin typeface="+mj-lt"/>
              </a:rPr>
              <a:t>.</a:t>
            </a:r>
            <a:r>
              <a:rPr lang="en-US" altLang="en-US" sz="3600" dirty="0">
                <a:latin typeface="+mj-lt"/>
              </a:rPr>
              <a:t>, 2008)</a:t>
            </a:r>
            <a:endParaRPr lang="en-US" altLang="tr-T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192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2A67-7D01-41F0-88EE-7F21B181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67378"/>
            <a:ext cx="8229600" cy="14534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Psikososyal</a:t>
            </a:r>
            <a:r>
              <a:rPr lang="tr-TR" dirty="0">
                <a:solidFill>
                  <a:schemeClr val="tx1"/>
                </a:solidFill>
              </a:rPr>
              <a:t> destek kapsamında uygulamalar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074B-4C79-4677-AE9A-83FE7BBF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Psikolojik ilk yardım</a:t>
            </a:r>
          </a:p>
          <a:p>
            <a:r>
              <a:rPr lang="tr-TR" sz="3600" dirty="0" err="1"/>
              <a:t>Psikoeğitim</a:t>
            </a:r>
            <a:endParaRPr lang="tr-TR" sz="3600" dirty="0"/>
          </a:p>
          <a:p>
            <a:r>
              <a:rPr lang="tr-TR" sz="3600" dirty="0"/>
              <a:t>Paylaşım grupları</a:t>
            </a:r>
          </a:p>
          <a:p>
            <a:r>
              <a:rPr lang="tr-TR" sz="3600" dirty="0"/>
              <a:t>Kısa bireysel psikolojik destek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04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3FA3-7B0E-4D3D-83E8-27E8D7B3B5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/>
              <a:t>Bitirirken…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C4934-7B1D-44F1-8F06-619BFC6A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597794"/>
            <a:ext cx="5018232" cy="5062887"/>
          </a:xfrm>
        </p:spPr>
        <p:txBody>
          <a:bodyPr>
            <a:normAutofit/>
          </a:bodyPr>
          <a:lstStyle/>
          <a:p>
            <a:r>
              <a:rPr lang="tr-TR" sz="2800" dirty="0"/>
              <a:t>Afet riskleri zarar azaltma ve hazırlıklı olma ile azaltılabilir</a:t>
            </a:r>
          </a:p>
          <a:p>
            <a:r>
              <a:rPr lang="tr-TR" sz="2800" dirty="0"/>
              <a:t>Psikososyal programların uygulanması için de hazırlıklı olunması önemlidir</a:t>
            </a:r>
          </a:p>
          <a:p>
            <a:r>
              <a:rPr lang="tr-TR" sz="2800" dirty="0"/>
              <a:t>Etkili zarar azaltma ve hazırlık ile doğa olayları afete dönüşmeyebilir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7">
            <a:extLst>
              <a:ext uri="{FF2B5EF4-FFF2-40B4-BE49-F238E27FC236}">
                <a16:creationId xmlns:a16="http://schemas.microsoft.com/office/drawing/2014/main" id="{102B4559-DE4D-47D5-997E-06258D3A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68" y="4541732"/>
            <a:ext cx="214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Afet Sonrası Psikososyal Destek Eğitimi - Samsun">
            <a:extLst>
              <a:ext uri="{FF2B5EF4-FFF2-40B4-BE49-F238E27FC236}">
                <a16:creationId xmlns:a16="http://schemas.microsoft.com/office/drawing/2014/main" id="{4173B477-12E4-4097-99F3-EDAEF25E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93" y="1941513"/>
            <a:ext cx="2821781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8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E0D9-16DC-4451-B9F5-C4A0B3D36F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/>
              <a:t>Dinlediğiniz için teşekkürler</a:t>
            </a:r>
            <a:br>
              <a:rPr lang="tr-TR" dirty="0"/>
            </a:br>
            <a:r>
              <a:rPr lang="tr-TR" dirty="0"/>
              <a:t>akaranci@etu.edu.tr</a:t>
            </a:r>
            <a:endParaRPr lang="en-US" dirty="0"/>
          </a:p>
        </p:txBody>
      </p:sp>
      <p:pic>
        <p:nvPicPr>
          <p:cNvPr id="1038" name="Picture 14" descr="Recovering emotionally from disaster">
            <a:extLst>
              <a:ext uri="{FF2B5EF4-FFF2-40B4-BE49-F238E27FC236}">
                <a16:creationId xmlns:a16="http://schemas.microsoft.com/office/drawing/2014/main" id="{DBBDBF09-44CD-47ED-BE83-8006785D2D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13" y="2076067"/>
            <a:ext cx="6699974" cy="34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728694-DEAC-ACFF-E27C-FF3924FE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740" y="5979413"/>
            <a:ext cx="269748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1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28FA-0245-814A-60AC-61D4E6746E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/>
              <a:t>Afet Psikolojisi</a:t>
            </a:r>
            <a:r>
              <a:rPr lang="tr-TR" dirty="0"/>
              <a:t>: </a:t>
            </a:r>
            <a:r>
              <a:rPr lang="tr" sz="3300" b="1" dirty="0"/>
              <a:t>Afet Risk Yönetiminin Tüm Aşamaları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28B2C-122E-99E6-A5B7-EDD20BCF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42" y="1688383"/>
            <a:ext cx="5640817" cy="3898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300" b="1" dirty="0">
                <a:solidFill>
                  <a:schemeClr val="accent2">
                    <a:lumMod val="75000"/>
                  </a:schemeClr>
                </a:solidFill>
              </a:rPr>
              <a:t>SONRASI</a:t>
            </a:r>
          </a:p>
          <a:p>
            <a:r>
              <a:rPr lang="tr-TR" dirty="0"/>
              <a:t>Psiko-sosyal etkiler, ruhsal bozukluklar, dayanıklılık, travma sonrası gelişim/ kırılgan gruplar /zaman</a:t>
            </a:r>
          </a:p>
          <a:p>
            <a:r>
              <a:rPr lang="tr-TR" dirty="0"/>
              <a:t>Psikososyal Müdahaleler</a:t>
            </a:r>
          </a:p>
          <a:p>
            <a:r>
              <a:rPr lang="tr-TR" dirty="0"/>
              <a:t>Psikoterapi uygulamaları</a:t>
            </a:r>
          </a:p>
          <a:p>
            <a:r>
              <a:rPr lang="tr-TR" dirty="0"/>
              <a:t>Süpervizyon ve eğitim</a:t>
            </a:r>
          </a:p>
          <a:p>
            <a:endParaRPr lang="en-US" dirty="0"/>
          </a:p>
        </p:txBody>
      </p:sp>
      <p:sp>
        <p:nvSpPr>
          <p:cNvPr id="4" name="AutoShape 4" descr="Kahramanmaraş'ta saat 17:49'da deprem meydana geldi! - Direniş Haber">
            <a:extLst>
              <a:ext uri="{FF2B5EF4-FFF2-40B4-BE49-F238E27FC236}">
                <a16:creationId xmlns:a16="http://schemas.microsoft.com/office/drawing/2014/main" id="{05842760-73FF-2F4E-ECA4-3BBEE9F4E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6" name="Picture 2" descr="Depremin Çocukların Ruh Sağlığı Açısından Riskleri Ve Etkileri - CyberMag">
            <a:extLst>
              <a:ext uri="{FF2B5EF4-FFF2-40B4-BE49-F238E27FC236}">
                <a16:creationId xmlns:a16="http://schemas.microsoft.com/office/drawing/2014/main" id="{C97EBEB5-71D4-47FE-A183-A4757506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58" y="1858981"/>
            <a:ext cx="3165338" cy="17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Şubat Kahramanmaraş Depremi Yıl Dönümünde Psikolojik Sağlığımızı Nasıl  Geliştirebiliriz?” webinarı - İBÜ/AJANDA">
            <a:extLst>
              <a:ext uri="{FF2B5EF4-FFF2-40B4-BE49-F238E27FC236}">
                <a16:creationId xmlns:a16="http://schemas.microsoft.com/office/drawing/2014/main" id="{6C510683-376F-D7E0-1C0E-5611A15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92" y="3881388"/>
            <a:ext cx="3664408" cy="24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8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5204" y="58794"/>
            <a:ext cx="8229600" cy="1143000"/>
          </a:xfrm>
          <a:solidFill>
            <a:srgbClr val="FDEADA"/>
          </a:solidFill>
        </p:spPr>
        <p:txBody>
          <a:bodyPr/>
          <a:lstStyle/>
          <a:p>
            <a:r>
              <a:rPr lang="tr-TR" dirty="0"/>
              <a:t>Unutmamak !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2728" y="3720671"/>
            <a:ext cx="2751272" cy="1741991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258" y="1669603"/>
            <a:ext cx="2164803" cy="205106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970" y="1292949"/>
            <a:ext cx="2462414" cy="231517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5929"/>
            <a:ext cx="4631071" cy="2405063"/>
          </a:xfrm>
          <a:prstGeom prst="rect">
            <a:avLst/>
          </a:prstGeom>
        </p:spPr>
      </p:pic>
      <p:pic>
        <p:nvPicPr>
          <p:cNvPr id="3078" name="Picture 6" descr="zarafet İspanyol çile 23 ekim van depremi - elerutorientacion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50" y="951568"/>
            <a:ext cx="2789768" cy="27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6 Şubat 2023… Unutmadık, Unutmayacağız! Bir yıl önce, Kahramanmaraş  merkezli yaşanan depremlerle sarsılan 11 ilimizde büyük bir acı yaşandı.  Binlerce insanımızı kaybettik, milyonlarca vatandaşımız evsiz kaldı.  Kaybettiğimiz canlarımızı rahmetle anıyor ...">
            <a:extLst>
              <a:ext uri="{FF2B5EF4-FFF2-40B4-BE49-F238E27FC236}">
                <a16:creationId xmlns:a16="http://schemas.microsoft.com/office/drawing/2014/main" id="{0989B661-84CF-CB54-391A-2B75930A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15" y="4369663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Unutmadık, unutmayacağız! - Batman Haberleri">
            <a:extLst>
              <a:ext uri="{FF2B5EF4-FFF2-40B4-BE49-F238E27FC236}">
                <a16:creationId xmlns:a16="http://schemas.microsoft.com/office/drawing/2014/main" id="{C0C14939-2AFA-1BDE-E240-9721A676C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Neden</a:t>
            </a:r>
            <a:r>
              <a:rPr dirty="0"/>
              <a:t> </a:t>
            </a:r>
            <a:r>
              <a:rPr dirty="0" err="1"/>
              <a:t>Hazırlık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1437"/>
            <a:ext cx="8229600" cy="3115357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Afetlerin boyutlarını ve yaratabileceği  zararları en aza indirmek amacıyla</a:t>
            </a:r>
            <a:r>
              <a:rPr dirty="0"/>
              <a:t>.</a:t>
            </a:r>
          </a:p>
          <a:p>
            <a:r>
              <a:rPr dirty="0" err="1"/>
              <a:t>Hazırlık</a:t>
            </a:r>
            <a:r>
              <a:rPr dirty="0"/>
              <a:t>, </a:t>
            </a:r>
            <a:r>
              <a:rPr dirty="0" err="1"/>
              <a:t>sadece</a:t>
            </a:r>
            <a:r>
              <a:rPr dirty="0"/>
              <a:t> </a:t>
            </a:r>
            <a:r>
              <a:rPr dirty="0" err="1"/>
              <a:t>teknik</a:t>
            </a:r>
            <a:r>
              <a:rPr dirty="0"/>
              <a:t> </a:t>
            </a:r>
            <a:r>
              <a:rPr dirty="0" err="1"/>
              <a:t>değil</a:t>
            </a:r>
            <a:r>
              <a:rPr dirty="0"/>
              <a:t> </a:t>
            </a:r>
            <a:r>
              <a:rPr lang="tr-TR" dirty="0"/>
              <a:t>aynı zamanda </a:t>
            </a:r>
            <a:r>
              <a:rPr dirty="0" err="1">
                <a:solidFill>
                  <a:srgbClr val="FF0000"/>
                </a:solidFill>
              </a:rPr>
              <a:t>toplumsal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bir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süreçtir</a:t>
            </a:r>
            <a:r>
              <a:rPr dirty="0"/>
              <a:t>.</a:t>
            </a:r>
          </a:p>
          <a:p>
            <a:r>
              <a:rPr lang="tr-TR" dirty="0"/>
              <a:t>Afetlerde sadece m</a:t>
            </a:r>
            <a:r>
              <a:rPr dirty="0" err="1"/>
              <a:t>üdahale</a:t>
            </a:r>
            <a:r>
              <a:rPr dirty="0"/>
              <a:t> </a:t>
            </a:r>
            <a:r>
              <a:rPr dirty="0" err="1"/>
              <a:t>değil</a:t>
            </a:r>
            <a:r>
              <a:rPr dirty="0"/>
              <a:t>, </a:t>
            </a:r>
            <a:r>
              <a:rPr dirty="0" err="1"/>
              <a:t>öncesi</a:t>
            </a:r>
            <a:r>
              <a:rPr lang="tr-TR" dirty="0"/>
              <a:t> dönem yapılanlar </a:t>
            </a:r>
            <a:r>
              <a:rPr dirty="0"/>
              <a:t> </a:t>
            </a:r>
            <a:r>
              <a:rPr lang="tr-TR" dirty="0"/>
              <a:t>dayanıklılık için </a:t>
            </a:r>
            <a:r>
              <a:rPr dirty="0" err="1"/>
              <a:t>belirleyicidir</a:t>
            </a:r>
            <a:r>
              <a:rPr dirty="0"/>
              <a:t>.</a:t>
            </a:r>
            <a:endParaRPr lang="tr-TR" dirty="0"/>
          </a:p>
          <a:p>
            <a:r>
              <a:rPr lang="tr-TR" dirty="0"/>
              <a:t>Hazırlık bireysel, toplumsal ve kurumsal düzeyde ve birlikte</a:t>
            </a:r>
            <a:endParaRPr dirty="0"/>
          </a:p>
        </p:txBody>
      </p:sp>
      <p:pic>
        <p:nvPicPr>
          <p:cNvPr id="1028" name="Picture 4" descr="7 Adımda DEPREME HAZIR OLMAK">
            <a:extLst>
              <a:ext uri="{FF2B5EF4-FFF2-40B4-BE49-F238E27FC236}">
                <a16:creationId xmlns:a16="http://schemas.microsoft.com/office/drawing/2014/main" id="{8736E446-49D5-5D9A-A5AA-1ABA9473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49" y="1499776"/>
            <a:ext cx="3060730" cy="17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Bireysel</a:t>
            </a:r>
            <a:r>
              <a:rPr dirty="0"/>
              <a:t> </a:t>
            </a:r>
            <a:r>
              <a:rPr dirty="0" err="1"/>
              <a:t>Hazırlık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dirty="0" err="1"/>
              <a:t>Kişisel</a:t>
            </a:r>
            <a:r>
              <a:rPr dirty="0"/>
              <a:t> </a:t>
            </a:r>
            <a:r>
              <a:rPr dirty="0" err="1"/>
              <a:t>farkındalık</a:t>
            </a:r>
            <a:r>
              <a:rPr lang="tr-TR" dirty="0"/>
              <a:t>, </a:t>
            </a:r>
            <a:r>
              <a:rPr dirty="0"/>
              <a:t> </a:t>
            </a:r>
            <a:r>
              <a:rPr dirty="0" err="1"/>
              <a:t>bilgi</a:t>
            </a:r>
            <a:r>
              <a:rPr lang="tr-TR" dirty="0"/>
              <a:t>, beceriler ve kaynaklar</a:t>
            </a:r>
            <a:endParaRPr dirty="0"/>
          </a:p>
          <a:p>
            <a:r>
              <a:rPr dirty="0"/>
              <a:t>Aile </a:t>
            </a:r>
            <a:r>
              <a:rPr dirty="0" err="1"/>
              <a:t>afet</a:t>
            </a:r>
            <a:r>
              <a:rPr dirty="0"/>
              <a:t> </a:t>
            </a:r>
            <a:r>
              <a:rPr dirty="0" err="1"/>
              <a:t>planı</a:t>
            </a:r>
            <a:endParaRPr dirty="0"/>
          </a:p>
          <a:p>
            <a:r>
              <a:rPr dirty="0" err="1"/>
              <a:t>Psikolojik</a:t>
            </a:r>
            <a:r>
              <a:rPr dirty="0"/>
              <a:t> </a:t>
            </a:r>
            <a:r>
              <a:rPr dirty="0" err="1"/>
              <a:t>dayanıklılık</a:t>
            </a:r>
            <a:endParaRPr dirty="0"/>
          </a:p>
        </p:txBody>
      </p:sp>
      <p:pic>
        <p:nvPicPr>
          <p:cNvPr id="2050" name="Picture 2" descr="Afet ve Acil Durum Deprem Çantası Tescilli, Reflektörlü,Su geçirmez 72 saat  2 Kişilik Üst Düzey Deprem Afeti Hazırlığı : Amazon.com.tr: Spor ve Outdoor">
            <a:extLst>
              <a:ext uri="{FF2B5EF4-FFF2-40B4-BE49-F238E27FC236}">
                <a16:creationId xmlns:a16="http://schemas.microsoft.com/office/drawing/2014/main" id="{F185AC17-65B3-ABAE-0932-756C9FDD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6" y="2514601"/>
            <a:ext cx="3557016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Toplumsal</a:t>
            </a:r>
            <a:r>
              <a:rPr dirty="0"/>
              <a:t> </a:t>
            </a:r>
            <a:r>
              <a:rPr dirty="0" err="1"/>
              <a:t>Hazırlık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1641"/>
            <a:ext cx="5541483" cy="3221882"/>
          </a:xfrm>
        </p:spPr>
        <p:txBody>
          <a:bodyPr>
            <a:normAutofit lnSpcReduction="10000"/>
          </a:bodyPr>
          <a:lstStyle/>
          <a:p>
            <a:r>
              <a:rPr dirty="0" err="1"/>
              <a:t>Komşuluk</a:t>
            </a:r>
            <a:r>
              <a:rPr dirty="0"/>
              <a:t> </a:t>
            </a:r>
            <a:r>
              <a:rPr dirty="0" err="1"/>
              <a:t>ağları</a:t>
            </a:r>
            <a:endParaRPr lang="tr-TR" dirty="0"/>
          </a:p>
          <a:p>
            <a:r>
              <a:rPr lang="tr-TR" dirty="0"/>
              <a:t>Toplumsal normlar- sorumluluk</a:t>
            </a:r>
            <a:endParaRPr dirty="0"/>
          </a:p>
          <a:p>
            <a:r>
              <a:rPr dirty="0" err="1"/>
              <a:t>Toplum</a:t>
            </a:r>
            <a:r>
              <a:rPr dirty="0"/>
              <a:t> </a:t>
            </a:r>
            <a:r>
              <a:rPr dirty="0" err="1"/>
              <a:t>temelli</a:t>
            </a:r>
            <a:r>
              <a:rPr dirty="0"/>
              <a:t> </a:t>
            </a:r>
            <a:r>
              <a:rPr lang="tr-TR" dirty="0"/>
              <a:t>uygulamalar</a:t>
            </a:r>
            <a:endParaRPr dirty="0"/>
          </a:p>
          <a:p>
            <a:r>
              <a:rPr dirty="0" err="1"/>
              <a:t>Gönüllülük</a:t>
            </a:r>
            <a:endParaRPr dirty="0"/>
          </a:p>
          <a:p>
            <a:r>
              <a:rPr dirty="0" err="1"/>
              <a:t>Mahalle</a:t>
            </a:r>
            <a:r>
              <a:rPr dirty="0"/>
              <a:t> </a:t>
            </a:r>
            <a:r>
              <a:rPr dirty="0" err="1"/>
              <a:t>organizasyonları</a:t>
            </a:r>
            <a:endParaRPr dirty="0"/>
          </a:p>
        </p:txBody>
      </p:sp>
      <p:pic>
        <p:nvPicPr>
          <p:cNvPr id="4098" name="Picture 2" descr="STK Afet Platformu Dayanışmayı Büyütmeye Çağırıyor - Sivil Sayfalar">
            <a:extLst>
              <a:ext uri="{FF2B5EF4-FFF2-40B4-BE49-F238E27FC236}">
                <a16:creationId xmlns:a16="http://schemas.microsoft.com/office/drawing/2014/main" id="{8FB3BC13-BFF7-8F23-0C28-4555D75A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83" y="2302525"/>
            <a:ext cx="268811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5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Kurumsal</a:t>
            </a:r>
            <a:r>
              <a:rPr dirty="0"/>
              <a:t> </a:t>
            </a:r>
            <a:r>
              <a:rPr dirty="0" err="1"/>
              <a:t>Hazırlık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77440"/>
          </a:xfrm>
        </p:spPr>
        <p:txBody>
          <a:bodyPr>
            <a:normAutofit fontScale="92500" lnSpcReduction="20000"/>
          </a:bodyPr>
          <a:lstStyle/>
          <a:p>
            <a:r>
              <a:rPr dirty="0" err="1"/>
              <a:t>Kurum</a:t>
            </a:r>
            <a:r>
              <a:rPr dirty="0"/>
              <a:t> </a:t>
            </a:r>
            <a:r>
              <a:rPr dirty="0" err="1"/>
              <a:t>içi</a:t>
            </a:r>
            <a:r>
              <a:rPr dirty="0"/>
              <a:t> </a:t>
            </a:r>
            <a:r>
              <a:rPr dirty="0" err="1"/>
              <a:t>afet</a:t>
            </a:r>
            <a:r>
              <a:rPr dirty="0"/>
              <a:t> </a:t>
            </a:r>
            <a:r>
              <a:rPr dirty="0" err="1"/>
              <a:t>planları</a:t>
            </a:r>
            <a:endParaRPr dirty="0"/>
          </a:p>
          <a:p>
            <a:r>
              <a:rPr lang="en-GB" dirty="0" err="1"/>
              <a:t>Çalışan</a:t>
            </a:r>
            <a:r>
              <a:rPr lang="en-GB" dirty="0"/>
              <a:t> </a:t>
            </a:r>
            <a:r>
              <a:rPr lang="en-GB" dirty="0" err="1"/>
              <a:t>eğitimi</a:t>
            </a:r>
            <a:endParaRPr lang="en-GB" dirty="0"/>
          </a:p>
          <a:p>
            <a:r>
              <a:rPr b="1" dirty="0" err="1"/>
              <a:t>Kurumlar</a:t>
            </a:r>
            <a:r>
              <a:rPr b="1" dirty="0"/>
              <a:t> </a:t>
            </a:r>
            <a:r>
              <a:rPr b="1" dirty="0" err="1"/>
              <a:t>arası</a:t>
            </a:r>
            <a:r>
              <a:rPr b="1" dirty="0"/>
              <a:t> </a:t>
            </a:r>
            <a:r>
              <a:rPr lang="tr-TR" b="1" dirty="0"/>
              <a:t>ve halkla </a:t>
            </a:r>
            <a:r>
              <a:rPr b="1" dirty="0" err="1"/>
              <a:t>iş</a:t>
            </a:r>
            <a:r>
              <a:rPr b="1" dirty="0"/>
              <a:t> </a:t>
            </a:r>
            <a:r>
              <a:rPr b="1" dirty="0" err="1"/>
              <a:t>birliği</a:t>
            </a:r>
            <a:r>
              <a:rPr lang="tr-TR" b="1" dirty="0"/>
              <a:t>- toplumu güçlendirme</a:t>
            </a:r>
            <a:endParaRPr b="1" dirty="0"/>
          </a:p>
          <a:p>
            <a:r>
              <a:rPr dirty="0" err="1"/>
              <a:t>Yerel</a:t>
            </a:r>
            <a:r>
              <a:rPr dirty="0"/>
              <a:t> </a:t>
            </a:r>
            <a:r>
              <a:rPr dirty="0" err="1"/>
              <a:t>yönetimlerin</a:t>
            </a:r>
            <a:r>
              <a:rPr dirty="0"/>
              <a:t> </a:t>
            </a:r>
            <a:r>
              <a:rPr dirty="0" err="1"/>
              <a:t>rolü</a:t>
            </a:r>
            <a:endParaRPr dirty="0"/>
          </a:p>
        </p:txBody>
      </p:sp>
      <p:pic>
        <p:nvPicPr>
          <p:cNvPr id="5122" name="Picture 2" descr="Depremlerin Afete Dönüşmesini Engellemede Mahallelilerle Elele - İstanbul  Kent Konseyi">
            <a:extLst>
              <a:ext uri="{FF2B5EF4-FFF2-40B4-BE49-F238E27FC236}">
                <a16:creationId xmlns:a16="http://schemas.microsoft.com/office/drawing/2014/main" id="{721ED9DB-519F-4C22-8686-79A5E59A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86" y="3703004"/>
            <a:ext cx="4629150" cy="25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Karşılaşılan</a:t>
            </a:r>
            <a:r>
              <a:rPr dirty="0"/>
              <a:t> </a:t>
            </a:r>
            <a:r>
              <a:rPr dirty="0" err="1"/>
              <a:t>Zorluklar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Farkındalık , bilgi ve beceri </a:t>
            </a:r>
            <a:r>
              <a:rPr dirty="0" err="1"/>
              <a:t>eksikliği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(-kadercilik; inkar; ihmal)</a:t>
            </a:r>
            <a:endParaRPr dirty="0"/>
          </a:p>
          <a:p>
            <a:r>
              <a:rPr dirty="0" err="1"/>
              <a:t>Kurumlar</a:t>
            </a:r>
            <a:r>
              <a:rPr dirty="0"/>
              <a:t> </a:t>
            </a:r>
            <a:r>
              <a:rPr dirty="0" err="1"/>
              <a:t>arası</a:t>
            </a:r>
            <a:r>
              <a:rPr dirty="0"/>
              <a:t> </a:t>
            </a:r>
            <a:r>
              <a:rPr lang="tr-TR" dirty="0"/>
              <a:t>ve halkla işbirliğinde yasal çerçeve, kararlılık, tutumlar ve </a:t>
            </a:r>
            <a:r>
              <a:rPr dirty="0" err="1"/>
              <a:t>koordinasyon</a:t>
            </a:r>
            <a:r>
              <a:rPr dirty="0"/>
              <a:t> </a:t>
            </a:r>
            <a:r>
              <a:rPr dirty="0" err="1"/>
              <a:t>sorunları</a:t>
            </a:r>
            <a:endParaRPr dirty="0"/>
          </a:p>
          <a:p>
            <a:r>
              <a:rPr dirty="0"/>
              <a:t>Kaynak </a:t>
            </a:r>
            <a:r>
              <a:rPr dirty="0" err="1"/>
              <a:t>yetersizliği</a:t>
            </a:r>
            <a:endParaRPr dirty="0"/>
          </a:p>
          <a:p>
            <a:r>
              <a:rPr lang="tr-TR" dirty="0"/>
              <a:t>S</a:t>
            </a:r>
            <a:r>
              <a:rPr dirty="0" err="1"/>
              <a:t>ürdürülebilirlik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5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856</Words>
  <Application>Microsoft Office PowerPoint</Application>
  <PresentationFormat>On-screen Show (4:3)</PresentationFormat>
  <Paragraphs>194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BentonSansTRUBol</vt:lpstr>
      <vt:lpstr>Calibri</vt:lpstr>
      <vt:lpstr>Söhne</vt:lpstr>
      <vt:lpstr>Tahoma</vt:lpstr>
      <vt:lpstr>Times New Roman</vt:lpstr>
      <vt:lpstr>Verdana</vt:lpstr>
      <vt:lpstr>Wingdings</vt:lpstr>
      <vt:lpstr>Office Theme</vt:lpstr>
      <vt:lpstr>Afet Psikolojisi: Bireysel ve Toplumsal Dayanıklılık</vt:lpstr>
      <vt:lpstr>Afet Psikolojisi: Afet Risk Yönetiminin Tüm Aşamaları</vt:lpstr>
      <vt:lpstr>Afet Psikolojisi: Afet Risk Yönetiminin Tüm Aşamaları</vt:lpstr>
      <vt:lpstr>Unutmamak !</vt:lpstr>
      <vt:lpstr>Neden Hazırlık?</vt:lpstr>
      <vt:lpstr>Bireysel Hazırlık</vt:lpstr>
      <vt:lpstr>Toplumsal Hazırlık</vt:lpstr>
      <vt:lpstr>Kurumsal Hazırlık</vt:lpstr>
      <vt:lpstr>Karşılaşılan Zorluklar</vt:lpstr>
      <vt:lpstr>PowerPoint Presentation</vt:lpstr>
      <vt:lpstr>AFAD, 2021</vt:lpstr>
      <vt:lpstr>AFAD, 2022</vt:lpstr>
      <vt:lpstr>6 Şubat, 2023, Kahramanmaraş Depremleri</vt:lpstr>
      <vt:lpstr>Hazırlıklı olma/Zarar Azaltma</vt:lpstr>
      <vt:lpstr>PowerPoint Presentation</vt:lpstr>
      <vt:lpstr>Depremlere Karşı Psikososyal Dayanıklılık: İstanbul İlinde Hazırlıklı Olmayı Artırmaya Yönelik bir Müdahale Çalışması – (TUBİTAK Deprem Özel Çağrısı:2021-2024)</vt:lpstr>
      <vt:lpstr>PROJENİN AMAÇLARI VE HEDEFLERİ</vt:lpstr>
      <vt:lpstr>İstanbul : Depremlere hazırlıklı olmayı yordayan değişkenler  (2022- 2024: Depremlere karşı psikososyal dayanıklılık: Hazırlıklı olmayı artırmaya yönelik bir müdahale çalışması-TÜBİTAK-1001)</vt:lpstr>
      <vt:lpstr>Neler Yapılabilir</vt:lpstr>
      <vt:lpstr>Afetler Sonrası ?</vt:lpstr>
      <vt:lpstr>Travmatik olaylara uyumu etkileyen faktörler (Parkinson, 2000)</vt:lpstr>
      <vt:lpstr>İzmir Depremi: Psikososyal Destek</vt:lpstr>
      <vt:lpstr>Psikososyal Destek Nedir ?</vt:lpstr>
      <vt:lpstr>PowerPoint Presentation</vt:lpstr>
      <vt:lpstr>Psikososyal destek kapsamında uygulamalar</vt:lpstr>
      <vt:lpstr>Bitirirken…</vt:lpstr>
      <vt:lpstr>Dinlediğiniz için teşekkürler akaranci@etu.edu.tr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Nuray</dc:creator>
  <cp:keywords/>
  <dc:description>generated using python-pptx</dc:description>
  <cp:lastModifiedBy>ayse nuray karanci</cp:lastModifiedBy>
  <cp:revision>39</cp:revision>
  <dcterms:created xsi:type="dcterms:W3CDTF">2013-01-27T09:14:16Z</dcterms:created>
  <dcterms:modified xsi:type="dcterms:W3CDTF">2026-01-08T09:19:36Z</dcterms:modified>
  <cp:category/>
</cp:coreProperties>
</file>