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72" r:id="rId14"/>
    <p:sldId id="275" r:id="rId15"/>
    <p:sldId id="274" r:id="rId16"/>
    <p:sldId id="267" r:id="rId17"/>
    <p:sldId id="276" r:id="rId18"/>
    <p:sldId id="271" r:id="rId19"/>
    <p:sldId id="269" r:id="rId20"/>
    <p:sldId id="268"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FAFC"/>
    <a:srgbClr val="DCF6FA"/>
    <a:srgbClr val="083F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0" d="100"/>
          <a:sy n="70" d="100"/>
        </p:scale>
        <p:origin x="50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640333B8-06CA-4790-9C5A-74B114F20833}" type="datetimeFigureOut">
              <a:rPr lang="tr-TR" smtClean="0"/>
              <a:t>9.01.2026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FE05861-331A-4D08-84B0-9CD4F0167546}" type="slidenum">
              <a:rPr lang="tr-TR" smtClean="0"/>
              <a:t>‹#›</a:t>
            </a:fld>
            <a:endParaRPr lang="tr-TR"/>
          </a:p>
        </p:txBody>
      </p:sp>
    </p:spTree>
    <p:extLst>
      <p:ext uri="{BB962C8B-B14F-4D97-AF65-F5344CB8AC3E}">
        <p14:creationId xmlns:p14="http://schemas.microsoft.com/office/powerpoint/2010/main" val="1620022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40333B8-06CA-4790-9C5A-74B114F20833}" type="datetimeFigureOut">
              <a:rPr lang="tr-TR" smtClean="0"/>
              <a:t>9.01.2026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FE05861-331A-4D08-84B0-9CD4F0167546}" type="slidenum">
              <a:rPr lang="tr-TR" smtClean="0"/>
              <a:t>‹#›</a:t>
            </a:fld>
            <a:endParaRPr lang="tr-TR"/>
          </a:p>
        </p:txBody>
      </p:sp>
    </p:spTree>
    <p:extLst>
      <p:ext uri="{BB962C8B-B14F-4D97-AF65-F5344CB8AC3E}">
        <p14:creationId xmlns:p14="http://schemas.microsoft.com/office/powerpoint/2010/main" val="576347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40333B8-06CA-4790-9C5A-74B114F20833}" type="datetimeFigureOut">
              <a:rPr lang="tr-TR" smtClean="0"/>
              <a:t>9.01.2026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FE05861-331A-4D08-84B0-9CD4F0167546}" type="slidenum">
              <a:rPr lang="tr-TR" smtClean="0"/>
              <a:t>‹#›</a:t>
            </a:fld>
            <a:endParaRPr lang="tr-TR"/>
          </a:p>
        </p:txBody>
      </p:sp>
    </p:spTree>
    <p:extLst>
      <p:ext uri="{BB962C8B-B14F-4D97-AF65-F5344CB8AC3E}">
        <p14:creationId xmlns:p14="http://schemas.microsoft.com/office/powerpoint/2010/main" val="2479988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40333B8-06CA-4790-9C5A-74B114F20833}" type="datetimeFigureOut">
              <a:rPr lang="tr-TR" smtClean="0"/>
              <a:t>9.01.2026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FE05861-331A-4D08-84B0-9CD4F0167546}" type="slidenum">
              <a:rPr lang="tr-TR" smtClean="0"/>
              <a:t>‹#›</a:t>
            </a:fld>
            <a:endParaRPr lang="tr-TR"/>
          </a:p>
        </p:txBody>
      </p:sp>
    </p:spTree>
    <p:extLst>
      <p:ext uri="{BB962C8B-B14F-4D97-AF65-F5344CB8AC3E}">
        <p14:creationId xmlns:p14="http://schemas.microsoft.com/office/powerpoint/2010/main" val="188835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640333B8-06CA-4790-9C5A-74B114F20833}" type="datetimeFigureOut">
              <a:rPr lang="tr-TR" smtClean="0"/>
              <a:t>9.01.2026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FE05861-331A-4D08-84B0-9CD4F0167546}" type="slidenum">
              <a:rPr lang="tr-TR" smtClean="0"/>
              <a:t>‹#›</a:t>
            </a:fld>
            <a:endParaRPr lang="tr-TR"/>
          </a:p>
        </p:txBody>
      </p:sp>
    </p:spTree>
    <p:extLst>
      <p:ext uri="{BB962C8B-B14F-4D97-AF65-F5344CB8AC3E}">
        <p14:creationId xmlns:p14="http://schemas.microsoft.com/office/powerpoint/2010/main" val="1725308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640333B8-06CA-4790-9C5A-74B114F20833}" type="datetimeFigureOut">
              <a:rPr lang="tr-TR" smtClean="0"/>
              <a:t>9.01.2026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FE05861-331A-4D08-84B0-9CD4F0167546}" type="slidenum">
              <a:rPr lang="tr-TR" smtClean="0"/>
              <a:t>‹#›</a:t>
            </a:fld>
            <a:endParaRPr lang="tr-TR"/>
          </a:p>
        </p:txBody>
      </p:sp>
    </p:spTree>
    <p:extLst>
      <p:ext uri="{BB962C8B-B14F-4D97-AF65-F5344CB8AC3E}">
        <p14:creationId xmlns:p14="http://schemas.microsoft.com/office/powerpoint/2010/main" val="3326285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640333B8-06CA-4790-9C5A-74B114F20833}" type="datetimeFigureOut">
              <a:rPr lang="tr-TR" smtClean="0"/>
              <a:t>9.01.2026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FE05861-331A-4D08-84B0-9CD4F0167546}" type="slidenum">
              <a:rPr lang="tr-TR" smtClean="0"/>
              <a:t>‹#›</a:t>
            </a:fld>
            <a:endParaRPr lang="tr-TR"/>
          </a:p>
        </p:txBody>
      </p:sp>
    </p:spTree>
    <p:extLst>
      <p:ext uri="{BB962C8B-B14F-4D97-AF65-F5344CB8AC3E}">
        <p14:creationId xmlns:p14="http://schemas.microsoft.com/office/powerpoint/2010/main" val="604348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640333B8-06CA-4790-9C5A-74B114F20833}" type="datetimeFigureOut">
              <a:rPr lang="tr-TR" smtClean="0"/>
              <a:t>9.01.2026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FE05861-331A-4D08-84B0-9CD4F0167546}" type="slidenum">
              <a:rPr lang="tr-TR" smtClean="0"/>
              <a:t>‹#›</a:t>
            </a:fld>
            <a:endParaRPr lang="tr-TR"/>
          </a:p>
        </p:txBody>
      </p:sp>
    </p:spTree>
    <p:extLst>
      <p:ext uri="{BB962C8B-B14F-4D97-AF65-F5344CB8AC3E}">
        <p14:creationId xmlns:p14="http://schemas.microsoft.com/office/powerpoint/2010/main" val="62469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40333B8-06CA-4790-9C5A-74B114F20833}" type="datetimeFigureOut">
              <a:rPr lang="tr-TR" smtClean="0"/>
              <a:t>9.01.2026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FE05861-331A-4D08-84B0-9CD4F0167546}" type="slidenum">
              <a:rPr lang="tr-TR" smtClean="0"/>
              <a:t>‹#›</a:t>
            </a:fld>
            <a:endParaRPr lang="tr-TR"/>
          </a:p>
        </p:txBody>
      </p:sp>
    </p:spTree>
    <p:extLst>
      <p:ext uri="{BB962C8B-B14F-4D97-AF65-F5344CB8AC3E}">
        <p14:creationId xmlns:p14="http://schemas.microsoft.com/office/powerpoint/2010/main" val="1512388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640333B8-06CA-4790-9C5A-74B114F20833}" type="datetimeFigureOut">
              <a:rPr lang="tr-TR" smtClean="0"/>
              <a:t>9.01.2026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FE05861-331A-4D08-84B0-9CD4F0167546}" type="slidenum">
              <a:rPr lang="tr-TR" smtClean="0"/>
              <a:t>‹#›</a:t>
            </a:fld>
            <a:endParaRPr lang="tr-TR"/>
          </a:p>
        </p:txBody>
      </p:sp>
    </p:spTree>
    <p:extLst>
      <p:ext uri="{BB962C8B-B14F-4D97-AF65-F5344CB8AC3E}">
        <p14:creationId xmlns:p14="http://schemas.microsoft.com/office/powerpoint/2010/main" val="1936564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640333B8-06CA-4790-9C5A-74B114F20833}" type="datetimeFigureOut">
              <a:rPr lang="tr-TR" smtClean="0"/>
              <a:t>9.01.2026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FE05861-331A-4D08-84B0-9CD4F0167546}" type="slidenum">
              <a:rPr lang="tr-TR" smtClean="0"/>
              <a:t>‹#›</a:t>
            </a:fld>
            <a:endParaRPr lang="tr-TR"/>
          </a:p>
        </p:txBody>
      </p:sp>
    </p:spTree>
    <p:extLst>
      <p:ext uri="{BB962C8B-B14F-4D97-AF65-F5344CB8AC3E}">
        <p14:creationId xmlns:p14="http://schemas.microsoft.com/office/powerpoint/2010/main" val="143339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333B8-06CA-4790-9C5A-74B114F20833}" type="datetimeFigureOut">
              <a:rPr lang="tr-TR" smtClean="0"/>
              <a:t>9.01.2026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05861-331A-4D08-84B0-9CD4F0167546}" type="slidenum">
              <a:rPr lang="tr-TR" smtClean="0"/>
              <a:t>‹#›</a:t>
            </a:fld>
            <a:endParaRPr lang="tr-TR"/>
          </a:p>
        </p:txBody>
      </p:sp>
    </p:spTree>
    <p:extLst>
      <p:ext uri="{BB962C8B-B14F-4D97-AF65-F5344CB8AC3E}">
        <p14:creationId xmlns:p14="http://schemas.microsoft.com/office/powerpoint/2010/main" val="2148684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hdphoto" Target="../media/hdphoto1.wdp"/><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microsoft.com/office/2007/relationships/hdphoto" Target="../media/hdphoto1.wdp"/><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jfif"/><Relationship Id="rId5" Type="http://schemas.openxmlformats.org/officeDocument/2006/relationships/image" Target="../media/image5.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hdphoto" Target="../media/hdphoto1.wdp"/><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586" y="2490098"/>
            <a:ext cx="2472336" cy="1877803"/>
          </a:xfrm>
          <a:prstGeom prst="rect">
            <a:avLst/>
          </a:prstGeom>
        </p:spPr>
      </p:pic>
      <p:pic>
        <p:nvPicPr>
          <p:cNvPr id="8" name="Resim 7"/>
          <p:cNvPicPr>
            <a:picLocks noChangeAspect="1"/>
          </p:cNvPicPr>
          <p:nvPr/>
        </p:nvPicPr>
        <p:blipFill>
          <a:blip r:embed="rId3" cstate="print">
            <a:extLst>
              <a:ext uri="{BEBA8EAE-BF5A-486C-A8C5-ECC9F3942E4B}">
                <a14:imgProps xmlns:a14="http://schemas.microsoft.com/office/drawing/2010/main">
                  <a14:imgLayer r:embed="rId4">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9" name="Metin kutusu 8"/>
          <p:cNvSpPr txBox="1"/>
          <p:nvPr/>
        </p:nvSpPr>
        <p:spPr>
          <a:xfrm>
            <a:off x="5758018" y="5509796"/>
            <a:ext cx="4511363" cy="954107"/>
          </a:xfrm>
          <a:prstGeom prst="rect">
            <a:avLst/>
          </a:prstGeom>
          <a:noFill/>
        </p:spPr>
        <p:txBody>
          <a:bodyPr wrap="none" rtlCol="0">
            <a:spAutoFit/>
          </a:bodyPr>
          <a:lstStyle/>
          <a:p>
            <a:r>
              <a:rPr lang="tr-TR" sz="2800" dirty="0">
                <a:solidFill>
                  <a:srgbClr val="083F88"/>
                </a:solidFill>
                <a:latin typeface="Ankara Subhead Bold" pitchFamily="50" charset="-94"/>
              </a:rPr>
              <a:t>AFET İŞLERİ VE RİSK YÖNETİMİ</a:t>
            </a:r>
          </a:p>
          <a:p>
            <a:pPr algn="ctr"/>
            <a:r>
              <a:rPr lang="tr-TR" sz="2800" dirty="0">
                <a:solidFill>
                  <a:srgbClr val="083F88"/>
                </a:solidFill>
                <a:latin typeface="Ankara Subhead Bold" pitchFamily="50" charset="-94"/>
              </a:rPr>
              <a:t>DAİRESİ BAŞKANLIĞI</a:t>
            </a:r>
          </a:p>
        </p:txBody>
      </p:sp>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3398" y="1515494"/>
            <a:ext cx="4740071" cy="3600206"/>
          </a:xfrm>
          <a:prstGeom prst="rect">
            <a:avLst/>
          </a:prstGeom>
        </p:spPr>
      </p:pic>
      <p:sp>
        <p:nvSpPr>
          <p:cNvPr id="12" name="Metin kutusu 11"/>
          <p:cNvSpPr txBox="1"/>
          <p:nvPr/>
        </p:nvSpPr>
        <p:spPr>
          <a:xfrm>
            <a:off x="5049439" y="557692"/>
            <a:ext cx="6087151" cy="400110"/>
          </a:xfrm>
          <a:prstGeom prst="rect">
            <a:avLst/>
          </a:prstGeom>
          <a:noFill/>
        </p:spPr>
        <p:txBody>
          <a:bodyPr wrap="square" rtlCol="0">
            <a:spAutoFit/>
          </a:bodyPr>
          <a:lstStyle/>
          <a:p>
            <a:r>
              <a:rPr lang="tr-TR" sz="2000" dirty="0">
                <a:solidFill>
                  <a:schemeClr val="accent6">
                    <a:lumMod val="50000"/>
                  </a:schemeClr>
                </a:solidFill>
                <a:latin typeface="Ankara Subhead Bold" pitchFamily="50" charset="-94"/>
              </a:rPr>
              <a:t>AFETLERE DİRENÇLİ KENTLER VE TOPLUMLAR PANELİ - 1</a:t>
            </a:r>
          </a:p>
        </p:txBody>
      </p:sp>
      <p:sp>
        <p:nvSpPr>
          <p:cNvPr id="13" name="Metin kutusu 12"/>
          <p:cNvSpPr txBox="1"/>
          <p:nvPr/>
        </p:nvSpPr>
        <p:spPr>
          <a:xfrm>
            <a:off x="969348" y="5663683"/>
            <a:ext cx="1602811" cy="646331"/>
          </a:xfrm>
          <a:prstGeom prst="rect">
            <a:avLst/>
          </a:prstGeom>
          <a:noFill/>
        </p:spPr>
        <p:txBody>
          <a:bodyPr wrap="none" rtlCol="0">
            <a:spAutoFit/>
          </a:bodyPr>
          <a:lstStyle/>
          <a:p>
            <a:r>
              <a:rPr lang="tr-TR" dirty="0">
                <a:solidFill>
                  <a:srgbClr val="083F88"/>
                </a:solidFill>
                <a:latin typeface="Ankara Subhead Bold" pitchFamily="50" charset="-94"/>
              </a:rPr>
              <a:t>Özkan EREL</a:t>
            </a:r>
          </a:p>
          <a:p>
            <a:r>
              <a:rPr lang="tr-TR" dirty="0">
                <a:solidFill>
                  <a:srgbClr val="083F88"/>
                </a:solidFill>
                <a:latin typeface="Ankara Subhead Bold" pitchFamily="50" charset="-94"/>
              </a:rPr>
              <a:t>DAİRE BAŞKANI</a:t>
            </a:r>
          </a:p>
        </p:txBody>
      </p:sp>
      <p:sp>
        <p:nvSpPr>
          <p:cNvPr id="14" name="Metin kutusu 13"/>
          <p:cNvSpPr txBox="1"/>
          <p:nvPr/>
        </p:nvSpPr>
        <p:spPr>
          <a:xfrm>
            <a:off x="5354506" y="1115384"/>
            <a:ext cx="5477017" cy="400110"/>
          </a:xfrm>
          <a:prstGeom prst="rect">
            <a:avLst/>
          </a:prstGeom>
          <a:noFill/>
        </p:spPr>
        <p:txBody>
          <a:bodyPr wrap="square" rtlCol="0">
            <a:spAutoFit/>
          </a:bodyPr>
          <a:lstStyle/>
          <a:p>
            <a:r>
              <a:rPr lang="tr-TR" sz="2000" dirty="0">
                <a:solidFill>
                  <a:schemeClr val="accent6">
                    <a:lumMod val="50000"/>
                  </a:schemeClr>
                </a:solidFill>
                <a:latin typeface="Ankara Subhead Bold" pitchFamily="50" charset="-94"/>
              </a:rPr>
              <a:t>«Afet Yönetimi ve </a:t>
            </a:r>
            <a:r>
              <a:rPr lang="tr-TR" sz="2000" dirty="0" err="1">
                <a:solidFill>
                  <a:schemeClr val="accent6">
                    <a:lumMod val="50000"/>
                  </a:schemeClr>
                </a:solidFill>
                <a:latin typeface="Ankara Subhead Bold" pitchFamily="50" charset="-94"/>
              </a:rPr>
              <a:t>Kurumlararası</a:t>
            </a:r>
            <a:r>
              <a:rPr lang="tr-TR" sz="2000" dirty="0">
                <a:solidFill>
                  <a:schemeClr val="accent6">
                    <a:lumMod val="50000"/>
                  </a:schemeClr>
                </a:solidFill>
                <a:latin typeface="Ankara Subhead Bold" pitchFamily="50" charset="-94"/>
              </a:rPr>
              <a:t> Koordinasyon»</a:t>
            </a:r>
          </a:p>
        </p:txBody>
      </p:sp>
    </p:spTree>
    <p:extLst>
      <p:ext uri="{BB962C8B-B14F-4D97-AF65-F5344CB8AC3E}">
        <p14:creationId xmlns:p14="http://schemas.microsoft.com/office/powerpoint/2010/main" val="28623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965700" y="1474619"/>
            <a:ext cx="6096000" cy="4031873"/>
          </a:xfrm>
          <a:prstGeom prst="rect">
            <a:avLst/>
          </a:prstGeom>
        </p:spPr>
        <p:txBody>
          <a:bodyPr>
            <a:spAutoFit/>
          </a:bodyPr>
          <a:lstStyle/>
          <a:p>
            <a:pPr algn="just"/>
            <a:r>
              <a:rPr lang="tr-TR" sz="3200" dirty="0">
                <a:latin typeface="Bahnschrift SemiBold Condensed" panose="020B0502040204020203" pitchFamily="34" charset="0"/>
              </a:rPr>
              <a:t>STRATEJİK YOL HARİTASI</a:t>
            </a:r>
          </a:p>
          <a:p>
            <a:pPr algn="just"/>
            <a:endParaRPr lang="tr-TR" sz="3200" dirty="0">
              <a:latin typeface="Bahnschrift SemiBold Condensed" panose="020B0502040204020203" pitchFamily="34" charset="0"/>
            </a:endParaRPr>
          </a:p>
          <a:p>
            <a:pPr algn="just"/>
            <a:r>
              <a:rPr lang="tr-TR" sz="2400" i="1" dirty="0">
                <a:latin typeface="Bahnschrift SemiBold Condensed" panose="020B0502040204020203" pitchFamily="34" charset="0"/>
              </a:rPr>
              <a:t>Eylem Planları</a:t>
            </a:r>
          </a:p>
          <a:p>
            <a:pPr algn="just"/>
            <a:r>
              <a:rPr lang="tr-TR" sz="2400" dirty="0">
                <a:latin typeface="Bahnschrift SemiBold Condensed" panose="020B0502040204020203" pitchFamily="34" charset="0"/>
              </a:rPr>
              <a:t>Afet yönetiminin etkin bir şekilde yürütülebilmesi adına Daire Başkanlığımız tarafından; "ABB Afet Müdahale Planı", "ABB Yangın Eylem Planı" ve "ABB Defin Eylem Planı" hazırlanarak yürürlüğe konulmuştur. Bu planlar, kriz anında hangi birimin ne zaman ve nasıl harekete geçeceğini net bir şekilde belirleyen hukuki ve teknik rehberlerdir. </a:t>
            </a:r>
          </a:p>
        </p:txBody>
      </p:sp>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85" y="2376827"/>
            <a:ext cx="3599086" cy="2861923"/>
          </a:xfrm>
          <a:prstGeom prst="rect">
            <a:avLst/>
          </a:prstGeom>
        </p:spPr>
      </p:pic>
    </p:spTree>
    <p:extLst>
      <p:ext uri="{BB962C8B-B14F-4D97-AF65-F5344CB8AC3E}">
        <p14:creationId xmlns:p14="http://schemas.microsoft.com/office/powerpoint/2010/main" val="332828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965700" y="1474619"/>
            <a:ext cx="6096000" cy="4031873"/>
          </a:xfrm>
          <a:prstGeom prst="rect">
            <a:avLst/>
          </a:prstGeom>
        </p:spPr>
        <p:txBody>
          <a:bodyPr>
            <a:spAutoFit/>
          </a:bodyPr>
          <a:lstStyle/>
          <a:p>
            <a:pPr algn="just"/>
            <a:r>
              <a:rPr lang="tr-TR" sz="3200" dirty="0">
                <a:latin typeface="Bahnschrift SemiBold Condensed" panose="020B0502040204020203" pitchFamily="34" charset="0"/>
              </a:rPr>
              <a:t>GELECEK HAZIRLIKLARI</a:t>
            </a:r>
          </a:p>
          <a:p>
            <a:pPr algn="just"/>
            <a:endParaRPr lang="tr-TR" sz="3200" dirty="0">
              <a:latin typeface="Bahnschrift SemiBold Condensed" panose="020B0502040204020203" pitchFamily="34" charset="0"/>
            </a:endParaRPr>
          </a:p>
          <a:p>
            <a:pPr algn="just"/>
            <a:r>
              <a:rPr lang="tr-TR" sz="2400" i="1" dirty="0">
                <a:latin typeface="Bahnschrift SemiBold Condensed" panose="020B0502040204020203" pitchFamily="34" charset="0"/>
              </a:rPr>
              <a:t>Yeni Stratejiler ve Risk Azaltma</a:t>
            </a:r>
          </a:p>
          <a:p>
            <a:pPr algn="just"/>
            <a:r>
              <a:rPr lang="tr-TR" sz="2400" dirty="0">
                <a:latin typeface="Bahnschrift SemiBold Condensed" panose="020B0502040204020203" pitchFamily="34" charset="0"/>
              </a:rPr>
              <a:t>Yakın zamanda yayınlanacak olan "Sel-Su Baskını Eylem Planı" ve "Afet Risk Azaltma Planı" ile Ankara’nın hazırlık kapasitesi bir üst seviyeye taşınacaktır. Bu çalışmalarımız sadece müdahale süreçlerini değil, afet öncesindeki "hazırlıklı olma" ve afet sonrasındaki "iyileştirme" aşamalarını da kapsayan geniş bir yol haritası sunmaktadır. </a:t>
            </a:r>
          </a:p>
        </p:txBody>
      </p:sp>
      <p:pic>
        <p:nvPicPr>
          <p:cNvPr id="9" name="Resim 8"/>
          <p:cNvPicPr>
            <a:picLocks noChangeAspect="1"/>
          </p:cNvPicPr>
          <p:nvPr/>
        </p:nvPicPr>
        <p:blipFill rotWithShape="1">
          <a:blip r:embed="rId6"/>
          <a:srcRect l="3710" r="2622"/>
          <a:stretch/>
        </p:blipFill>
        <p:spPr>
          <a:xfrm>
            <a:off x="250113" y="2365693"/>
            <a:ext cx="1515882" cy="2387467"/>
          </a:xfrm>
          <a:prstGeom prst="rect">
            <a:avLst/>
          </a:prstGeom>
        </p:spPr>
      </p:pic>
      <p:pic>
        <p:nvPicPr>
          <p:cNvPr id="14" name="Resim 13"/>
          <p:cNvPicPr>
            <a:picLocks noChangeAspect="1"/>
          </p:cNvPicPr>
          <p:nvPr/>
        </p:nvPicPr>
        <p:blipFill>
          <a:blip r:embed="rId7"/>
          <a:stretch>
            <a:fillRect/>
          </a:stretch>
        </p:blipFill>
        <p:spPr>
          <a:xfrm>
            <a:off x="1920972" y="2365693"/>
            <a:ext cx="1509207" cy="2387465"/>
          </a:xfrm>
          <a:prstGeom prst="rect">
            <a:avLst/>
          </a:prstGeom>
        </p:spPr>
      </p:pic>
    </p:spTree>
    <p:extLst>
      <p:ext uri="{BB962C8B-B14F-4D97-AF65-F5344CB8AC3E}">
        <p14:creationId xmlns:p14="http://schemas.microsoft.com/office/powerpoint/2010/main" val="141598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965700" y="198269"/>
            <a:ext cx="6978650" cy="5909310"/>
          </a:xfrm>
          <a:prstGeom prst="rect">
            <a:avLst/>
          </a:prstGeom>
        </p:spPr>
        <p:txBody>
          <a:bodyPr wrap="square">
            <a:spAutoFit/>
          </a:bodyPr>
          <a:lstStyle/>
          <a:p>
            <a:pPr algn="just"/>
            <a:r>
              <a:rPr lang="tr-TR" sz="3200" dirty="0">
                <a:latin typeface="Bahnschrift SemiBold Condensed" panose="020B0502040204020203" pitchFamily="34" charset="0"/>
              </a:rPr>
              <a:t>AFET EĞİTİM VE LOJİSTİK MERKEZİ</a:t>
            </a:r>
          </a:p>
          <a:p>
            <a:pPr algn="just"/>
            <a:endParaRPr lang="tr-TR" sz="3200" dirty="0">
              <a:latin typeface="Bahnschrift SemiBold Condensed" panose="020B0502040204020203" pitchFamily="34" charset="0"/>
            </a:endParaRPr>
          </a:p>
          <a:p>
            <a:pPr algn="just">
              <a:defRPr/>
            </a:pPr>
            <a:r>
              <a:rPr lang="tr-TR" sz="2200" dirty="0">
                <a:latin typeface="Bahnschrift SemiBold Condensed" panose="020B0502040204020203" pitchFamily="34" charset="0"/>
              </a:rPr>
              <a:t>Afetlere karşı hazırlıklı olmak, hızlı ve etkin müdahalede bulunmak, farkındalık çalışmalarının daha verimli sürdürülebilmesi amacıyla kurum-kuruluş, çocuklar, sivil toplum kuruluşları gibi topluluklara eğitimler vermek ve özel eğitim alanlarından faydalandırmak, afet öncesi-sırası ve sonrasında gerekli olabilecek tüm ekipmanların hazır durumda olması için envanter oluşturmak amacıyla Daire Başkanlığımız tarafından çok kapsamlı bir merkez kurulmuş olup içerisinde özel depolama alanları, sınıflar ve özel eğitim alanları oluşturulmuştur.</a:t>
            </a:r>
          </a:p>
          <a:p>
            <a:pPr algn="just">
              <a:defRPr/>
            </a:pPr>
            <a:endParaRPr lang="tr-TR" sz="2200" dirty="0">
              <a:latin typeface="Bahnschrift SemiBold Condensed" panose="020B0502040204020203" pitchFamily="34" charset="0"/>
            </a:endParaRPr>
          </a:p>
          <a:p>
            <a:pPr algn="just">
              <a:defRPr/>
            </a:pPr>
            <a:r>
              <a:rPr lang="tr-TR" sz="2200" dirty="0">
                <a:latin typeface="Bahnschrift SemiBold Condensed" panose="020B0502040204020203" pitchFamily="34" charset="0"/>
              </a:rPr>
              <a:t>Afet Lojistik ve Eğitim Merkezinin; sivil toplum kuruluşları, eğitim kurumları, üniversiteler ve ilgili kurum ve kuruluşlar tarafından faydalanılmak üzere bir </a:t>
            </a:r>
            <a:r>
              <a:rPr lang="tr-TR" sz="2800" dirty="0">
                <a:latin typeface="Bahnschrift SemiBold Condensed" panose="020B0502040204020203" pitchFamily="34" charset="0"/>
              </a:rPr>
              <a:t>AFET </a:t>
            </a:r>
            <a:r>
              <a:rPr lang="tr-TR" sz="2800" dirty="0" err="1">
                <a:latin typeface="Bahnschrift SemiBold Condensed" panose="020B0502040204020203" pitchFamily="34" charset="0"/>
              </a:rPr>
              <a:t>KAMPÜSÜ</a:t>
            </a:r>
            <a:r>
              <a:rPr lang="tr-TR" sz="2200" dirty="0" err="1">
                <a:latin typeface="Bahnschrift SemiBold Condensed" panose="020B0502040204020203" pitchFamily="34" charset="0"/>
              </a:rPr>
              <a:t>’ne</a:t>
            </a:r>
            <a:r>
              <a:rPr lang="tr-TR" sz="2200" dirty="0">
                <a:latin typeface="Bahnschrift SemiBold Condensed" panose="020B0502040204020203" pitchFamily="34" charset="0"/>
              </a:rPr>
              <a:t> dönüştürülmesi ve ülkemizde örnek bir yapıda çok kapsamlı bir alan olarak kullanılabilmesi planlanmaktadır.</a:t>
            </a:r>
          </a:p>
        </p:txBody>
      </p:sp>
      <p:pic>
        <p:nvPicPr>
          <p:cNvPr id="9" name="Resim 3"/>
          <p:cNvPicPr>
            <a:picLocks noChangeAspect="1"/>
          </p:cNvPicPr>
          <p:nvPr/>
        </p:nvPicPr>
        <p:blipFill rotWithShape="1">
          <a:blip r:embed="rId6" cstate="print">
            <a:extLst>
              <a:ext uri="{28A0092B-C50C-407E-A947-70E740481C1C}">
                <a14:useLocalDpi xmlns:a14="http://schemas.microsoft.com/office/drawing/2010/main" val="0"/>
              </a:ext>
            </a:extLst>
          </a:blip>
          <a:srcRect t="8475" b="20547"/>
          <a:stretch/>
        </p:blipFill>
        <p:spPr bwMode="auto">
          <a:xfrm>
            <a:off x="38100" y="838200"/>
            <a:ext cx="3607051"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90" y="4390818"/>
            <a:ext cx="3600761" cy="2400507"/>
          </a:xfrm>
          <a:prstGeom prst="rect">
            <a:avLst/>
          </a:prstGeom>
        </p:spPr>
      </p:pic>
      <p:pic>
        <p:nvPicPr>
          <p:cNvPr id="4" name="Resim 3"/>
          <p:cNvPicPr>
            <a:picLocks noChangeAspect="1"/>
          </p:cNvPicPr>
          <p:nvPr/>
        </p:nvPicPr>
        <p:blipFill rotWithShape="1">
          <a:blip r:embed="rId8" cstate="print">
            <a:extLst>
              <a:ext uri="{28A0092B-C50C-407E-A947-70E740481C1C}">
                <a14:useLocalDpi xmlns:a14="http://schemas.microsoft.com/office/drawing/2010/main" val="0"/>
              </a:ext>
            </a:extLst>
          </a:blip>
          <a:srcRect t="16463" b="30194"/>
          <a:stretch/>
        </p:blipFill>
        <p:spPr>
          <a:xfrm>
            <a:off x="38100" y="2733571"/>
            <a:ext cx="3613066" cy="1571625"/>
          </a:xfrm>
          <a:prstGeom prst="rect">
            <a:avLst/>
          </a:prstGeom>
        </p:spPr>
      </p:pic>
    </p:spTree>
    <p:extLst>
      <p:ext uri="{BB962C8B-B14F-4D97-AF65-F5344CB8AC3E}">
        <p14:creationId xmlns:p14="http://schemas.microsoft.com/office/powerpoint/2010/main" val="294616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710062" y="422788"/>
            <a:ext cx="7147642" cy="5478423"/>
          </a:xfrm>
          <a:prstGeom prst="rect">
            <a:avLst/>
          </a:prstGeom>
        </p:spPr>
        <p:txBody>
          <a:bodyPr wrap="square">
            <a:spAutoFit/>
          </a:bodyPr>
          <a:lstStyle/>
          <a:p>
            <a:pPr algn="just"/>
            <a:r>
              <a:rPr lang="tr-TR" sz="3200" dirty="0">
                <a:latin typeface="Bahnschrift SemiBold Condensed" panose="020B0502040204020203" pitchFamily="34" charset="0"/>
              </a:rPr>
              <a:t>EĞİTİMLER</a:t>
            </a:r>
          </a:p>
          <a:p>
            <a:pPr algn="just"/>
            <a:endParaRPr lang="tr-TR" sz="3200" dirty="0">
              <a:latin typeface="Bahnschrift SemiBold Condensed" panose="020B0502040204020203" pitchFamily="34" charset="0"/>
            </a:endParaRPr>
          </a:p>
          <a:p>
            <a:pPr algn="just"/>
            <a:r>
              <a:rPr lang="tr-TR" sz="2200" dirty="0">
                <a:latin typeface="Bahnschrift SemiBold Condensed" panose="020B0502040204020203" pitchFamily="34" charset="0"/>
              </a:rPr>
              <a:t>Ankara Büyükşehir Belediyesi Afet İşleri ve Risk Yönetimi Dairesi Başkanlığı olarak belediye personellerimize ve vatandaşlarımıza Afet Farkındalık, Temel İlkyardım, Yangın gibi önemli konularda farkındalık eğitimleri vermekteyiz.</a:t>
            </a:r>
          </a:p>
          <a:p>
            <a:pPr algn="just"/>
            <a:endParaRPr lang="tr-TR" sz="2200" dirty="0">
              <a:latin typeface="Bahnschrift SemiBold Condensed" panose="020B0502040204020203" pitchFamily="34" charset="0"/>
            </a:endParaRPr>
          </a:p>
          <a:p>
            <a:pPr algn="just"/>
            <a:r>
              <a:rPr lang="tr-TR" sz="2200" dirty="0">
                <a:latin typeface="Bahnschrift SemiBold Condensed" panose="020B0502040204020203" pitchFamily="34" charset="0"/>
              </a:rPr>
              <a:t>Ankara’nın 25 ilçesinde bulunan, Milli Eğitim Bakanlığı’nın belirlemiş olduğu lise düzeyindeki okullara ve ‘’Apartman Görevlileri’’, ‘’AVM Çalışanları’’, ‘’Sivil Toplum Kuruluşları’’ ve ‘’Okul Öncesi Çocuklar’’ gibi topluluklara «Afet Farkındalık ve Temel İlk Yardım Eğitimleri» verilmiştir. </a:t>
            </a:r>
          </a:p>
          <a:p>
            <a:pPr algn="just"/>
            <a:endParaRPr lang="tr-TR" sz="2200" dirty="0">
              <a:latin typeface="Bahnschrift SemiBold Condensed" panose="020B0502040204020203" pitchFamily="34" charset="0"/>
            </a:endParaRPr>
          </a:p>
          <a:p>
            <a:pPr algn="just"/>
            <a:r>
              <a:rPr lang="tr-TR" sz="2200" dirty="0">
                <a:latin typeface="Bahnschrift SemiBold Condensed" panose="020B0502040204020203" pitchFamily="34" charset="0"/>
              </a:rPr>
              <a:t>Bu eğitimler kapsamında şimdiye kadar yaklaşık 30.000 vatandaşımıza eğitim verilmiştir.</a:t>
            </a:r>
            <a:endParaRPr lang="tr-TR" altLang="tr-TR" sz="2200" dirty="0">
              <a:latin typeface="Bahnschrift SemiBold Condensed" panose="020B0502040204020203" pitchFamily="34" charset="0"/>
            </a:endParaRPr>
          </a:p>
          <a:p>
            <a:pPr algn="just"/>
            <a:endParaRPr lang="tr-TR" sz="2200" dirty="0">
              <a:latin typeface="Bahnschrift SemiBold Condensed" panose="020B0502040204020203" pitchFamily="34" charset="0"/>
            </a:endParaRPr>
          </a:p>
        </p:txBody>
      </p:sp>
      <p:pic>
        <p:nvPicPr>
          <p:cNvPr id="9" name="Picture 2" descr="WhatsApp Image 2025-12-01 at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26" y="1595590"/>
            <a:ext cx="3600450" cy="24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SNY0469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27" y="4078781"/>
            <a:ext cx="3600450" cy="202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15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710062" y="422788"/>
            <a:ext cx="7147642" cy="5139869"/>
          </a:xfrm>
          <a:prstGeom prst="rect">
            <a:avLst/>
          </a:prstGeom>
        </p:spPr>
        <p:txBody>
          <a:bodyPr wrap="square">
            <a:spAutoFit/>
          </a:bodyPr>
          <a:lstStyle/>
          <a:p>
            <a:pPr algn="just"/>
            <a:r>
              <a:rPr lang="tr-TR" sz="3200" dirty="0">
                <a:latin typeface="Bahnschrift SemiBold Condensed" panose="020B0502040204020203" pitchFamily="34" charset="0"/>
              </a:rPr>
              <a:t>TATBİKATLAR</a:t>
            </a:r>
          </a:p>
          <a:p>
            <a:pPr algn="just"/>
            <a:endParaRPr lang="tr-TR" sz="3200" dirty="0">
              <a:latin typeface="Bahnschrift SemiBold Condensed" panose="020B0502040204020203" pitchFamily="34" charset="0"/>
            </a:endParaRPr>
          </a:p>
          <a:p>
            <a:pPr algn="just"/>
            <a:r>
              <a:rPr lang="tr-TR" sz="2200" dirty="0">
                <a:latin typeface="Bahnschrift SemiBold Condensed" panose="020B0502040204020203" pitchFamily="34" charset="0"/>
              </a:rPr>
              <a:t>Ankara Büyükşehir Belediyesi Afet İşleri ve Risk Yönetimi Dairesi Başkanlığı, "Dirençli Başkent" vizyonu doğrultusunda, ABB Afet Müdahale Planı çerçevesinde kendi iç birimlerinin yanı sıra AFAD, STK’lar ve kamu kurumlarıyla entegre bir tatbikat takvimi yürütmektedir. 2025 yılı boyunca gerçekleştirilen; sel baskını, altyapı arızaları, halk sağlığı ve defin hizmetleri gibi farklı senaryoları içeren </a:t>
            </a:r>
            <a:r>
              <a:rPr lang="tr-TR" sz="2200" dirty="0" err="1">
                <a:latin typeface="Bahnschrift SemiBold Condensed" panose="020B0502040204020203" pitchFamily="34" charset="0"/>
              </a:rPr>
              <a:t>masabaşı</a:t>
            </a:r>
            <a:r>
              <a:rPr lang="tr-TR" sz="2200" dirty="0">
                <a:latin typeface="Bahnschrift SemiBold Condensed" panose="020B0502040204020203" pitchFamily="34" charset="0"/>
              </a:rPr>
              <a:t> ve saha tatbikatları, </a:t>
            </a:r>
            <a:r>
              <a:rPr lang="tr-TR" sz="2200" dirty="0" err="1">
                <a:latin typeface="Bahnschrift SemiBold Condensed" panose="020B0502040204020203" pitchFamily="34" charset="0"/>
              </a:rPr>
              <a:t>operasyonel</a:t>
            </a:r>
            <a:r>
              <a:rPr lang="tr-TR" sz="2200" dirty="0">
                <a:latin typeface="Bahnschrift SemiBold Condensed" panose="020B0502040204020203" pitchFamily="34" charset="0"/>
              </a:rPr>
              <a:t> kabiliyetlerimizi en üst seviyeye taşımıştır. </a:t>
            </a:r>
          </a:p>
          <a:p>
            <a:pPr algn="just"/>
            <a:endParaRPr lang="tr-TR" sz="2200" dirty="0">
              <a:latin typeface="Bahnschrift SemiBold Condensed" panose="020B0502040204020203" pitchFamily="34" charset="0"/>
            </a:endParaRPr>
          </a:p>
          <a:p>
            <a:pPr algn="just"/>
            <a:r>
              <a:rPr lang="tr-TR" sz="2200" dirty="0">
                <a:latin typeface="Bahnschrift SemiBold Condensed" panose="020B0502040204020203" pitchFamily="34" charset="0"/>
              </a:rPr>
              <a:t>Bu düzenli tatbikat disiplini, belediyemizin risk azaltma ve kriz yönetimi kapasitesini sürekli güncel tutarak şehrimizin her türlü acil duruma karşı tam hazır olmasını sağlamaktadır.</a:t>
            </a:r>
            <a:endParaRPr lang="tr-TR" altLang="tr-TR" sz="2200" dirty="0">
              <a:latin typeface="Bahnschrift SemiBold Condensed" panose="020B0502040204020203" pitchFamily="34" charset="0"/>
            </a:endParaRPr>
          </a:p>
          <a:p>
            <a:pPr algn="just"/>
            <a:endParaRPr lang="tr-TR" sz="2200" dirty="0">
              <a:latin typeface="Bahnschrift SemiBold Condensed" panose="020B0502040204020203" pitchFamily="34" charset="0"/>
            </a:endParaRPr>
          </a:p>
        </p:txBody>
      </p:sp>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18" y="4619626"/>
            <a:ext cx="3568507" cy="1605828"/>
          </a:xfrm>
          <a:prstGeom prst="rect">
            <a:avLst/>
          </a:prstGeom>
        </p:spPr>
      </p:pic>
      <p:pic>
        <p:nvPicPr>
          <p:cNvPr id="14" name="Resi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17" y="1211873"/>
            <a:ext cx="3575523" cy="3320769"/>
          </a:xfrm>
          <a:prstGeom prst="rect">
            <a:avLst/>
          </a:prstGeom>
        </p:spPr>
      </p:pic>
    </p:spTree>
    <p:extLst>
      <p:ext uri="{BB962C8B-B14F-4D97-AF65-F5344CB8AC3E}">
        <p14:creationId xmlns:p14="http://schemas.microsoft.com/office/powerpoint/2010/main" val="174204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710062" y="1012722"/>
            <a:ext cx="7147642" cy="4124206"/>
          </a:xfrm>
          <a:prstGeom prst="rect">
            <a:avLst/>
          </a:prstGeom>
        </p:spPr>
        <p:txBody>
          <a:bodyPr wrap="square">
            <a:spAutoFit/>
          </a:bodyPr>
          <a:lstStyle/>
          <a:p>
            <a:pPr algn="just"/>
            <a:r>
              <a:rPr lang="tr-TR" sz="3200" dirty="0">
                <a:latin typeface="Bahnschrift SemiBold Condensed" panose="020B0502040204020203" pitchFamily="34" charset="0"/>
              </a:rPr>
              <a:t>İŞBİRLİKLERİ - PROTOKOLLER</a:t>
            </a:r>
          </a:p>
          <a:p>
            <a:pPr algn="just"/>
            <a:endParaRPr lang="tr-TR" sz="3200" dirty="0">
              <a:latin typeface="Bahnschrift SemiBold Condensed" panose="020B0502040204020203" pitchFamily="34" charset="0"/>
            </a:endParaRPr>
          </a:p>
          <a:p>
            <a:pPr algn="just"/>
            <a:r>
              <a:rPr lang="tr-TR" sz="2200" dirty="0">
                <a:latin typeface="Bahnschrift SemiBold Condensed" panose="020B0502040204020203" pitchFamily="34" charset="0"/>
              </a:rPr>
              <a:t>Ankara Büyükşehir Belediyesi Afet İşleri ve Risk Yönetimi Dairesi Başkanlığı olarak, afetlere karşı hazırlıklı olmak, kent sakinlerini bu tür durumlara karşı bilinçlendirmek ve etkin müdahale için gerekli altyapıyı oluşturmak amacıyla bir dizi protokol ve işbirliği anlaşması yapılmaktadır. Üniversiteler, meslek odaları başta olmak üzere birçok önemli sivil toplum kuruluşu, kamu kurum ve kuruluşları ve eğitim kurumları ile protokoller imzalanmış olup önemli işbirlikleri yapılmaktadır. Daire Başkanlığımız ve Belediyemiz çalışmalarına değerli katkılar sağlayan bu işbirliklerinin sayıları artarak devam edecektir.</a:t>
            </a:r>
          </a:p>
        </p:txBody>
      </p:sp>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160" y="2795260"/>
            <a:ext cx="950555" cy="950555"/>
          </a:xfrm>
          <a:prstGeom prst="rect">
            <a:avLst/>
          </a:prstGeom>
        </p:spPr>
      </p:pic>
      <p:pic>
        <p:nvPicPr>
          <p:cNvPr id="14" name="Resim 13"/>
          <p:cNvPicPr>
            <a:picLocks noChangeAspect="1"/>
          </p:cNvPicPr>
          <p:nvPr/>
        </p:nvPicPr>
        <p:blipFill rotWithShape="1">
          <a:blip r:embed="rId7" cstate="print">
            <a:extLst>
              <a:ext uri="{28A0092B-C50C-407E-A947-70E740481C1C}">
                <a14:useLocalDpi xmlns:a14="http://schemas.microsoft.com/office/drawing/2010/main" val="0"/>
              </a:ext>
            </a:extLst>
          </a:blip>
          <a:srcRect l="3315" t="14558" r="4124" b="41593"/>
          <a:stretch/>
        </p:blipFill>
        <p:spPr>
          <a:xfrm>
            <a:off x="942695" y="5715394"/>
            <a:ext cx="1566975" cy="445237"/>
          </a:xfrm>
          <a:prstGeom prst="rect">
            <a:avLst/>
          </a:prstGeom>
        </p:spPr>
      </p:pic>
      <p:pic>
        <p:nvPicPr>
          <p:cNvPr id="15" name="Resim 14"/>
          <p:cNvPicPr>
            <a:picLocks noChangeAspect="1"/>
          </p:cNvPicPr>
          <p:nvPr/>
        </p:nvPicPr>
        <p:blipFill rotWithShape="1">
          <a:blip r:embed="rId8">
            <a:extLst>
              <a:ext uri="{28A0092B-C50C-407E-A947-70E740481C1C}">
                <a14:useLocalDpi xmlns:a14="http://schemas.microsoft.com/office/drawing/2010/main" val="0"/>
              </a:ext>
            </a:extLst>
          </a:blip>
          <a:srcRect l="15481" t="1" r="13143" b="6624"/>
          <a:stretch/>
        </p:blipFill>
        <p:spPr>
          <a:xfrm>
            <a:off x="678769" y="3815265"/>
            <a:ext cx="914401" cy="886114"/>
          </a:xfrm>
          <a:prstGeom prst="rect">
            <a:avLst/>
          </a:prstGeom>
        </p:spPr>
      </p:pic>
      <p:pic>
        <p:nvPicPr>
          <p:cNvPr id="16" name="Resim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539" y="1931796"/>
            <a:ext cx="1392495" cy="701773"/>
          </a:xfrm>
          <a:prstGeom prst="rect">
            <a:avLst/>
          </a:prstGeom>
        </p:spPr>
      </p:pic>
      <p:pic>
        <p:nvPicPr>
          <p:cNvPr id="17" name="Resim 16"/>
          <p:cNvPicPr>
            <a:picLocks noChangeAspect="1"/>
          </p:cNvPicPr>
          <p:nvPr/>
        </p:nvPicPr>
        <p:blipFill rotWithShape="1">
          <a:blip r:embed="rId10" cstate="print">
            <a:extLst>
              <a:ext uri="{28A0092B-C50C-407E-A947-70E740481C1C}">
                <a14:useLocalDpi xmlns:a14="http://schemas.microsoft.com/office/drawing/2010/main" val="0"/>
              </a:ext>
            </a:extLst>
          </a:blip>
          <a:srcRect t="30244" r="440" b="30829"/>
          <a:stretch/>
        </p:blipFill>
        <p:spPr>
          <a:xfrm>
            <a:off x="1762766" y="3060822"/>
            <a:ext cx="1443062" cy="564215"/>
          </a:xfrm>
          <a:prstGeom prst="rect">
            <a:avLst/>
          </a:prstGeom>
        </p:spPr>
      </p:pic>
      <p:pic>
        <p:nvPicPr>
          <p:cNvPr id="18" name="Resim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2655" y="4756483"/>
            <a:ext cx="865264" cy="865264"/>
          </a:xfrm>
          <a:prstGeom prst="rect">
            <a:avLst/>
          </a:prstGeom>
        </p:spPr>
      </p:pic>
      <p:grpSp>
        <p:nvGrpSpPr>
          <p:cNvPr id="19" name="Grup 18"/>
          <p:cNvGrpSpPr/>
          <p:nvPr/>
        </p:nvGrpSpPr>
        <p:grpSpPr>
          <a:xfrm>
            <a:off x="1813963" y="3815908"/>
            <a:ext cx="1111796" cy="889077"/>
            <a:chOff x="1855694" y="3433762"/>
            <a:chExt cx="1111796" cy="889077"/>
          </a:xfrm>
        </p:grpSpPr>
        <p:sp>
          <p:nvSpPr>
            <p:cNvPr id="20" name="Dikdörtgen 19"/>
            <p:cNvSpPr/>
            <p:nvPr/>
          </p:nvSpPr>
          <p:spPr>
            <a:xfrm>
              <a:off x="1855694" y="3433762"/>
              <a:ext cx="1111796" cy="889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1" name="Resim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80107" y="3499411"/>
              <a:ext cx="1069709" cy="820110"/>
            </a:xfrm>
            <a:prstGeom prst="rect">
              <a:avLst/>
            </a:prstGeom>
            <a:ln>
              <a:solidFill>
                <a:schemeClr val="bg1"/>
              </a:solidFill>
            </a:ln>
          </p:spPr>
        </p:pic>
      </p:grpSp>
      <p:pic>
        <p:nvPicPr>
          <p:cNvPr id="22" name="Resim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5429" y="4946545"/>
            <a:ext cx="1052930" cy="500064"/>
          </a:xfrm>
          <a:prstGeom prst="rect">
            <a:avLst/>
          </a:prstGeom>
        </p:spPr>
      </p:pic>
      <p:pic>
        <p:nvPicPr>
          <p:cNvPr id="23" name="Resim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85654" y="1778732"/>
            <a:ext cx="1417040" cy="1059051"/>
          </a:xfrm>
          <a:prstGeom prst="rect">
            <a:avLst/>
          </a:prstGeom>
        </p:spPr>
      </p:pic>
    </p:spTree>
    <p:extLst>
      <p:ext uri="{BB962C8B-B14F-4D97-AF65-F5344CB8AC3E}">
        <p14:creationId xmlns:p14="http://schemas.microsoft.com/office/powerpoint/2010/main" val="186695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698999" y="182613"/>
            <a:ext cx="7254875" cy="6494085"/>
          </a:xfrm>
          <a:prstGeom prst="rect">
            <a:avLst/>
          </a:prstGeom>
        </p:spPr>
        <p:txBody>
          <a:bodyPr wrap="square">
            <a:spAutoFit/>
          </a:bodyPr>
          <a:lstStyle/>
          <a:p>
            <a:pPr algn="just"/>
            <a:r>
              <a:rPr lang="tr-TR" sz="3200" dirty="0">
                <a:latin typeface="Bahnschrift SemiBold Condensed" panose="020B0502040204020203" pitchFamily="34" charset="0"/>
              </a:rPr>
              <a:t>MOBİLAKOM</a:t>
            </a:r>
          </a:p>
          <a:p>
            <a:pPr algn="just"/>
            <a:endParaRPr lang="tr-TR" sz="3200" dirty="0">
              <a:latin typeface="Bahnschrift SemiBold Condensed" panose="020B0502040204020203" pitchFamily="34" charset="0"/>
            </a:endParaRPr>
          </a:p>
          <a:p>
            <a:pPr algn="just"/>
            <a:r>
              <a:rPr lang="tr-TR" sz="2200" dirty="0">
                <a:latin typeface="Bahnschrift SemiBold Condensed" panose="020B0502040204020203" pitchFamily="34" charset="0"/>
              </a:rPr>
              <a:t>AB tarafından finanse edilen Sivil Katılım Projesi kapsamında hayata geçirilen ve STK’lar ile yerel yönetimler arasındaki diyaloğu ve iş birliğini güçlendirmeyi amaçlayan Sivil Katılım Hibe Programına; Ankara Büyükşehir Belediyesi, Türkiye Tabiatını Koruma Derneği ve Uçan Süpürge Vakfı ile birlikte yapılan başvuru sonucu 150.000 Dolar hibe almaya hak kazanılmıştır.</a:t>
            </a:r>
          </a:p>
          <a:p>
            <a:pPr algn="just"/>
            <a:endParaRPr lang="tr-TR" sz="2200" dirty="0">
              <a:latin typeface="Bahnschrift SemiBold Condensed" panose="020B0502040204020203" pitchFamily="34" charset="0"/>
            </a:endParaRPr>
          </a:p>
          <a:p>
            <a:pPr algn="just"/>
            <a:r>
              <a:rPr lang="tr-TR" sz="2200" dirty="0">
                <a:latin typeface="Bahnschrift SemiBold Condensed" panose="020B0502040204020203" pitchFamily="34" charset="0"/>
              </a:rPr>
              <a:t>Kazanılan projen ile hayata geçirilen </a:t>
            </a:r>
            <a:r>
              <a:rPr lang="tr-TR" sz="2200" dirty="0" err="1">
                <a:latin typeface="Bahnschrift SemiBold Condensed" panose="020B0502040204020203" pitchFamily="34" charset="0"/>
              </a:rPr>
              <a:t>MobilAKOM</a:t>
            </a:r>
            <a:r>
              <a:rPr lang="tr-TR" sz="2200" dirty="0">
                <a:latin typeface="Bahnschrift SemiBold Condensed" panose="020B0502040204020203" pitchFamily="34" charset="0"/>
              </a:rPr>
              <a:t> dijital platformunda yer alacak olan “STK Modülü”, “Gönüllü Modülü” ve “Eğitim Modülü” için geliştirme çalışmaları devam etmektedir. Doğa ve insan kaynaklı afetlere yönelik, Sivil Toplum-ABB iş birliğinin, dijital iletişim ve koordinasyon kapasitesinin arttırılması, Ankara’nın afet türlerine karşı toplumsal farkındalığının, gönüllülük çalışmalarının ve kent direncinin arttırılması, paydaşlarla birlikte etkileşim ve sürdürülebilir etkinin arttırılması hedeflenmektedir.</a:t>
            </a:r>
          </a:p>
          <a:p>
            <a:pPr algn="just"/>
            <a:endParaRPr lang="tr-TR" sz="2200" dirty="0">
              <a:latin typeface="Bahnschrift SemiBold Condensed" panose="020B0502040204020203" pitchFamily="34" charset="0"/>
            </a:endParaRPr>
          </a:p>
        </p:txBody>
      </p:sp>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66" y="2534367"/>
            <a:ext cx="3328867" cy="1789266"/>
          </a:xfrm>
          <a:prstGeom prst="rect">
            <a:avLst/>
          </a:prstGeom>
        </p:spPr>
      </p:pic>
    </p:spTree>
    <p:extLst>
      <p:ext uri="{BB962C8B-B14F-4D97-AF65-F5344CB8AC3E}">
        <p14:creationId xmlns:p14="http://schemas.microsoft.com/office/powerpoint/2010/main" val="128797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698999" y="53223"/>
            <a:ext cx="7254875" cy="7140416"/>
          </a:xfrm>
          <a:prstGeom prst="rect">
            <a:avLst/>
          </a:prstGeom>
        </p:spPr>
        <p:txBody>
          <a:bodyPr wrap="square">
            <a:spAutoFit/>
          </a:bodyPr>
          <a:lstStyle/>
          <a:p>
            <a:pPr algn="just">
              <a:spcBef>
                <a:spcPct val="0"/>
              </a:spcBef>
            </a:pPr>
            <a:r>
              <a:rPr lang="tr-TR" altLang="tr-TR" sz="3200" dirty="0">
                <a:latin typeface="Bahnschrift SemiBold Condensed" panose="020B0502040204020203" pitchFamily="34" charset="0"/>
              </a:rPr>
              <a:t>ANKARA BÜYÜKŞEHİR BELEDİYESİ &amp; TÜRKİYE TABİATINI KORUMA DERNEĞİ (TTKD) &amp; HAYMANA BELEDİYESİ </a:t>
            </a:r>
          </a:p>
          <a:p>
            <a:pPr algn="just">
              <a:spcBef>
                <a:spcPct val="0"/>
              </a:spcBef>
            </a:pPr>
            <a:r>
              <a:rPr lang="tr-TR" altLang="tr-TR" sz="3200" dirty="0">
                <a:latin typeface="Bahnschrift SemiBold Condensed" panose="020B0502040204020203" pitchFamily="34" charset="0"/>
              </a:rPr>
              <a:t>İŞ BİRLİĞİ İLE AB PROJESİ</a:t>
            </a:r>
          </a:p>
          <a:p>
            <a:pPr algn="just"/>
            <a:endParaRPr lang="tr-TR" sz="3200" dirty="0">
              <a:latin typeface="Bahnschrift SemiBold Condensed" panose="020B0502040204020203" pitchFamily="34" charset="0"/>
            </a:endParaRPr>
          </a:p>
          <a:p>
            <a:pPr algn="just">
              <a:spcBef>
                <a:spcPct val="0"/>
              </a:spcBef>
            </a:pPr>
            <a:r>
              <a:rPr lang="tr-TR" altLang="tr-TR" sz="2200" dirty="0">
                <a:latin typeface="Bahnschrift SemiBold Condensed" panose="020B0502040204020203" pitchFamily="34" charset="0"/>
              </a:rPr>
              <a:t>Avrupa Birliği tarafından finanse edilen, Çevre Şehircilik ve İklim Değişikliği Bakanlığı, AB Yatırımlar Dairesi Başkanlığı tarafından açılan «İklim Değişikliği Hibe Programı (TR-CCGP)» çağrısına «ANKARA’DA KIRSAL UYUM İÇİN İKLİM DAYANIKLI TARIM VE TAŞKIN AZALTMA PROJESİ» adlı proje ile başvuruda bulunulmuş olup; yaklaşık </a:t>
            </a:r>
            <a:r>
              <a:rPr lang="tr-TR" altLang="tr-TR" sz="2200" u="sng" dirty="0">
                <a:latin typeface="Bahnschrift SemiBold Condensed" panose="020B0502040204020203" pitchFamily="34" charset="0"/>
              </a:rPr>
              <a:t>800.000 EURO hibe </a:t>
            </a:r>
            <a:r>
              <a:rPr lang="tr-TR" altLang="tr-TR" sz="2200" dirty="0">
                <a:latin typeface="Bahnschrift SemiBold Condensed" panose="020B0502040204020203" pitchFamily="34" charset="0"/>
              </a:rPr>
              <a:t>kazanılmıştır. </a:t>
            </a:r>
          </a:p>
          <a:p>
            <a:pPr algn="just">
              <a:spcBef>
                <a:spcPct val="0"/>
              </a:spcBef>
            </a:pPr>
            <a:endParaRPr lang="tr-TR" altLang="tr-TR" sz="2200" dirty="0">
              <a:latin typeface="Bahnschrift SemiBold Condensed" panose="020B0502040204020203" pitchFamily="34" charset="0"/>
            </a:endParaRPr>
          </a:p>
          <a:p>
            <a:pPr algn="just">
              <a:spcBef>
                <a:spcPct val="0"/>
              </a:spcBef>
            </a:pPr>
            <a:r>
              <a:rPr lang="tr-TR" altLang="tr-TR" sz="2200" dirty="0">
                <a:latin typeface="Bahnschrift SemiBold Condensed" panose="020B0502040204020203" pitchFamily="34" charset="0"/>
              </a:rPr>
              <a:t>Bu kapsamda Haymana ilçesinde sel taşkın olan bölgelerin arazi ıslahının yapılması, afet risklerini azaltmaya yönelik teraslama, drenaj, dere ıslahı gibi uygulamaların yapılması, yağmur suyu hasadı yapılması ve su depolama havuzları kurulması, sera kurularak topraksız tarım örneği sergilenmesi ve kesme çiçek üretilmesi, kadın kooperatifinin eğitimlerle desteklenmesi ve daha çok kadına istihdam sağlanması, afet farkındalığı ve kırsal kalkınma eğitimleri verilmesi, su tasarrufu ve su yönetim konusunda farkındalık çalışmaları yapılması amaçlanmaktadır.</a:t>
            </a:r>
          </a:p>
          <a:p>
            <a:pPr algn="just">
              <a:spcBef>
                <a:spcPct val="0"/>
              </a:spcBef>
            </a:pPr>
            <a:endParaRPr lang="tr-TR" altLang="tr-TR" sz="2200" dirty="0">
              <a:latin typeface="Bahnschrift SemiBold Condensed" panose="020B0502040204020203" pitchFamily="34" charset="0"/>
            </a:endParaRPr>
          </a:p>
        </p:txBody>
      </p:sp>
      <p:pic>
        <p:nvPicPr>
          <p:cNvPr id="14" name="Resi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42" y="1795316"/>
            <a:ext cx="3527415" cy="3527415"/>
          </a:xfrm>
          <a:prstGeom prst="rect">
            <a:avLst/>
          </a:prstGeom>
        </p:spPr>
      </p:pic>
    </p:spTree>
    <p:extLst>
      <p:ext uri="{BB962C8B-B14F-4D97-AF65-F5344CB8AC3E}">
        <p14:creationId xmlns:p14="http://schemas.microsoft.com/office/powerpoint/2010/main" val="62871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676443" y="58169"/>
            <a:ext cx="7296481" cy="6832640"/>
          </a:xfrm>
          <a:prstGeom prst="rect">
            <a:avLst/>
          </a:prstGeom>
        </p:spPr>
        <p:txBody>
          <a:bodyPr wrap="square">
            <a:spAutoFit/>
          </a:bodyPr>
          <a:lstStyle/>
          <a:p>
            <a:pPr algn="just">
              <a:spcBef>
                <a:spcPct val="0"/>
              </a:spcBef>
            </a:pPr>
            <a:r>
              <a:rPr lang="tr-TR" sz="3200" dirty="0">
                <a:latin typeface="Bahnschrift SemiBold Condensed" panose="020B0502040204020203" pitchFamily="34" charset="0"/>
              </a:rPr>
              <a:t>KURTARANKARA PROJESİ</a:t>
            </a:r>
          </a:p>
          <a:p>
            <a:pPr algn="just"/>
            <a:endParaRPr lang="tr-TR" sz="3200" dirty="0">
              <a:latin typeface="Bahnschrift SemiBold Condensed" panose="020B0502040204020203" pitchFamily="34" charset="0"/>
            </a:endParaRPr>
          </a:p>
          <a:p>
            <a:pPr algn="just">
              <a:spcBef>
                <a:spcPct val="0"/>
              </a:spcBef>
            </a:pPr>
            <a:r>
              <a:rPr lang="tr-TR" sz="2200" dirty="0">
                <a:latin typeface="Bahnschrift SemiBold Condensed" panose="020B0502040204020203" pitchFamily="34" charset="0"/>
              </a:rPr>
              <a:t>Japonya Büyükelçiliği tarafından yürütülen 'Yerel Projelere Hibe Programı (GGP)' kapsamında, Belediyemiz bünyesinde hazırlanan projeler arasından seçilen Daire Başkanlığımıza ait KURTARANKARA projesiyle başvuru gerçekleştirilmiştir.</a:t>
            </a:r>
          </a:p>
          <a:p>
            <a:pPr algn="just">
              <a:spcBef>
                <a:spcPct val="0"/>
              </a:spcBef>
            </a:pPr>
            <a:endParaRPr lang="tr-TR" sz="2200" dirty="0">
              <a:latin typeface="Bahnschrift SemiBold Condensed" panose="020B0502040204020203" pitchFamily="34" charset="0"/>
            </a:endParaRPr>
          </a:p>
          <a:p>
            <a:pPr algn="just">
              <a:spcBef>
                <a:spcPct val="0"/>
              </a:spcBef>
            </a:pPr>
            <a:r>
              <a:rPr lang="tr-TR" sz="2200" dirty="0">
                <a:latin typeface="Bahnschrift SemiBold Condensed" panose="020B0502040204020203" pitchFamily="34" charset="0"/>
              </a:rPr>
              <a:t>Projenin içeriği 4x4 Hafif Ticari Kamyonet üzerine kurulu, ulusal müdahalelerde öncü birlik olarak görev yapacak bir aracın, Hidrolik Kule Aydınlatma, Termal Kamera, </a:t>
            </a:r>
            <a:r>
              <a:rPr lang="tr-TR" sz="2200" dirty="0" err="1">
                <a:latin typeface="Bahnschrift SemiBold Condensed" panose="020B0502040204020203" pitchFamily="34" charset="0"/>
              </a:rPr>
              <a:t>Drone</a:t>
            </a:r>
            <a:r>
              <a:rPr lang="tr-TR" sz="2200" dirty="0">
                <a:latin typeface="Bahnschrift SemiBold Condensed" panose="020B0502040204020203" pitchFamily="34" charset="0"/>
              </a:rPr>
              <a:t> gibi hayat kurtarıcı yüksek teknoloji ekipmanlarıyla birlikte temin edilmesinden oluşmaktadır. Ayrıca envanterimizde mevcut olan “Enkaz Altı Canlı Tespit Etme Cihazı”, “Enkaz Altı Kablosuz Dinleme Cihazı”, “Görüntüleme Cihazı” gibi arama kurtarma ekipmanları da araca monte edilecek olup </a:t>
            </a:r>
            <a:r>
              <a:rPr lang="tr-TR" sz="2200" dirty="0" err="1">
                <a:latin typeface="Bahnschrift SemiBold Condensed" panose="020B0502040204020203" pitchFamily="34" charset="0"/>
              </a:rPr>
              <a:t>operasyonel</a:t>
            </a:r>
            <a:r>
              <a:rPr lang="tr-TR" sz="2200" dirty="0">
                <a:latin typeface="Bahnschrift SemiBold Condensed" panose="020B0502040204020203" pitchFamily="34" charset="0"/>
              </a:rPr>
              <a:t> anlamda fayda sağlayacaktır. Bu araç, Daire Başkanlığımız bünyesinde başta Ankara ve çevre iller olmak üzere afetlere müdahale için daima hazır bir "Öncü Müdahale Timi" olarak 7/24 görev yapacaktır. Sağlanacak araç ve ekipman, yerel toplulukların afetlere karşı daha dirençli hâle gelmesine katkı sağlayacak kalıcı bir kapasite geliştirme adımı olacaktır. </a:t>
            </a:r>
          </a:p>
        </p:txBody>
      </p:sp>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95" y="1136464"/>
            <a:ext cx="3539535" cy="2752972"/>
          </a:xfrm>
          <a:prstGeom prst="rect">
            <a:avLst/>
          </a:prstGeom>
        </p:spPr>
      </p:pic>
      <p:pic>
        <p:nvPicPr>
          <p:cNvPr id="14" name="Resi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95" y="3943104"/>
            <a:ext cx="3539535" cy="2752971"/>
          </a:xfrm>
          <a:prstGeom prst="rect">
            <a:avLst/>
          </a:prstGeom>
        </p:spPr>
      </p:pic>
    </p:spTree>
    <p:extLst>
      <p:ext uri="{BB962C8B-B14F-4D97-AF65-F5344CB8AC3E}">
        <p14:creationId xmlns:p14="http://schemas.microsoft.com/office/powerpoint/2010/main" val="213011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965700" y="1474619"/>
            <a:ext cx="6096000" cy="3662541"/>
          </a:xfrm>
          <a:prstGeom prst="rect">
            <a:avLst/>
          </a:prstGeom>
        </p:spPr>
        <p:txBody>
          <a:bodyPr>
            <a:spAutoFit/>
          </a:bodyPr>
          <a:lstStyle/>
          <a:p>
            <a:pPr algn="just"/>
            <a:r>
              <a:rPr lang="tr-TR" sz="3200" dirty="0">
                <a:latin typeface="Bahnschrift SemiBold Condensed" panose="020B0502040204020203" pitchFamily="34" charset="0"/>
              </a:rPr>
              <a:t>HEDEF: DİRENÇLİ BAŞKENT</a:t>
            </a:r>
          </a:p>
          <a:p>
            <a:pPr algn="just"/>
            <a:endParaRPr lang="tr-TR" sz="3200" dirty="0">
              <a:latin typeface="Bahnschrift SemiBold Condensed" panose="020B0502040204020203" pitchFamily="34" charset="0"/>
            </a:endParaRPr>
          </a:p>
          <a:p>
            <a:pPr algn="just"/>
            <a:r>
              <a:rPr lang="it-IT" sz="2400" i="1" dirty="0">
                <a:latin typeface="Bahnschrift SemiBold Condensed" panose="020B0502040204020203" pitchFamily="34" charset="0"/>
              </a:rPr>
              <a:t>Bilimsel Veri ve İş Birliği</a:t>
            </a:r>
            <a:endParaRPr lang="tr-TR" sz="2400" i="1" dirty="0">
              <a:latin typeface="Bahnschrift SemiBold Condensed" panose="020B0502040204020203" pitchFamily="34" charset="0"/>
            </a:endParaRPr>
          </a:p>
          <a:p>
            <a:pPr algn="just"/>
            <a:r>
              <a:rPr lang="tr-TR" sz="2400" dirty="0">
                <a:latin typeface="Bahnschrift SemiBold Condensed" panose="020B0502040204020203" pitchFamily="34" charset="0"/>
              </a:rPr>
              <a:t>Başkanımız Sayın Mansur </a:t>
            </a:r>
            <a:r>
              <a:rPr lang="tr-TR" sz="2400" dirty="0" err="1">
                <a:latin typeface="Bahnschrift SemiBold Condensed" panose="020B0502040204020203" pitchFamily="34" charset="0"/>
              </a:rPr>
              <a:t>YAVAŞ’ın</a:t>
            </a:r>
            <a:r>
              <a:rPr lang="tr-TR" sz="2400" dirty="0">
                <a:latin typeface="Bahnschrift SemiBold Condensed" panose="020B0502040204020203" pitchFamily="34" charset="0"/>
              </a:rPr>
              <a:t> liderliğinde, bilimsel verileri rehber edinerek ve tüm paydaşlarla iş birliğini güçlendirerek "Dirençli Başkent" olma yolunda adımlar atmaktayız. Amacımız, Ankara’yı her türlü felakete karşı daha dayanıklı, güvenli ve sağlıklı bir kent haline getirmektir.</a:t>
            </a:r>
          </a:p>
        </p:txBody>
      </p:sp>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275" y="1438275"/>
            <a:ext cx="3314700" cy="4972050"/>
          </a:xfrm>
          <a:prstGeom prst="rect">
            <a:avLst/>
          </a:prstGeom>
        </p:spPr>
      </p:pic>
    </p:spTree>
    <p:extLst>
      <p:ext uri="{BB962C8B-B14F-4D97-AF65-F5344CB8AC3E}">
        <p14:creationId xmlns:p14="http://schemas.microsoft.com/office/powerpoint/2010/main" val="374572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965700" y="1628507"/>
            <a:ext cx="6096000" cy="3908762"/>
          </a:xfrm>
          <a:prstGeom prst="rect">
            <a:avLst/>
          </a:prstGeom>
        </p:spPr>
        <p:txBody>
          <a:bodyPr>
            <a:spAutoFit/>
          </a:bodyPr>
          <a:lstStyle/>
          <a:p>
            <a:pPr algn="just"/>
            <a:r>
              <a:rPr lang="tr-TR" sz="3200" dirty="0">
                <a:latin typeface="Bahnschrift SemiBold Condensed" panose="020B0502040204020203" pitchFamily="34" charset="0"/>
              </a:rPr>
              <a:t>VİZYON</a:t>
            </a:r>
          </a:p>
          <a:p>
            <a:pPr algn="just"/>
            <a:endParaRPr lang="tr-TR" sz="2400" dirty="0">
              <a:latin typeface="Bahnschrift SemiBold Condensed" panose="020B0502040204020203" pitchFamily="34" charset="0"/>
            </a:endParaRPr>
          </a:p>
          <a:p>
            <a:pPr algn="just"/>
            <a:r>
              <a:rPr lang="tr-TR" sz="2400" i="1" dirty="0">
                <a:latin typeface="Bahnschrift SemiBold Condensed" panose="020B0502040204020203" pitchFamily="34" charset="0"/>
              </a:rPr>
              <a:t>Afet Yönetiminde Yeni Bir Milat</a:t>
            </a:r>
          </a:p>
          <a:p>
            <a:pPr algn="just"/>
            <a:r>
              <a:rPr lang="tr-TR" sz="2400" dirty="0">
                <a:latin typeface="Bahnschrift SemiBold Condensed" panose="020B0502040204020203" pitchFamily="34" charset="0"/>
              </a:rPr>
              <a:t>Son yıllarda yaşanan büyük afetler, Türkiye’de afet yönetimi ve kurumlar arası koordinasyonun hayati önemini acı bir şekilde ortaya koymuştur. Ankara Büyükşehir Belediyesi (ABB), bu süreçten çıkardığı derslerle afet yönetimini sadece bir müdahale süreci değil, bilimsel veriye dayalı bir "hazırlıklı olma" stratejisi olarak tanımlamaktadır.</a:t>
            </a:r>
          </a:p>
        </p:txBody>
      </p:sp>
      <p:pic>
        <p:nvPicPr>
          <p:cNvPr id="3" name="Resim 2"/>
          <p:cNvPicPr>
            <a:picLocks noChangeAspect="1"/>
          </p:cNvPicPr>
          <p:nvPr/>
        </p:nvPicPr>
        <p:blipFill rotWithShape="1">
          <a:blip r:embed="rId6" cstate="print">
            <a:extLst>
              <a:ext uri="{28A0092B-C50C-407E-A947-70E740481C1C}">
                <a14:useLocalDpi xmlns:a14="http://schemas.microsoft.com/office/drawing/2010/main" val="0"/>
              </a:ext>
            </a:extLst>
          </a:blip>
          <a:srcRect r="2435"/>
          <a:stretch/>
        </p:blipFill>
        <p:spPr>
          <a:xfrm>
            <a:off x="47625" y="2170344"/>
            <a:ext cx="3593895" cy="2688012"/>
          </a:xfrm>
          <a:prstGeom prst="rect">
            <a:avLst/>
          </a:prstGeom>
        </p:spPr>
      </p:pic>
    </p:spTree>
    <p:extLst>
      <p:ext uri="{BB962C8B-B14F-4D97-AF65-F5344CB8AC3E}">
        <p14:creationId xmlns:p14="http://schemas.microsoft.com/office/powerpoint/2010/main" val="7893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13335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69" y="2721356"/>
            <a:ext cx="1970919" cy="1496961"/>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461" y="2756866"/>
            <a:ext cx="1758745" cy="1335812"/>
          </a:xfrm>
          <a:prstGeom prst="rect">
            <a:avLst/>
          </a:prstGeom>
        </p:spPr>
      </p:pic>
      <p:sp>
        <p:nvSpPr>
          <p:cNvPr id="2" name="Dikdörtgen 1"/>
          <p:cNvSpPr/>
          <p:nvPr/>
        </p:nvSpPr>
        <p:spPr>
          <a:xfrm>
            <a:off x="4935434" y="2870774"/>
            <a:ext cx="6096000" cy="1107996"/>
          </a:xfrm>
          <a:prstGeom prst="rect">
            <a:avLst/>
          </a:prstGeom>
        </p:spPr>
        <p:txBody>
          <a:bodyPr>
            <a:spAutoFit/>
          </a:bodyPr>
          <a:lstStyle/>
          <a:p>
            <a:pPr algn="ctr"/>
            <a:r>
              <a:rPr lang="tr-TR" sz="6600" dirty="0">
                <a:latin typeface="Bahnschrift SemiBold Condensed" panose="020B0502040204020203" pitchFamily="34" charset="0"/>
              </a:rPr>
              <a:t>TEŞEKKÜRLER…</a:t>
            </a:r>
          </a:p>
        </p:txBody>
      </p:sp>
    </p:spTree>
    <p:extLst>
      <p:ext uri="{BB962C8B-B14F-4D97-AF65-F5344CB8AC3E}">
        <p14:creationId xmlns:p14="http://schemas.microsoft.com/office/powerpoint/2010/main" val="1584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965700" y="1474619"/>
            <a:ext cx="6096000" cy="4278094"/>
          </a:xfrm>
          <a:prstGeom prst="rect">
            <a:avLst/>
          </a:prstGeom>
        </p:spPr>
        <p:txBody>
          <a:bodyPr>
            <a:spAutoFit/>
          </a:bodyPr>
          <a:lstStyle/>
          <a:p>
            <a:pPr algn="just"/>
            <a:r>
              <a:rPr lang="tr-TR" sz="3200" dirty="0">
                <a:latin typeface="Bahnschrift SemiBold Condensed" panose="020B0502040204020203" pitchFamily="34" charset="0"/>
              </a:rPr>
              <a:t>OPERASYONEL TECRÜBE</a:t>
            </a:r>
          </a:p>
          <a:p>
            <a:pPr algn="just"/>
            <a:endParaRPr lang="tr-TR" sz="2400" dirty="0">
              <a:latin typeface="Bahnschrift SemiBold Condensed" panose="020B0502040204020203" pitchFamily="34" charset="0"/>
            </a:endParaRPr>
          </a:p>
          <a:p>
            <a:pPr algn="just"/>
            <a:r>
              <a:rPr lang="tr-TR" sz="2400" i="1" dirty="0">
                <a:latin typeface="Bahnschrift SemiBold Condensed" panose="020B0502040204020203" pitchFamily="34" charset="0"/>
              </a:rPr>
              <a:t>Kriz Yönetimi </a:t>
            </a:r>
          </a:p>
          <a:p>
            <a:pPr algn="just"/>
            <a:r>
              <a:rPr lang="tr-TR" sz="2400" dirty="0">
                <a:latin typeface="Bahnschrift SemiBold Condensed" panose="020B0502040204020203" pitchFamily="34" charset="0"/>
              </a:rPr>
              <a:t>Belediyenin afet tecrübesi sadece depremlerle sınırlı kalmayıp; küresel </a:t>
            </a:r>
            <a:r>
              <a:rPr lang="tr-TR" sz="2400" dirty="0" err="1">
                <a:latin typeface="Bahnschrift SemiBold Condensed" panose="020B0502040204020203" pitchFamily="34" charset="0"/>
              </a:rPr>
              <a:t>pandemi</a:t>
            </a:r>
            <a:r>
              <a:rPr lang="tr-TR" sz="2400" dirty="0">
                <a:latin typeface="Bahnschrift SemiBold Condensed" panose="020B0502040204020203" pitchFamily="34" charset="0"/>
              </a:rPr>
              <a:t> süreci, Batı Karadeniz'deki sel felaketleri ve Ege-Akdeniz kıyılarındaki büyük orman yangınlarını da kapsamaktadır. Bu farklı kriz türlerinde edinilen saha deneyimi, personelin görevlendirilmesinden kamuoyunun bilgilendirilmesine kadar tüm süreçlerde belediyemizi profesyonel bir </a:t>
            </a:r>
            <a:r>
              <a:rPr lang="tr-TR" sz="2400" dirty="0" err="1">
                <a:latin typeface="Bahnschrift SemiBold Condensed" panose="020B0502040204020203" pitchFamily="34" charset="0"/>
              </a:rPr>
              <a:t>operasyonel</a:t>
            </a:r>
            <a:r>
              <a:rPr lang="tr-TR" sz="2400" dirty="0">
                <a:latin typeface="Bahnschrift SemiBold Condensed" panose="020B0502040204020203" pitchFamily="34" charset="0"/>
              </a:rPr>
              <a:t> güç haline getirmiştir. </a:t>
            </a:r>
          </a:p>
        </p:txBody>
      </p:sp>
      <p:pic>
        <p:nvPicPr>
          <p:cNvPr id="9" name="Resim 8"/>
          <p:cNvPicPr>
            <a:picLocks noChangeAspect="1"/>
          </p:cNvPicPr>
          <p:nvPr/>
        </p:nvPicPr>
        <p:blipFill>
          <a:blip r:embed="rId6"/>
          <a:stretch>
            <a:fillRect/>
          </a:stretch>
        </p:blipFill>
        <p:spPr>
          <a:xfrm>
            <a:off x="990984" y="1646805"/>
            <a:ext cx="1470086" cy="1605219"/>
          </a:xfrm>
          <a:prstGeom prst="rect">
            <a:avLst/>
          </a:prstGeom>
        </p:spPr>
      </p:pic>
      <p:pic>
        <p:nvPicPr>
          <p:cNvPr id="14" name="image100.jpeg" descr="image100.jpeg"/>
          <p:cNvPicPr>
            <a:picLocks noChangeAspect="1"/>
          </p:cNvPicPr>
          <p:nvPr/>
        </p:nvPicPr>
        <p:blipFill>
          <a:blip r:embed="rId7"/>
          <a:srcRect t="7835" b="7835"/>
          <a:stretch>
            <a:fillRect/>
          </a:stretch>
        </p:blipFill>
        <p:spPr bwMode="auto">
          <a:xfrm>
            <a:off x="476806" y="3291723"/>
            <a:ext cx="2498442" cy="1420568"/>
          </a:xfrm>
          <a:prstGeom prst="rect">
            <a:avLst/>
          </a:prstGeom>
          <a:noFill/>
          <a:ln w="12700">
            <a:noFill/>
            <a:miter lim="400000"/>
            <a:headEnd/>
            <a:tailEnd/>
          </a:ln>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627" y="4773376"/>
            <a:ext cx="2220800" cy="1665600"/>
          </a:xfrm>
          <a:prstGeom prst="rect">
            <a:avLst/>
          </a:prstGeom>
        </p:spPr>
      </p:pic>
    </p:spTree>
    <p:extLst>
      <p:ext uri="{BB962C8B-B14F-4D97-AF65-F5344CB8AC3E}">
        <p14:creationId xmlns:p14="http://schemas.microsoft.com/office/powerpoint/2010/main" val="116137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965700" y="1474619"/>
            <a:ext cx="6096000" cy="3170099"/>
          </a:xfrm>
          <a:prstGeom prst="rect">
            <a:avLst/>
          </a:prstGeom>
        </p:spPr>
        <p:txBody>
          <a:bodyPr>
            <a:spAutoFit/>
          </a:bodyPr>
          <a:lstStyle/>
          <a:p>
            <a:pPr algn="just"/>
            <a:r>
              <a:rPr lang="tr-TR" sz="3200" dirty="0">
                <a:latin typeface="Bahnschrift SemiBold Condensed" panose="020B0502040204020203" pitchFamily="34" charset="0"/>
              </a:rPr>
              <a:t>SAHADA ÇOK YÖNLÜ MÜDAHALE</a:t>
            </a:r>
          </a:p>
          <a:p>
            <a:pPr algn="just"/>
            <a:endParaRPr lang="tr-TR" sz="2400" dirty="0">
              <a:latin typeface="Bahnschrift SemiBold Condensed" panose="020B0502040204020203" pitchFamily="34" charset="0"/>
            </a:endParaRPr>
          </a:p>
          <a:p>
            <a:pPr algn="just"/>
            <a:r>
              <a:rPr lang="tr-TR" sz="2400" i="1" dirty="0">
                <a:latin typeface="Bahnschrift SemiBold Condensed" panose="020B0502040204020203" pitchFamily="34" charset="0"/>
              </a:rPr>
              <a:t>6 Şubat Depremlerinde </a:t>
            </a:r>
            <a:r>
              <a:rPr lang="tr-TR" sz="2400" i="1" dirty="0" err="1">
                <a:latin typeface="Bahnschrift SemiBold Condensed" panose="020B0502040204020203" pitchFamily="34" charset="0"/>
              </a:rPr>
              <a:t>ABB'nin</a:t>
            </a:r>
            <a:r>
              <a:rPr lang="tr-TR" sz="2400" i="1" dirty="0">
                <a:latin typeface="Bahnschrift SemiBold Condensed" panose="020B0502040204020203" pitchFamily="34" charset="0"/>
              </a:rPr>
              <a:t> Rolü</a:t>
            </a:r>
          </a:p>
          <a:p>
            <a:pPr algn="just"/>
            <a:r>
              <a:rPr lang="tr-TR" sz="2400" dirty="0">
                <a:latin typeface="Bahnschrift SemiBold Condensed" panose="020B0502040204020203" pitchFamily="34" charset="0"/>
              </a:rPr>
              <a:t>Deprem bölgesinde arama kurtarmadan lojistiğe, insani yardımdan altyapı onarımına kadar her alanda aktif rol üstlenilmiştir. Bu operasyonun başarısı, tüm birimlerin ve ilgili kurumların tek bir merkezden eşgüdümlü olarak yönetilmesinin doğrudan bir sonucudur.</a:t>
            </a:r>
          </a:p>
        </p:txBody>
      </p:sp>
      <p:pic>
        <p:nvPicPr>
          <p:cNvPr id="3" name="Resim 2"/>
          <p:cNvPicPr>
            <a:picLocks noChangeAspect="1"/>
          </p:cNvPicPr>
          <p:nvPr/>
        </p:nvPicPr>
        <p:blipFill>
          <a:blip r:embed="rId6"/>
          <a:stretch>
            <a:fillRect/>
          </a:stretch>
        </p:blipFill>
        <p:spPr>
          <a:xfrm>
            <a:off x="73469" y="2380735"/>
            <a:ext cx="3542323" cy="2437074"/>
          </a:xfrm>
          <a:prstGeom prst="rect">
            <a:avLst/>
          </a:prstGeom>
        </p:spPr>
      </p:pic>
    </p:spTree>
    <p:extLst>
      <p:ext uri="{BB962C8B-B14F-4D97-AF65-F5344CB8AC3E}">
        <p14:creationId xmlns:p14="http://schemas.microsoft.com/office/powerpoint/2010/main" val="210339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965700" y="1474619"/>
            <a:ext cx="6096000" cy="3662541"/>
          </a:xfrm>
          <a:prstGeom prst="rect">
            <a:avLst/>
          </a:prstGeom>
        </p:spPr>
        <p:txBody>
          <a:bodyPr>
            <a:spAutoFit/>
          </a:bodyPr>
          <a:lstStyle/>
          <a:p>
            <a:pPr algn="just"/>
            <a:r>
              <a:rPr lang="tr-TR" sz="3200" dirty="0">
                <a:latin typeface="Bahnschrift SemiBold Condensed" panose="020B0502040204020203" pitchFamily="34" charset="0"/>
              </a:rPr>
              <a:t>HALK SAĞLIĞININ KORUNMASI</a:t>
            </a:r>
          </a:p>
          <a:p>
            <a:pPr algn="just"/>
            <a:endParaRPr lang="tr-TR" sz="3200" dirty="0">
              <a:latin typeface="Bahnschrift SemiBold Condensed" panose="020B0502040204020203" pitchFamily="34" charset="0"/>
            </a:endParaRPr>
          </a:p>
          <a:p>
            <a:pPr algn="just"/>
            <a:r>
              <a:rPr lang="tr-TR" sz="2400" i="1" dirty="0">
                <a:latin typeface="Bahnschrift SemiBold Condensed" panose="020B0502040204020203" pitchFamily="34" charset="0"/>
              </a:rPr>
              <a:t>Salgın Risk Yönetimi</a:t>
            </a:r>
          </a:p>
          <a:p>
            <a:pPr algn="just"/>
            <a:r>
              <a:rPr lang="tr-TR" sz="2400" dirty="0">
                <a:latin typeface="Bahnschrift SemiBold Condensed" panose="020B0502040204020203" pitchFamily="34" charset="0"/>
              </a:rPr>
              <a:t>Afet sonrası en büyük risklerden biri olan salgın hastalıkları önlemek amacıyla bölgede kritik sanitasyon çalışmaları yürütülmüştür. ASKİ ekiplerimiz aracılığıyla içme suyu ve kanalizasyon hatları hızla imal edilmiş, düzenli ilaçlama ve hijyen seti dağıtımlarıyla halk sağlığı güvence altına alınmıştır.</a:t>
            </a:r>
          </a:p>
        </p:txBody>
      </p:sp>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44" y="1847611"/>
            <a:ext cx="3579991" cy="1668779"/>
          </a:xfrm>
          <a:prstGeom prst="rect">
            <a:avLst/>
          </a:prstGeom>
        </p:spPr>
      </p:pic>
      <p:pic>
        <p:nvPicPr>
          <p:cNvPr id="4" name="Resim 3"/>
          <p:cNvPicPr>
            <a:picLocks noChangeAspect="1"/>
          </p:cNvPicPr>
          <p:nvPr/>
        </p:nvPicPr>
        <p:blipFill>
          <a:blip r:embed="rId7"/>
          <a:stretch>
            <a:fillRect/>
          </a:stretch>
        </p:blipFill>
        <p:spPr>
          <a:xfrm>
            <a:off x="57944" y="3638990"/>
            <a:ext cx="3579991" cy="1714547"/>
          </a:xfrm>
          <a:prstGeom prst="rect">
            <a:avLst/>
          </a:prstGeom>
        </p:spPr>
      </p:pic>
    </p:spTree>
    <p:extLst>
      <p:ext uri="{BB962C8B-B14F-4D97-AF65-F5344CB8AC3E}">
        <p14:creationId xmlns:p14="http://schemas.microsoft.com/office/powerpoint/2010/main" val="255028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965700" y="1474619"/>
            <a:ext cx="6096000" cy="4031873"/>
          </a:xfrm>
          <a:prstGeom prst="rect">
            <a:avLst/>
          </a:prstGeom>
        </p:spPr>
        <p:txBody>
          <a:bodyPr>
            <a:spAutoFit/>
          </a:bodyPr>
          <a:lstStyle/>
          <a:p>
            <a:pPr algn="just"/>
            <a:r>
              <a:rPr lang="tr-TR" sz="3200" dirty="0">
                <a:latin typeface="Bahnschrift SemiBold Condensed" panose="020B0502040204020203" pitchFamily="34" charset="0"/>
              </a:rPr>
              <a:t>YAŞAMI SÜRDÜRÜLEBİLİR KILMAK</a:t>
            </a:r>
          </a:p>
          <a:p>
            <a:pPr algn="just"/>
            <a:endParaRPr lang="tr-TR" sz="3200" dirty="0">
              <a:latin typeface="Bahnschrift SemiBold Condensed" panose="020B0502040204020203" pitchFamily="34" charset="0"/>
            </a:endParaRPr>
          </a:p>
          <a:p>
            <a:pPr algn="just"/>
            <a:r>
              <a:rPr lang="tr-TR" sz="2400" i="1" dirty="0">
                <a:latin typeface="Bahnschrift SemiBold Condensed" panose="020B0502040204020203" pitchFamily="34" charset="0"/>
              </a:rPr>
              <a:t>Mobil Sağlık ve Lojistik Destekler</a:t>
            </a:r>
          </a:p>
          <a:p>
            <a:pPr algn="just"/>
            <a:r>
              <a:rPr lang="tr-TR" sz="2400" dirty="0">
                <a:latin typeface="Bahnschrift SemiBold Condensed" panose="020B0502040204020203" pitchFamily="34" charset="0"/>
              </a:rPr>
              <a:t>Sadece fiziksel kurtarma değil, yaşamın sürdürülebilirliği için bölgede sahra çadırları, mobil eczaneler, mobil çamaşırhane, mobil duş ve mobil berber gibi üniteler kurularak vatandaşların sağlık hizmetlerine erişimi sağlanmıştır. Bu çalışmalar, kriz anında gıda desteğinin ötesinde profesyonel tıbbi ve sosyal yardımın önemini kanıtlamıştır.</a:t>
            </a:r>
          </a:p>
        </p:txBody>
      </p:sp>
      <p:sp>
        <p:nvSpPr>
          <p:cNvPr id="9" name="Freeform 9"/>
          <p:cNvSpPr>
            <a:spLocks/>
          </p:cNvSpPr>
          <p:nvPr/>
        </p:nvSpPr>
        <p:spPr bwMode="auto">
          <a:xfrm>
            <a:off x="265115" y="4876801"/>
            <a:ext cx="3117182" cy="1848465"/>
          </a:xfrm>
          <a:custGeom>
            <a:avLst/>
            <a:gdLst>
              <a:gd name="T0" fmla="*/ 0 w 4442612"/>
              <a:gd name="T1" fmla="*/ 0 h 2457615"/>
              <a:gd name="T2" fmla="*/ 204375 w 4442612"/>
              <a:gd name="T3" fmla="*/ 0 h 2457615"/>
              <a:gd name="T4" fmla="*/ 204375 w 4442612"/>
              <a:gd name="T5" fmla="*/ 733413 h 2457615"/>
              <a:gd name="T6" fmla="*/ 0 w 4442612"/>
              <a:gd name="T7" fmla="*/ 733413 h 2457615"/>
              <a:gd name="T8" fmla="*/ 0 w 4442612"/>
              <a:gd name="T9" fmla="*/ 0 h 24576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2612" h="2457615">
                <a:moveTo>
                  <a:pt x="0" y="0"/>
                </a:moveTo>
                <a:lnTo>
                  <a:pt x="4442612" y="0"/>
                </a:lnTo>
                <a:lnTo>
                  <a:pt x="4442612" y="2457615"/>
                </a:lnTo>
                <a:lnTo>
                  <a:pt x="0" y="2457615"/>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pic>
        <p:nvPicPr>
          <p:cNvPr id="3" name="Resi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115" y="3038169"/>
            <a:ext cx="3111202" cy="1737898"/>
          </a:xfrm>
          <a:prstGeom prst="rect">
            <a:avLst/>
          </a:prstGeom>
        </p:spPr>
      </p:pic>
      <p:pic>
        <p:nvPicPr>
          <p:cNvPr id="4" name="Resim 3"/>
          <p:cNvPicPr>
            <a:picLocks noChangeAspect="1"/>
          </p:cNvPicPr>
          <p:nvPr/>
        </p:nvPicPr>
        <p:blipFill>
          <a:blip r:embed="rId8"/>
          <a:stretch>
            <a:fillRect/>
          </a:stretch>
        </p:blipFill>
        <p:spPr>
          <a:xfrm>
            <a:off x="265116" y="869951"/>
            <a:ext cx="3111202" cy="2065233"/>
          </a:xfrm>
          <a:prstGeom prst="rect">
            <a:avLst/>
          </a:prstGeom>
        </p:spPr>
      </p:pic>
    </p:spTree>
    <p:extLst>
      <p:ext uri="{BB962C8B-B14F-4D97-AF65-F5344CB8AC3E}">
        <p14:creationId xmlns:p14="http://schemas.microsoft.com/office/powerpoint/2010/main" val="260647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965700" y="1474619"/>
            <a:ext cx="6096000" cy="3662541"/>
          </a:xfrm>
          <a:prstGeom prst="rect">
            <a:avLst/>
          </a:prstGeom>
        </p:spPr>
        <p:txBody>
          <a:bodyPr>
            <a:spAutoFit/>
          </a:bodyPr>
          <a:lstStyle/>
          <a:p>
            <a:pPr algn="just"/>
            <a:r>
              <a:rPr lang="tr-TR" sz="3200" dirty="0">
                <a:latin typeface="Bahnschrift SemiBold Condensed" panose="020B0502040204020203" pitchFamily="34" charset="0"/>
              </a:rPr>
              <a:t>İDARİ OMURGA</a:t>
            </a:r>
          </a:p>
          <a:p>
            <a:pPr algn="just"/>
            <a:endParaRPr lang="tr-TR" sz="3200" dirty="0">
              <a:latin typeface="Bahnschrift SemiBold Condensed" panose="020B0502040204020203" pitchFamily="34" charset="0"/>
            </a:endParaRPr>
          </a:p>
          <a:p>
            <a:pPr algn="just"/>
            <a:r>
              <a:rPr lang="tr-TR" sz="2400" i="1" dirty="0">
                <a:latin typeface="Bahnschrift SemiBold Condensed" panose="020B0502040204020203" pitchFamily="34" charset="0"/>
              </a:rPr>
              <a:t>Afet İşleri ve Risk Yönetimi Dairesi Başkanlığı</a:t>
            </a:r>
          </a:p>
          <a:p>
            <a:pPr algn="just"/>
            <a:r>
              <a:rPr lang="tr-TR" sz="2400" dirty="0">
                <a:latin typeface="Bahnschrift SemiBold Condensed" panose="020B0502040204020203" pitchFamily="34" charset="0"/>
              </a:rPr>
              <a:t>Ankara’nın afet direncini artırmak amacıyla kurulan daire başkanlığımız, belediyemizin afet yönetimi konusundaki idari omurgasını oluşturmaktadır. Tüm stratejik planlamalar, veri akışı ve birimler arası hiyerarşi bu profesyonel yapı aracılığıyla kurumsal bir kimliğe kavuşturulmuştur.</a:t>
            </a:r>
          </a:p>
        </p:txBody>
      </p:sp>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49" y="2054945"/>
            <a:ext cx="3529780" cy="3529780"/>
          </a:xfrm>
          <a:prstGeom prst="rect">
            <a:avLst/>
          </a:prstGeom>
        </p:spPr>
      </p:pic>
      <p:sp>
        <p:nvSpPr>
          <p:cNvPr id="4" name="Dikdörtgen 3"/>
          <p:cNvSpPr/>
          <p:nvPr/>
        </p:nvSpPr>
        <p:spPr>
          <a:xfrm>
            <a:off x="1417280" y="3819835"/>
            <a:ext cx="872355" cy="276999"/>
          </a:xfrm>
          <a:prstGeom prst="rect">
            <a:avLst/>
          </a:prstGeom>
        </p:spPr>
        <p:txBody>
          <a:bodyPr wrap="none">
            <a:spAutoFit/>
          </a:bodyPr>
          <a:lstStyle/>
          <a:p>
            <a:pPr algn="ctr"/>
            <a:r>
              <a:rPr lang="tr-TR" sz="600" b="1" i="1" dirty="0">
                <a:solidFill>
                  <a:schemeClr val="bg1"/>
                </a:solidFill>
                <a:latin typeface="Bahnschrift SemiBold Condensed" panose="020B0502040204020203" pitchFamily="34" charset="0"/>
              </a:rPr>
              <a:t>Afet İşleri ve Risk Yönetimi</a:t>
            </a:r>
          </a:p>
          <a:p>
            <a:pPr algn="ctr"/>
            <a:r>
              <a:rPr lang="tr-TR" sz="600" b="1" i="1" dirty="0">
                <a:solidFill>
                  <a:schemeClr val="bg1"/>
                </a:solidFill>
                <a:latin typeface="Bahnschrift SemiBold Condensed" panose="020B0502040204020203" pitchFamily="34" charset="0"/>
              </a:rPr>
              <a:t>Dairesi Başkanlığı</a:t>
            </a:r>
          </a:p>
        </p:txBody>
      </p:sp>
    </p:spTree>
    <p:extLst>
      <p:ext uri="{BB962C8B-B14F-4D97-AF65-F5344CB8AC3E}">
        <p14:creationId xmlns:p14="http://schemas.microsoft.com/office/powerpoint/2010/main" val="9381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965700" y="1474619"/>
            <a:ext cx="6096000" cy="3662541"/>
          </a:xfrm>
          <a:prstGeom prst="rect">
            <a:avLst/>
          </a:prstGeom>
        </p:spPr>
        <p:txBody>
          <a:bodyPr>
            <a:spAutoFit/>
          </a:bodyPr>
          <a:lstStyle/>
          <a:p>
            <a:pPr algn="just"/>
            <a:r>
              <a:rPr lang="tr-TR" sz="3200" dirty="0">
                <a:latin typeface="Bahnschrift SemiBold Condensed" panose="020B0502040204020203" pitchFamily="34" charset="0"/>
              </a:rPr>
              <a:t>KOORDİNASYONUN MERKEZİ: AKOM</a:t>
            </a:r>
          </a:p>
          <a:p>
            <a:pPr algn="just"/>
            <a:endParaRPr lang="tr-TR" sz="3200" dirty="0">
              <a:latin typeface="Bahnschrift SemiBold Condensed" panose="020B0502040204020203" pitchFamily="34" charset="0"/>
            </a:endParaRPr>
          </a:p>
          <a:p>
            <a:pPr algn="just"/>
            <a:r>
              <a:rPr lang="tr-TR" sz="2400" b="1" i="1" dirty="0">
                <a:latin typeface="Bahnschrift SemiBold Condensed" panose="020B0502040204020203" pitchFamily="34" charset="0"/>
              </a:rPr>
              <a:t>Kriz Masasının Kalbi</a:t>
            </a:r>
            <a:r>
              <a:rPr lang="tr-TR" sz="2400" i="1" dirty="0">
                <a:latin typeface="Bahnschrift SemiBold Condensed" panose="020B0502040204020203" pitchFamily="34" charset="0"/>
              </a:rPr>
              <a:t> </a:t>
            </a:r>
          </a:p>
          <a:p>
            <a:pPr algn="just"/>
            <a:r>
              <a:rPr lang="tr-TR" sz="2400" dirty="0">
                <a:latin typeface="Bahnschrift SemiBold Condensed" panose="020B0502040204020203" pitchFamily="34" charset="0"/>
              </a:rPr>
              <a:t>Afet Koordinasyon Merkezimiz (AKOM), büyük ölçekli tüm krizlerde karar alma süreçlerinin ve stratejik planlamaların yürütüldüğü merkezdir. AKOM; İtfaiye, Fen İşleri, ASKİ ve Sosyal Hizmetler gibi ilgili birimler arası koordinasyonu sağlayarak yetki karmaşasını önlemektedir.</a:t>
            </a:r>
          </a:p>
        </p:txBody>
      </p:sp>
      <p:pic>
        <p:nvPicPr>
          <p:cNvPr id="9" name="Resim 8"/>
          <p:cNvPicPr>
            <a:picLocks noChangeAspect="1"/>
          </p:cNvPicPr>
          <p:nvPr/>
        </p:nvPicPr>
        <p:blipFill>
          <a:blip r:embed="rId6"/>
          <a:stretch>
            <a:fillRect/>
          </a:stretch>
        </p:blipFill>
        <p:spPr>
          <a:xfrm>
            <a:off x="52245" y="1241074"/>
            <a:ext cx="3602236" cy="2635099"/>
          </a:xfrm>
          <a:prstGeom prst="rect">
            <a:avLst/>
          </a:prstGeom>
        </p:spPr>
      </p:pic>
      <p:pic>
        <p:nvPicPr>
          <p:cNvPr id="14" name="10 Resim" descr="6.jfif"/>
          <p:cNvPicPr>
            <a:picLocks noChangeAspect="1"/>
          </p:cNvPicPr>
          <p:nvPr/>
        </p:nvPicPr>
        <p:blipFill rotWithShape="1">
          <a:blip r:embed="rId7" cstate="print">
            <a:extLst>
              <a:ext uri="{28A0092B-C50C-407E-A947-70E740481C1C}">
                <a14:useLocalDpi xmlns:a14="http://schemas.microsoft.com/office/drawing/2010/main" val="0"/>
              </a:ext>
            </a:extLst>
          </a:blip>
          <a:srcRect b="20501"/>
          <a:stretch/>
        </p:blipFill>
        <p:spPr bwMode="auto">
          <a:xfrm>
            <a:off x="52245" y="3965218"/>
            <a:ext cx="3602236" cy="201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73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ikdörtgen 9"/>
          <p:cNvSpPr/>
          <p:nvPr/>
        </p:nvSpPr>
        <p:spPr>
          <a:xfrm>
            <a:off x="3835400" y="0"/>
            <a:ext cx="83566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683478" y="0"/>
            <a:ext cx="310551" cy="4218317"/>
          </a:xfrm>
          <a:prstGeom prst="rect">
            <a:avLst/>
          </a:prstGeom>
          <a:solidFill>
            <a:srgbClr val="083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6000" pressure="0"/>
                    </a14:imgEffect>
                  </a14:imgLayer>
                </a14:imgProps>
              </a:ext>
              <a:ext uri="{28A0092B-C50C-407E-A947-70E740481C1C}">
                <a14:useLocalDpi xmlns:a14="http://schemas.microsoft.com/office/drawing/2010/main" val="0"/>
              </a:ext>
            </a:extLst>
          </a:blip>
          <a:stretch>
            <a:fillRect/>
          </a:stretch>
        </p:blipFill>
        <p:spPr>
          <a:xfrm>
            <a:off x="5613399" y="1515494"/>
            <a:ext cx="4740071" cy="3600206"/>
          </a:xfrm>
          <a:prstGeom prst="rect">
            <a:avLst/>
          </a:prstGeom>
        </p:spPr>
      </p:pic>
      <p:sp>
        <p:nvSpPr>
          <p:cNvPr id="11" name="Dikdörtgen 10"/>
          <p:cNvSpPr/>
          <p:nvPr/>
        </p:nvSpPr>
        <p:spPr>
          <a:xfrm>
            <a:off x="3683479" y="4960189"/>
            <a:ext cx="310551" cy="1897811"/>
          </a:xfrm>
          <a:prstGeom prst="rect">
            <a:avLst/>
          </a:prstGeom>
          <a:solidFill>
            <a:srgbClr val="DAFA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95000"/>
                </a:schemeClr>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98" y="0"/>
            <a:ext cx="951178" cy="722443"/>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656" y="85886"/>
            <a:ext cx="702508" cy="533573"/>
          </a:xfrm>
          <a:prstGeom prst="rect">
            <a:avLst/>
          </a:prstGeom>
        </p:spPr>
      </p:pic>
      <p:sp>
        <p:nvSpPr>
          <p:cNvPr id="2" name="Dikdörtgen 1"/>
          <p:cNvSpPr/>
          <p:nvPr/>
        </p:nvSpPr>
        <p:spPr>
          <a:xfrm>
            <a:off x="4965700" y="1474619"/>
            <a:ext cx="6096000" cy="3662541"/>
          </a:xfrm>
          <a:prstGeom prst="rect">
            <a:avLst/>
          </a:prstGeom>
        </p:spPr>
        <p:txBody>
          <a:bodyPr>
            <a:spAutoFit/>
          </a:bodyPr>
          <a:lstStyle/>
          <a:p>
            <a:pPr algn="just"/>
            <a:r>
              <a:rPr lang="tr-TR" sz="3200" dirty="0">
                <a:latin typeface="Bahnschrift SemiBold Condensed" panose="020B0502040204020203" pitchFamily="34" charset="0"/>
              </a:rPr>
              <a:t>KURUMLAR ARASI EŞGÜDÜM</a:t>
            </a:r>
          </a:p>
          <a:p>
            <a:pPr algn="just"/>
            <a:endParaRPr lang="tr-TR" sz="3200" dirty="0">
              <a:latin typeface="Bahnschrift SemiBold Condensed" panose="020B0502040204020203" pitchFamily="34" charset="0"/>
            </a:endParaRPr>
          </a:p>
          <a:p>
            <a:pPr algn="just"/>
            <a:r>
              <a:rPr lang="tr-TR" sz="2400" i="1" dirty="0">
                <a:latin typeface="Bahnschrift SemiBold Condensed" panose="020B0502040204020203" pitchFamily="34" charset="0"/>
              </a:rPr>
              <a:t>Kurumlarla Tam Uyumluluk</a:t>
            </a:r>
          </a:p>
          <a:p>
            <a:pPr algn="just"/>
            <a:r>
              <a:rPr lang="tr-TR" sz="2400" dirty="0">
                <a:latin typeface="Bahnschrift SemiBold Condensed" panose="020B0502040204020203" pitchFamily="34" charset="0"/>
              </a:rPr>
              <a:t>Belediyemiz, kendi birimleri arasındaki koordinasyonun yanı sıra; AFAD, Meteoroloji Genel Müdürlüğü, Ankara Valiliği - GAMER gibi devletin diğer kademeleriyle tam bir uyum içinde çalışmaktadır. Eş zamanlı bilgi paylaşımı ve görev dağılımı sayesinde yerel ve genel yönetim arasındaki koordinasyon en üst seviyeye çıkarılmıştır.</a:t>
            </a:r>
          </a:p>
        </p:txBody>
      </p:sp>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51" y="1085850"/>
            <a:ext cx="3568700" cy="5353050"/>
          </a:xfrm>
          <a:prstGeom prst="rect">
            <a:avLst/>
          </a:prstGeom>
        </p:spPr>
      </p:pic>
    </p:spTree>
    <p:extLst>
      <p:ext uri="{BB962C8B-B14F-4D97-AF65-F5344CB8AC3E}">
        <p14:creationId xmlns:p14="http://schemas.microsoft.com/office/powerpoint/2010/main" val="306265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1706</TotalTime>
  <Words>1427</Words>
  <Application>Microsoft Office PowerPoint</Application>
  <PresentationFormat>Geniş ekran</PresentationFormat>
  <Paragraphs>89</Paragraphs>
  <Slides>20</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20</vt:i4>
      </vt:variant>
    </vt:vector>
  </HeadingPairs>
  <TitlesOfParts>
    <vt:vector size="26" baseType="lpstr">
      <vt:lpstr>Ankara Subhead Bold</vt:lpstr>
      <vt:lpstr>Arial</vt:lpstr>
      <vt:lpstr>Bahnschrift SemiBold Condensed</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ERDEM KUŞÇU</dc:creator>
  <cp:lastModifiedBy>SKB Mert</cp:lastModifiedBy>
  <cp:revision>41</cp:revision>
  <dcterms:created xsi:type="dcterms:W3CDTF">2025-10-30T07:45:48Z</dcterms:created>
  <dcterms:modified xsi:type="dcterms:W3CDTF">2026-01-09T06:55:04Z</dcterms:modified>
</cp:coreProperties>
</file>