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7" r:id="rId12"/>
    <p:sldId id="266" r:id="rId13"/>
    <p:sldId id="275" r:id="rId14"/>
    <p:sldId id="268" r:id="rId15"/>
    <p:sldId id="270" r:id="rId16"/>
    <p:sldId id="269" r:id="rId17"/>
    <p:sldId id="271" r:id="rId18"/>
    <p:sldId id="272" r:id="rId19"/>
    <p:sldId id="273" r:id="rId20"/>
    <p:sldId id="274" r:id="rId21"/>
    <p:sldId id="276"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478A77-2555-8AF8-6C5F-79E36D3393F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3FB48F4-3150-3646-4EC5-042A23F33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32C6C2-7DCE-0280-FA26-DD5D0A7CEDB4}"/>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5" name="Alt Bilgi Yer Tutucusu 4">
            <a:extLst>
              <a:ext uri="{FF2B5EF4-FFF2-40B4-BE49-F238E27FC236}">
                <a16:creationId xmlns:a16="http://schemas.microsoft.com/office/drawing/2014/main" id="{C0476F2D-91D4-5E75-B361-21510F0312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A4FF41-F9EF-C82C-ACDC-AA0773D42FD7}"/>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28625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0FDE14-484A-FF1F-ED4B-91E3F279609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88ADFDA-B17E-C234-E70D-4FFBFC865B5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16C5CB-A7C7-861F-F75F-334A25C12CEA}"/>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5" name="Alt Bilgi Yer Tutucusu 4">
            <a:extLst>
              <a:ext uri="{FF2B5EF4-FFF2-40B4-BE49-F238E27FC236}">
                <a16:creationId xmlns:a16="http://schemas.microsoft.com/office/drawing/2014/main" id="{CF7E04F6-4F70-DE85-4578-E502B99931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BAB717-DD21-F3F6-8A77-1F0031E6F9FE}"/>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2977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C5B09F9-3AF5-A72E-876C-1B333327814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9994C77-425F-806A-D85A-9E8DAE6E29E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9EAF9B-F27D-8642-5237-F6903CAD4ECA}"/>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5" name="Alt Bilgi Yer Tutucusu 4">
            <a:extLst>
              <a:ext uri="{FF2B5EF4-FFF2-40B4-BE49-F238E27FC236}">
                <a16:creationId xmlns:a16="http://schemas.microsoft.com/office/drawing/2014/main" id="{673922DC-F7E7-DDFD-4139-E356442AB6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DEBFD8-52B9-4062-755A-08387BEB2093}"/>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295821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8FB8C-9180-222E-915F-1306B351492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AC24664-C094-0755-1609-9980BA8750C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E474C0-7F37-9E9E-F64E-4C0B146385BD}"/>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5" name="Alt Bilgi Yer Tutucusu 4">
            <a:extLst>
              <a:ext uri="{FF2B5EF4-FFF2-40B4-BE49-F238E27FC236}">
                <a16:creationId xmlns:a16="http://schemas.microsoft.com/office/drawing/2014/main" id="{6E03A41F-49B5-E8F6-24BB-F7BEC1FA1D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76749AD-0EDB-3A7F-12E8-494D61DCBC88}"/>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183570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2BD81E-0EC6-7C60-95F3-7D9B7FBDAAB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DA46883-ACAA-D4A9-39E8-22671C79E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167B0FC-0E6F-17BC-2405-C0A7B120FE80}"/>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5" name="Alt Bilgi Yer Tutucusu 4">
            <a:extLst>
              <a:ext uri="{FF2B5EF4-FFF2-40B4-BE49-F238E27FC236}">
                <a16:creationId xmlns:a16="http://schemas.microsoft.com/office/drawing/2014/main" id="{4813C0C2-0221-9190-3F0D-CE5F034920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83DA02-8BEA-C9BF-D860-6939FFF4AD0E}"/>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15278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DBB1F3-1755-FB41-C841-8B792E628DD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20CE9F-6110-D5FC-F28C-3F507EA7F63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94611A0-0939-2EC4-FCC9-CA2BD573AF9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FD35F99-633F-C76A-1FF5-0D0CEE05A1DB}"/>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6" name="Alt Bilgi Yer Tutucusu 5">
            <a:extLst>
              <a:ext uri="{FF2B5EF4-FFF2-40B4-BE49-F238E27FC236}">
                <a16:creationId xmlns:a16="http://schemas.microsoft.com/office/drawing/2014/main" id="{B7D03E99-F886-C76D-4ED3-252CA8C10A4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846E344-AFFD-3928-4319-61A8E7BC4AAA}"/>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380380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E1D32A-63A9-8A3D-5499-99152EFC42B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FA194F8-4685-DD29-D85F-C4E71FFFC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E52CA37-7A83-F556-EA61-3CA4B39641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25ADC54-E6CC-0CA9-74C6-F79643D3F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8D7335A-5D88-33C6-C05F-827C1F8C2A5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22D6057-B625-2FAD-730C-F7C394633337}"/>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8" name="Alt Bilgi Yer Tutucusu 7">
            <a:extLst>
              <a:ext uri="{FF2B5EF4-FFF2-40B4-BE49-F238E27FC236}">
                <a16:creationId xmlns:a16="http://schemas.microsoft.com/office/drawing/2014/main" id="{8C9B73F1-B4E8-BB88-C394-A42E9BA9CC6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92EA672-DC0C-F7EE-439A-8A773B08F9DF}"/>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378443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4ECFC0-F170-7432-45D2-D88C31A2756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481DA2A-350B-B71D-62AF-7B2D652CC7F0}"/>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4" name="Alt Bilgi Yer Tutucusu 3">
            <a:extLst>
              <a:ext uri="{FF2B5EF4-FFF2-40B4-BE49-F238E27FC236}">
                <a16:creationId xmlns:a16="http://schemas.microsoft.com/office/drawing/2014/main" id="{2774212B-45BC-D412-999C-EEDB432997A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6A77D7E-92A9-9176-0DEE-E257043533D4}"/>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289020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16F773B-64E5-529F-52C1-D8B618759BE9}"/>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3" name="Alt Bilgi Yer Tutucusu 2">
            <a:extLst>
              <a:ext uri="{FF2B5EF4-FFF2-40B4-BE49-F238E27FC236}">
                <a16:creationId xmlns:a16="http://schemas.microsoft.com/office/drawing/2014/main" id="{FC2BF81C-502B-3756-5888-140090FA809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25439B1-DE54-952B-8137-14D918A0FAA5}"/>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204081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96CF49-F8FC-820F-32F8-DEFE9D2317D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3CF173C-ADD9-91D2-48EB-B182A2992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4DBD20F-54F7-55B6-5363-CA0C5C05D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3B9BE1-877F-EA8E-1664-A50B20014CF7}"/>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6" name="Alt Bilgi Yer Tutucusu 5">
            <a:extLst>
              <a:ext uri="{FF2B5EF4-FFF2-40B4-BE49-F238E27FC236}">
                <a16:creationId xmlns:a16="http://schemas.microsoft.com/office/drawing/2014/main" id="{DE0B815D-89CD-BC7A-88A0-07F2ADF1307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AAEF969-CF73-6A95-996E-BA806F5F4B70}"/>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304304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E306D6-62DC-BC68-231F-685F4EF4CD2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1403C30-E35A-9A40-096E-E607BB584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6567A98-6B46-2B97-27B7-36C08D208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F50F07-32F0-847B-0480-C7120167E063}"/>
              </a:ext>
            </a:extLst>
          </p:cNvPr>
          <p:cNvSpPr>
            <a:spLocks noGrp="1"/>
          </p:cNvSpPr>
          <p:nvPr>
            <p:ph type="dt" sz="half" idx="10"/>
          </p:nvPr>
        </p:nvSpPr>
        <p:spPr/>
        <p:txBody>
          <a:bodyPr/>
          <a:lstStyle/>
          <a:p>
            <a:fld id="{847BE51E-C523-4141-8BD6-B2DC780CA5F2}" type="datetimeFigureOut">
              <a:rPr lang="tr-TR" smtClean="0"/>
              <a:t>8.01.2026</a:t>
            </a:fld>
            <a:endParaRPr lang="tr-TR"/>
          </a:p>
        </p:txBody>
      </p:sp>
      <p:sp>
        <p:nvSpPr>
          <p:cNvPr id="6" name="Alt Bilgi Yer Tutucusu 5">
            <a:extLst>
              <a:ext uri="{FF2B5EF4-FFF2-40B4-BE49-F238E27FC236}">
                <a16:creationId xmlns:a16="http://schemas.microsoft.com/office/drawing/2014/main" id="{5373143E-A714-DA8D-3107-A73DFE8C72F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1470CA9-8E64-0104-31FA-D23670027F10}"/>
              </a:ext>
            </a:extLst>
          </p:cNvPr>
          <p:cNvSpPr>
            <a:spLocks noGrp="1"/>
          </p:cNvSpPr>
          <p:nvPr>
            <p:ph type="sldNum" sz="quarter" idx="12"/>
          </p:nvPr>
        </p:nvSpPr>
        <p:spPr/>
        <p:txBody>
          <a:bodyPr/>
          <a:lstStyle/>
          <a:p>
            <a:fld id="{D4687EBF-DA7F-41B8-B649-E911BC066065}" type="slidenum">
              <a:rPr lang="tr-TR" smtClean="0"/>
              <a:t>‹#›</a:t>
            </a:fld>
            <a:endParaRPr lang="tr-TR"/>
          </a:p>
        </p:txBody>
      </p:sp>
    </p:spTree>
    <p:extLst>
      <p:ext uri="{BB962C8B-B14F-4D97-AF65-F5344CB8AC3E}">
        <p14:creationId xmlns:p14="http://schemas.microsoft.com/office/powerpoint/2010/main" val="336797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2501CD4-BEC2-D013-2773-DC290A3D4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D9F866B-BC45-1E3B-D529-1842AC35F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A2888C0-E9CC-8C1D-4195-80EAB7DD1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BE51E-C523-4141-8BD6-B2DC780CA5F2}" type="datetimeFigureOut">
              <a:rPr lang="tr-TR" smtClean="0"/>
              <a:t>8.01.2026</a:t>
            </a:fld>
            <a:endParaRPr lang="tr-TR"/>
          </a:p>
        </p:txBody>
      </p:sp>
      <p:sp>
        <p:nvSpPr>
          <p:cNvPr id="5" name="Alt Bilgi Yer Tutucusu 4">
            <a:extLst>
              <a:ext uri="{FF2B5EF4-FFF2-40B4-BE49-F238E27FC236}">
                <a16:creationId xmlns:a16="http://schemas.microsoft.com/office/drawing/2014/main" id="{BC290D6F-4CB9-E99C-37CD-A14C93573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44F858B-4C8D-0CBF-AF8B-6378269D9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87EBF-DA7F-41B8-B649-E911BC066065}" type="slidenum">
              <a:rPr lang="tr-TR" smtClean="0"/>
              <a:t>‹#›</a:t>
            </a:fld>
            <a:endParaRPr lang="tr-TR"/>
          </a:p>
        </p:txBody>
      </p:sp>
    </p:spTree>
    <p:extLst>
      <p:ext uri="{BB962C8B-B14F-4D97-AF65-F5344CB8AC3E}">
        <p14:creationId xmlns:p14="http://schemas.microsoft.com/office/powerpoint/2010/main" val="2681937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2DC9C9-3772-783D-BA97-ED2985B00A79}"/>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FF38FEA7-EB4F-93EA-46C5-A9EDDE92C572}"/>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49D248E3-EB66-9909-B458-AEC46D1AB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Başlık 1">
            <a:extLst>
              <a:ext uri="{FF2B5EF4-FFF2-40B4-BE49-F238E27FC236}">
                <a16:creationId xmlns:a16="http://schemas.microsoft.com/office/drawing/2014/main" id="{165D685C-2291-B22A-E517-F5F749C3A332}"/>
              </a:ext>
            </a:extLst>
          </p:cNvPr>
          <p:cNvSpPr txBox="1">
            <a:spLocks/>
          </p:cNvSpPr>
          <p:nvPr/>
        </p:nvSpPr>
        <p:spPr>
          <a:xfrm>
            <a:off x="1876424" y="1122363"/>
            <a:ext cx="8791575" cy="23876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a:solidFill>
                  <a:schemeClr val="accent1">
                    <a:lumMod val="50000"/>
                  </a:schemeClr>
                </a:solidFill>
                <a:latin typeface="Constantia" panose="02030602050306030303" pitchFamily="18" charset="0"/>
              </a:rPr>
              <a:t>YEREL YÖNETİMLERDE KATILIMCI VE KAPSAYICI </a:t>
            </a:r>
          </a:p>
          <a:p>
            <a:r>
              <a:rPr lang="tr-TR" b="1" dirty="0">
                <a:solidFill>
                  <a:schemeClr val="accent1">
                    <a:lumMod val="50000"/>
                  </a:schemeClr>
                </a:solidFill>
                <a:latin typeface="Constantia" panose="02030602050306030303" pitchFamily="18" charset="0"/>
              </a:rPr>
              <a:t>AFET EYLEM PLANLARI</a:t>
            </a:r>
          </a:p>
        </p:txBody>
      </p:sp>
      <p:sp>
        <p:nvSpPr>
          <p:cNvPr id="7" name="Alt Başlık 2">
            <a:extLst>
              <a:ext uri="{FF2B5EF4-FFF2-40B4-BE49-F238E27FC236}">
                <a16:creationId xmlns:a16="http://schemas.microsoft.com/office/drawing/2014/main" id="{09067C64-A1E3-DE0D-DE6E-E38E857C861B}"/>
              </a:ext>
            </a:extLst>
          </p:cNvPr>
          <p:cNvSpPr txBox="1">
            <a:spLocks/>
          </p:cNvSpPr>
          <p:nvPr/>
        </p:nvSpPr>
        <p:spPr>
          <a:xfrm>
            <a:off x="1876424" y="4301285"/>
            <a:ext cx="879157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800" b="1" dirty="0">
                <a:solidFill>
                  <a:schemeClr val="accent1">
                    <a:lumMod val="50000"/>
                  </a:schemeClr>
                </a:solidFill>
                <a:latin typeface="Constantia" panose="02030602050306030303" pitchFamily="18" charset="0"/>
              </a:rPr>
              <a:t>UMUT BERKER SEVİLMİŞ</a:t>
            </a:r>
          </a:p>
          <a:p>
            <a:pPr>
              <a:lnSpc>
                <a:spcPct val="100000"/>
              </a:lnSpc>
              <a:spcBef>
                <a:spcPts val="600"/>
              </a:spcBef>
            </a:pPr>
            <a:r>
              <a:rPr lang="tr-TR" b="1" dirty="0">
                <a:solidFill>
                  <a:schemeClr val="accent1">
                    <a:lumMod val="50000"/>
                  </a:schemeClr>
                </a:solidFill>
                <a:latin typeface="Constantia" panose="02030602050306030303" pitchFamily="18" charset="0"/>
              </a:rPr>
              <a:t>ÇANKAYA, 09.01.2026</a:t>
            </a:r>
          </a:p>
        </p:txBody>
      </p:sp>
      <p:pic>
        <p:nvPicPr>
          <p:cNvPr id="9" name="Resim 8" descr="yazı tipi, metin, logo, grafik içeren bir resim&#10;&#10;Yapay zeka tarafından oluşturulmuş içerik yanlış olabilir.">
            <a:extLst>
              <a:ext uri="{FF2B5EF4-FFF2-40B4-BE49-F238E27FC236}">
                <a16:creationId xmlns:a16="http://schemas.microsoft.com/office/drawing/2014/main" id="{8BCEC1B2-5F26-00FC-EBF8-ABB6DB9B43E1}"/>
              </a:ext>
            </a:extLst>
          </p:cNvPr>
          <p:cNvPicPr>
            <a:picLocks noChangeAspect="1"/>
          </p:cNvPicPr>
          <p:nvPr/>
        </p:nvPicPr>
        <p:blipFill>
          <a:blip r:embed="rId3"/>
          <a:srcRect r="3309"/>
          <a:stretch>
            <a:fillRect/>
          </a:stretch>
        </p:blipFill>
        <p:spPr>
          <a:xfrm>
            <a:off x="1" y="4817097"/>
            <a:ext cx="2357717" cy="1169712"/>
          </a:xfrm>
          <a:prstGeom prst="rect">
            <a:avLst/>
          </a:prstGeom>
        </p:spPr>
      </p:pic>
      <p:pic>
        <p:nvPicPr>
          <p:cNvPr id="11" name="Resim 10" descr="yazı tipi, metin, logo, grafik içeren bir resim&#10;&#10;Yapay zeka tarafından oluşturulmuş içerik yanlış olabilir.">
            <a:extLst>
              <a:ext uri="{FF2B5EF4-FFF2-40B4-BE49-F238E27FC236}">
                <a16:creationId xmlns:a16="http://schemas.microsoft.com/office/drawing/2014/main" id="{56F6F7DF-D6B0-8F4F-28E0-58ECA1424093}"/>
              </a:ext>
            </a:extLst>
          </p:cNvPr>
          <p:cNvPicPr>
            <a:picLocks noChangeAspect="1"/>
          </p:cNvPicPr>
          <p:nvPr/>
        </p:nvPicPr>
        <p:blipFill>
          <a:blip r:embed="rId4"/>
          <a:srcRect b="22355"/>
          <a:stretch>
            <a:fillRect/>
          </a:stretch>
        </p:blipFill>
        <p:spPr>
          <a:xfrm>
            <a:off x="9363074" y="4584443"/>
            <a:ext cx="2789152" cy="1269510"/>
          </a:xfrm>
          <a:prstGeom prst="rect">
            <a:avLst/>
          </a:prstGeom>
        </p:spPr>
      </p:pic>
    </p:spTree>
    <p:extLst>
      <p:ext uri="{BB962C8B-B14F-4D97-AF65-F5344CB8AC3E}">
        <p14:creationId xmlns:p14="http://schemas.microsoft.com/office/powerpoint/2010/main" val="36894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A057-79B0-2F21-EF0E-1B97B1B3B8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0ACAD56-3440-C6F7-3022-A38BE43221D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3C01BD4-35D3-4C4A-6E0C-ED1F323AAC8E}"/>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0AB70549-4394-D0CB-7214-BD86C41E0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C:\Users\UMUT .DESKTOP-34B7KIN\Desktop\PROJE TEMMUZ 2019\16. TÜBİTAK 4004\yenilikçi düşünce\Snip20170102_16.png">
            <a:extLst>
              <a:ext uri="{FF2B5EF4-FFF2-40B4-BE49-F238E27FC236}">
                <a16:creationId xmlns:a16="http://schemas.microsoft.com/office/drawing/2014/main" id="{1A9F813F-06BD-B827-555E-4A3BC08F8C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43" r="37398"/>
          <a:stretch/>
        </p:blipFill>
        <p:spPr bwMode="auto">
          <a:xfrm>
            <a:off x="3851057" y="360226"/>
            <a:ext cx="4615391" cy="5214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5654E-E4D6-E0D9-A872-F49E82D8AA9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271CFC8-A163-A687-47D2-6E5F52C9BF9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F835ADED-C7F7-0C67-472E-440A292C48C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16818FBA-AF5F-6BEE-1652-44FA8F919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aşlık 1">
            <a:extLst>
              <a:ext uri="{FF2B5EF4-FFF2-40B4-BE49-F238E27FC236}">
                <a16:creationId xmlns:a16="http://schemas.microsoft.com/office/drawing/2014/main" id="{0C9C2757-00BC-F68F-AB4A-5668521DDDAE}"/>
              </a:ext>
            </a:extLst>
          </p:cNvPr>
          <p:cNvSpPr txBox="1">
            <a:spLocks/>
          </p:cNvSpPr>
          <p:nvPr/>
        </p:nvSpPr>
        <p:spPr>
          <a:xfrm>
            <a:off x="522847" y="571360"/>
            <a:ext cx="9905998" cy="11020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a:solidFill>
                  <a:schemeClr val="accent1">
                    <a:lumMod val="50000"/>
                  </a:schemeClr>
                </a:solidFill>
              </a:rPr>
              <a:t>SOSYAL İNOVASYON</a:t>
            </a:r>
          </a:p>
        </p:txBody>
      </p:sp>
      <p:sp>
        <p:nvSpPr>
          <p:cNvPr id="6" name="Metin kutusu 5">
            <a:extLst>
              <a:ext uri="{FF2B5EF4-FFF2-40B4-BE49-F238E27FC236}">
                <a16:creationId xmlns:a16="http://schemas.microsoft.com/office/drawing/2014/main" id="{00EBA803-B716-C7FB-E192-365832A7D92F}"/>
              </a:ext>
            </a:extLst>
          </p:cNvPr>
          <p:cNvSpPr txBox="1"/>
          <p:nvPr/>
        </p:nvSpPr>
        <p:spPr>
          <a:xfrm>
            <a:off x="1087623" y="2018913"/>
            <a:ext cx="9471791" cy="3257174"/>
          </a:xfrm>
          <a:prstGeom prst="rect">
            <a:avLst/>
          </a:prstGeom>
          <a:noFill/>
        </p:spPr>
        <p:txBody>
          <a:bodyPr wrap="square">
            <a:spAutoFit/>
          </a:bodyPr>
          <a:lstStyle/>
          <a:p>
            <a:pPr algn="just">
              <a:lnSpc>
                <a:spcPct val="150000"/>
              </a:lnSpc>
            </a:pPr>
            <a:r>
              <a:rPr lang="tr-TR" sz="2800" b="1" dirty="0">
                <a:solidFill>
                  <a:schemeClr val="accent1">
                    <a:lumMod val="50000"/>
                  </a:schemeClr>
                </a:solidFill>
              </a:rPr>
              <a:t>Sosyal inovasyon, sosyal ihtiyaçları karşılayan, sosyal ilişkiler yaratan ve yeni işbirlikleri oluşturan yeni fikirlerden oluşur. Bu inovasyon türü, karşılanmamış ihtiyaçlara daha etkin bir şekilde hitap eden ürünler, hizmetler veya modeller olarak karşımıza çıkabilir. (Avrupa Komisyonu, 2019)</a:t>
            </a:r>
          </a:p>
        </p:txBody>
      </p:sp>
    </p:spTree>
    <p:extLst>
      <p:ext uri="{BB962C8B-B14F-4D97-AF65-F5344CB8AC3E}">
        <p14:creationId xmlns:p14="http://schemas.microsoft.com/office/powerpoint/2010/main" val="382840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250AC-4760-C1E8-00D1-2EF25509C6C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7A6DA32-BAA1-0D8A-125A-3215CABE1FC3}"/>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75C7F73-D975-A5DA-DF0B-7FF3B6B32AAC}"/>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87BA4C14-2A9C-9E65-0CF3-E0F20CE48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B326BD27-6840-894B-4B89-05A475802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7019"/>
            <a:ext cx="12192000" cy="2882900"/>
          </a:xfrm>
          <a:prstGeom prst="rect">
            <a:avLst/>
          </a:prstGeom>
        </p:spPr>
      </p:pic>
    </p:spTree>
    <p:extLst>
      <p:ext uri="{BB962C8B-B14F-4D97-AF65-F5344CB8AC3E}">
        <p14:creationId xmlns:p14="http://schemas.microsoft.com/office/powerpoint/2010/main" val="287675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F6A0-CD65-F526-2012-B4FACC0C208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E6B71E2-8C15-D0C2-2900-C7F18A216D90}"/>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A1F014A9-CE46-B9C1-C082-0ACCE5FB9E30}"/>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2C7C0D24-9B41-F7E5-A0BD-281353A7A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Resim 3">
            <a:extLst>
              <a:ext uri="{FF2B5EF4-FFF2-40B4-BE49-F238E27FC236}">
                <a16:creationId xmlns:a16="http://schemas.microsoft.com/office/drawing/2014/main" id="{08B01089-55E9-9041-A6C5-1669E02C5000}"/>
              </a:ext>
            </a:extLst>
          </p:cNvPr>
          <p:cNvPicPr>
            <a:picLocks noChangeAspect="1"/>
          </p:cNvPicPr>
          <p:nvPr/>
        </p:nvPicPr>
        <p:blipFill rotWithShape="1">
          <a:blip r:embed="rId3">
            <a:extLst>
              <a:ext uri="{28A0092B-C50C-407E-A947-70E740481C1C}">
                <a14:useLocalDpi xmlns:a14="http://schemas.microsoft.com/office/drawing/2010/main" val="0"/>
              </a:ext>
            </a:extLst>
          </a:blip>
          <a:srcRect l="-1" t="26546" r="-4529" b="25406"/>
          <a:stretch/>
        </p:blipFill>
        <p:spPr>
          <a:xfrm>
            <a:off x="2715083" y="864974"/>
            <a:ext cx="6765987" cy="4769709"/>
          </a:xfrm>
          <a:prstGeom prst="rect">
            <a:avLst/>
          </a:prstGeom>
        </p:spPr>
      </p:pic>
    </p:spTree>
    <p:extLst>
      <p:ext uri="{BB962C8B-B14F-4D97-AF65-F5344CB8AC3E}">
        <p14:creationId xmlns:p14="http://schemas.microsoft.com/office/powerpoint/2010/main" val="404000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EFBE-82F3-7625-E5EC-3D3927948E3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CFC354F-C1D4-32EE-924A-CC81E0764496}"/>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B6CAE84-4D19-8641-8324-25ABF9CF1CE0}"/>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D535BB37-5D20-0903-D253-36A7D60DA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Başlık 1">
            <a:extLst>
              <a:ext uri="{FF2B5EF4-FFF2-40B4-BE49-F238E27FC236}">
                <a16:creationId xmlns:a16="http://schemas.microsoft.com/office/drawing/2014/main" id="{80411471-AFC0-0F48-BF09-8154408FED83}"/>
              </a:ext>
            </a:extLst>
          </p:cNvPr>
          <p:cNvSpPr txBox="1">
            <a:spLocks/>
          </p:cNvSpPr>
          <p:nvPr/>
        </p:nvSpPr>
        <p:spPr>
          <a:xfrm>
            <a:off x="1080248" y="-198614"/>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t>AFETE DİRENÇLİ KENT TASARIMI</a:t>
            </a:r>
          </a:p>
        </p:txBody>
      </p:sp>
      <p:sp>
        <p:nvSpPr>
          <p:cNvPr id="23" name="Oval 22">
            <a:extLst>
              <a:ext uri="{FF2B5EF4-FFF2-40B4-BE49-F238E27FC236}">
                <a16:creationId xmlns:a16="http://schemas.microsoft.com/office/drawing/2014/main" id="{598A453B-ADA2-6F04-7AF5-A7D190020BBD}"/>
              </a:ext>
            </a:extLst>
          </p:cNvPr>
          <p:cNvSpPr/>
          <p:nvPr/>
        </p:nvSpPr>
        <p:spPr>
          <a:xfrm>
            <a:off x="5188199" y="1475148"/>
            <a:ext cx="2018872" cy="2029146"/>
          </a:xfrm>
          <a:prstGeom prst="ellipse">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4" name="Metin kutusu 23">
            <a:extLst>
              <a:ext uri="{FF2B5EF4-FFF2-40B4-BE49-F238E27FC236}">
                <a16:creationId xmlns:a16="http://schemas.microsoft.com/office/drawing/2014/main" id="{27E7112B-9961-2BF3-5EE0-6968B1BCF71D}"/>
              </a:ext>
            </a:extLst>
          </p:cNvPr>
          <p:cNvSpPr txBox="1"/>
          <p:nvPr/>
        </p:nvSpPr>
        <p:spPr>
          <a:xfrm>
            <a:off x="5419366" y="1958032"/>
            <a:ext cx="1556535" cy="1200329"/>
          </a:xfrm>
          <a:prstGeom prst="rect">
            <a:avLst/>
          </a:prstGeom>
          <a:noFill/>
        </p:spPr>
        <p:txBody>
          <a:bodyPr wrap="square" rtlCol="0">
            <a:spAutoFit/>
          </a:bodyPr>
          <a:lstStyle/>
          <a:p>
            <a:pPr algn="ctr" defTabSz="457200"/>
            <a:r>
              <a:rPr lang="tr-TR" sz="2400" b="1" dirty="0">
                <a:solidFill>
                  <a:srgbClr val="0070C0"/>
                </a:solidFill>
                <a:latin typeface="Tw Cen MT" panose="020B0602020104020603"/>
              </a:rPr>
              <a:t>İHTİYAÇ VE SORUN ANALİZİ</a:t>
            </a:r>
          </a:p>
        </p:txBody>
      </p:sp>
      <p:sp>
        <p:nvSpPr>
          <p:cNvPr id="25" name="Oval 24">
            <a:extLst>
              <a:ext uri="{FF2B5EF4-FFF2-40B4-BE49-F238E27FC236}">
                <a16:creationId xmlns:a16="http://schemas.microsoft.com/office/drawing/2014/main" id="{18160C7F-7925-297B-B87F-F277316AFF90}"/>
              </a:ext>
            </a:extLst>
          </p:cNvPr>
          <p:cNvSpPr/>
          <p:nvPr/>
        </p:nvSpPr>
        <p:spPr>
          <a:xfrm>
            <a:off x="8863775" y="1475148"/>
            <a:ext cx="2018872" cy="2029146"/>
          </a:xfrm>
          <a:prstGeom prst="ellipse">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6" name="Metin kutusu 25">
            <a:extLst>
              <a:ext uri="{FF2B5EF4-FFF2-40B4-BE49-F238E27FC236}">
                <a16:creationId xmlns:a16="http://schemas.microsoft.com/office/drawing/2014/main" id="{ED8825CA-D9BB-AADD-D312-EDCDD9F6C10E}"/>
              </a:ext>
            </a:extLst>
          </p:cNvPr>
          <p:cNvSpPr txBox="1"/>
          <p:nvPr/>
        </p:nvSpPr>
        <p:spPr>
          <a:xfrm>
            <a:off x="9094942" y="2091594"/>
            <a:ext cx="1556535" cy="830997"/>
          </a:xfrm>
          <a:prstGeom prst="rect">
            <a:avLst/>
          </a:prstGeom>
          <a:noFill/>
        </p:spPr>
        <p:txBody>
          <a:bodyPr wrap="square" rtlCol="0">
            <a:spAutoFit/>
          </a:bodyPr>
          <a:lstStyle/>
          <a:p>
            <a:pPr algn="ctr" defTabSz="457200"/>
            <a:r>
              <a:rPr lang="tr-TR" sz="2400" b="1" dirty="0">
                <a:solidFill>
                  <a:srgbClr val="0070C0"/>
                </a:solidFill>
                <a:latin typeface="Tw Cen MT" panose="020B0602020104020603"/>
              </a:rPr>
              <a:t>PAYDAŞ ANALİZİ</a:t>
            </a:r>
          </a:p>
        </p:txBody>
      </p:sp>
      <p:sp>
        <p:nvSpPr>
          <p:cNvPr id="27" name="Oval 26">
            <a:extLst>
              <a:ext uri="{FF2B5EF4-FFF2-40B4-BE49-F238E27FC236}">
                <a16:creationId xmlns:a16="http://schemas.microsoft.com/office/drawing/2014/main" id="{6E6E2D56-A0B6-4D91-365C-AA05CD1B4621}"/>
              </a:ext>
            </a:extLst>
          </p:cNvPr>
          <p:cNvSpPr/>
          <p:nvPr/>
        </p:nvSpPr>
        <p:spPr>
          <a:xfrm>
            <a:off x="1375628" y="3827930"/>
            <a:ext cx="2018872" cy="2029146"/>
          </a:xfrm>
          <a:prstGeom prst="ellipse">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8" name="Metin kutusu 27">
            <a:extLst>
              <a:ext uri="{FF2B5EF4-FFF2-40B4-BE49-F238E27FC236}">
                <a16:creationId xmlns:a16="http://schemas.microsoft.com/office/drawing/2014/main" id="{E89D1766-5748-A82C-FD44-8E2D0D70AD43}"/>
              </a:ext>
            </a:extLst>
          </p:cNvPr>
          <p:cNvSpPr txBox="1"/>
          <p:nvPr/>
        </p:nvSpPr>
        <p:spPr>
          <a:xfrm>
            <a:off x="1385904" y="4434102"/>
            <a:ext cx="2018872" cy="830997"/>
          </a:xfrm>
          <a:prstGeom prst="rect">
            <a:avLst/>
          </a:prstGeom>
          <a:noFill/>
        </p:spPr>
        <p:txBody>
          <a:bodyPr wrap="square" rtlCol="0">
            <a:spAutoFit/>
          </a:bodyPr>
          <a:lstStyle/>
          <a:p>
            <a:pPr algn="ctr" defTabSz="457200"/>
            <a:r>
              <a:rPr lang="tr-TR" sz="2400" b="1" dirty="0">
                <a:solidFill>
                  <a:srgbClr val="0070C0"/>
                </a:solidFill>
                <a:latin typeface="Tw Cen MT" panose="020B0602020104020603"/>
              </a:rPr>
              <a:t>FİKİRLERİN TOPLANMASI</a:t>
            </a:r>
          </a:p>
        </p:txBody>
      </p:sp>
      <p:sp>
        <p:nvSpPr>
          <p:cNvPr id="29" name="Oval 28">
            <a:extLst>
              <a:ext uri="{FF2B5EF4-FFF2-40B4-BE49-F238E27FC236}">
                <a16:creationId xmlns:a16="http://schemas.microsoft.com/office/drawing/2014/main" id="{C2B534AB-E882-D6AD-9987-60BF47F5D15C}"/>
              </a:ext>
            </a:extLst>
          </p:cNvPr>
          <p:cNvSpPr/>
          <p:nvPr/>
        </p:nvSpPr>
        <p:spPr>
          <a:xfrm>
            <a:off x="1353369" y="1475148"/>
            <a:ext cx="2018872" cy="2029146"/>
          </a:xfrm>
          <a:prstGeom prst="ellipse">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0" name="Metin kutusu 29">
            <a:extLst>
              <a:ext uri="{FF2B5EF4-FFF2-40B4-BE49-F238E27FC236}">
                <a16:creationId xmlns:a16="http://schemas.microsoft.com/office/drawing/2014/main" id="{2C109207-FA44-D819-6DDD-248111518D69}"/>
              </a:ext>
            </a:extLst>
          </p:cNvPr>
          <p:cNvSpPr txBox="1"/>
          <p:nvPr/>
        </p:nvSpPr>
        <p:spPr>
          <a:xfrm>
            <a:off x="1584537" y="1947535"/>
            <a:ext cx="1556535" cy="1200329"/>
          </a:xfrm>
          <a:prstGeom prst="rect">
            <a:avLst/>
          </a:prstGeom>
          <a:noFill/>
        </p:spPr>
        <p:txBody>
          <a:bodyPr wrap="square" rtlCol="0">
            <a:spAutoFit/>
          </a:bodyPr>
          <a:lstStyle/>
          <a:p>
            <a:pPr algn="ctr" defTabSz="457200"/>
            <a:r>
              <a:rPr lang="tr-TR" sz="2400" b="1" dirty="0">
                <a:solidFill>
                  <a:srgbClr val="0070C0"/>
                </a:solidFill>
                <a:latin typeface="Tw Cen MT" panose="020B0602020104020603"/>
              </a:rPr>
              <a:t>MEVCUT DURUM ANALİZİ</a:t>
            </a:r>
          </a:p>
        </p:txBody>
      </p:sp>
      <p:sp>
        <p:nvSpPr>
          <p:cNvPr id="31" name="Oval 30">
            <a:extLst>
              <a:ext uri="{FF2B5EF4-FFF2-40B4-BE49-F238E27FC236}">
                <a16:creationId xmlns:a16="http://schemas.microsoft.com/office/drawing/2014/main" id="{ED42ACE4-AB5F-60F8-BE49-8F83CE4D50B0}"/>
              </a:ext>
            </a:extLst>
          </p:cNvPr>
          <p:cNvSpPr/>
          <p:nvPr/>
        </p:nvSpPr>
        <p:spPr>
          <a:xfrm>
            <a:off x="8863775" y="3827930"/>
            <a:ext cx="2018872" cy="2029146"/>
          </a:xfrm>
          <a:prstGeom prst="ellipse">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2" name="Metin kutusu 31">
            <a:extLst>
              <a:ext uri="{FF2B5EF4-FFF2-40B4-BE49-F238E27FC236}">
                <a16:creationId xmlns:a16="http://schemas.microsoft.com/office/drawing/2014/main" id="{A4E4A128-584F-B777-A971-128261755C41}"/>
              </a:ext>
            </a:extLst>
          </p:cNvPr>
          <p:cNvSpPr txBox="1"/>
          <p:nvPr/>
        </p:nvSpPr>
        <p:spPr>
          <a:xfrm>
            <a:off x="9125764" y="4434102"/>
            <a:ext cx="1556535" cy="830997"/>
          </a:xfrm>
          <a:prstGeom prst="rect">
            <a:avLst/>
          </a:prstGeom>
          <a:noFill/>
        </p:spPr>
        <p:txBody>
          <a:bodyPr wrap="square" rtlCol="0">
            <a:spAutoFit/>
          </a:bodyPr>
          <a:lstStyle/>
          <a:p>
            <a:pPr algn="ctr" defTabSz="457200"/>
            <a:r>
              <a:rPr lang="tr-TR" sz="2400" b="1" dirty="0">
                <a:solidFill>
                  <a:srgbClr val="0070C0"/>
                </a:solidFill>
                <a:latin typeface="Tw Cen MT" panose="020B0602020104020603"/>
              </a:rPr>
              <a:t>EYLEM PLANI</a:t>
            </a:r>
          </a:p>
        </p:txBody>
      </p:sp>
      <p:sp>
        <p:nvSpPr>
          <p:cNvPr id="33" name="Oval 32">
            <a:extLst>
              <a:ext uri="{FF2B5EF4-FFF2-40B4-BE49-F238E27FC236}">
                <a16:creationId xmlns:a16="http://schemas.microsoft.com/office/drawing/2014/main" id="{83D17E7A-1214-B774-D74C-7B292DBE4A8C}"/>
              </a:ext>
            </a:extLst>
          </p:cNvPr>
          <p:cNvSpPr/>
          <p:nvPr/>
        </p:nvSpPr>
        <p:spPr>
          <a:xfrm>
            <a:off x="5188199" y="3771066"/>
            <a:ext cx="2018872" cy="2029146"/>
          </a:xfrm>
          <a:prstGeom prst="ellipse">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4" name="Metin kutusu 33">
            <a:extLst>
              <a:ext uri="{FF2B5EF4-FFF2-40B4-BE49-F238E27FC236}">
                <a16:creationId xmlns:a16="http://schemas.microsoft.com/office/drawing/2014/main" id="{236CA730-33AC-5D0F-CA71-E6FF94408324}"/>
              </a:ext>
            </a:extLst>
          </p:cNvPr>
          <p:cNvSpPr txBox="1"/>
          <p:nvPr/>
        </p:nvSpPr>
        <p:spPr>
          <a:xfrm>
            <a:off x="5419366" y="4346416"/>
            <a:ext cx="1556535" cy="830997"/>
          </a:xfrm>
          <a:prstGeom prst="rect">
            <a:avLst/>
          </a:prstGeom>
          <a:noFill/>
        </p:spPr>
        <p:txBody>
          <a:bodyPr wrap="square" rtlCol="0">
            <a:spAutoFit/>
          </a:bodyPr>
          <a:lstStyle/>
          <a:p>
            <a:pPr algn="ctr" defTabSz="457200"/>
            <a:r>
              <a:rPr lang="tr-TR" sz="2400" b="1" dirty="0">
                <a:solidFill>
                  <a:srgbClr val="0070C0"/>
                </a:solidFill>
                <a:latin typeface="Tw Cen MT" panose="020B0602020104020603"/>
              </a:rPr>
              <a:t>YOL HARİTASI</a:t>
            </a:r>
          </a:p>
        </p:txBody>
      </p:sp>
      <p:sp>
        <p:nvSpPr>
          <p:cNvPr id="35" name="Ok: Sağ 34">
            <a:extLst>
              <a:ext uri="{FF2B5EF4-FFF2-40B4-BE49-F238E27FC236}">
                <a16:creationId xmlns:a16="http://schemas.microsoft.com/office/drawing/2014/main" id="{AF50E070-6DD7-5D33-5311-B9585B001B9F}"/>
              </a:ext>
            </a:extLst>
          </p:cNvPr>
          <p:cNvSpPr/>
          <p:nvPr/>
        </p:nvSpPr>
        <p:spPr>
          <a:xfrm>
            <a:off x="3518220" y="2327375"/>
            <a:ext cx="1438809" cy="300191"/>
          </a:xfrm>
          <a:prstGeom prst="rightArrow">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6" name="Ok: Sağ 35">
            <a:extLst>
              <a:ext uri="{FF2B5EF4-FFF2-40B4-BE49-F238E27FC236}">
                <a16:creationId xmlns:a16="http://schemas.microsoft.com/office/drawing/2014/main" id="{FF11ED65-BB71-6915-B4A0-0EC29013F66E}"/>
              </a:ext>
            </a:extLst>
          </p:cNvPr>
          <p:cNvSpPr/>
          <p:nvPr/>
        </p:nvSpPr>
        <p:spPr>
          <a:xfrm>
            <a:off x="7265721" y="2397603"/>
            <a:ext cx="1438809" cy="300191"/>
          </a:xfrm>
          <a:prstGeom prst="rightArrow">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7" name="Ok: Sağ 36">
            <a:extLst>
              <a:ext uri="{FF2B5EF4-FFF2-40B4-BE49-F238E27FC236}">
                <a16:creationId xmlns:a16="http://schemas.microsoft.com/office/drawing/2014/main" id="{478EE5C6-50D6-EA68-C497-CEA19C144B98}"/>
              </a:ext>
            </a:extLst>
          </p:cNvPr>
          <p:cNvSpPr/>
          <p:nvPr/>
        </p:nvSpPr>
        <p:spPr>
          <a:xfrm>
            <a:off x="7265721" y="4761914"/>
            <a:ext cx="1438809" cy="300191"/>
          </a:xfrm>
          <a:prstGeom prst="rightArrow">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8" name="Ok: Sağ 37">
            <a:extLst>
              <a:ext uri="{FF2B5EF4-FFF2-40B4-BE49-F238E27FC236}">
                <a16:creationId xmlns:a16="http://schemas.microsoft.com/office/drawing/2014/main" id="{6525AA89-B355-FFD9-6F81-663457ED5872}"/>
              </a:ext>
            </a:extLst>
          </p:cNvPr>
          <p:cNvSpPr/>
          <p:nvPr/>
        </p:nvSpPr>
        <p:spPr>
          <a:xfrm>
            <a:off x="3546046" y="4699504"/>
            <a:ext cx="1438809" cy="300191"/>
          </a:xfrm>
          <a:prstGeom prst="rightArrow">
            <a:avLst/>
          </a:prstGeom>
          <a:solidFill>
            <a:srgbClr val="82FFFF"/>
          </a:solidFill>
          <a:ln w="15875" cap="flat" cmpd="sng" algn="ctr">
            <a:solidFill>
              <a:srgbClr val="9ACD4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31986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B5715-09F1-AE3C-BAD2-E93CE14A55A3}"/>
            </a:ext>
          </a:extLst>
        </p:cNvPr>
        <p:cNvGrpSpPr/>
        <p:nvPr/>
      </p:nvGrpSpPr>
      <p:grpSpPr>
        <a:xfrm>
          <a:off x="0" y="0"/>
          <a:ext cx="0" cy="0"/>
          <a:chOff x="0" y="0"/>
          <a:chExt cx="0" cy="0"/>
        </a:xfrm>
      </p:grpSpPr>
      <p:pic>
        <p:nvPicPr>
          <p:cNvPr id="4" name="İçerik Yer Tutucusu 15">
            <a:extLst>
              <a:ext uri="{FF2B5EF4-FFF2-40B4-BE49-F238E27FC236}">
                <a16:creationId xmlns:a16="http://schemas.microsoft.com/office/drawing/2014/main" id="{E0C24AA8-074E-CD0A-BE99-F589AFF8D31E}"/>
              </a:ext>
            </a:extLst>
          </p:cNvPr>
          <p:cNvPicPr>
            <a:picLocks noChangeAspect="1"/>
          </p:cNvPicPr>
          <p:nvPr/>
        </p:nvPicPr>
        <p:blipFill>
          <a:blip r:embed="rId2"/>
          <a:srcRect b="1870"/>
          <a:stretch>
            <a:fillRect/>
          </a:stretch>
        </p:blipFill>
        <p:spPr>
          <a:xfrm>
            <a:off x="1611801" y="0"/>
            <a:ext cx="8969408" cy="6858000"/>
          </a:xfrm>
          <a:prstGeom prst="rect">
            <a:avLst/>
          </a:prstGeom>
        </p:spPr>
      </p:pic>
    </p:spTree>
    <p:extLst>
      <p:ext uri="{BB962C8B-B14F-4D97-AF65-F5344CB8AC3E}">
        <p14:creationId xmlns:p14="http://schemas.microsoft.com/office/powerpoint/2010/main" val="151965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F2A5A-7022-9C57-6C63-D00E663D9323}"/>
            </a:ext>
          </a:extLst>
        </p:cNvPr>
        <p:cNvGrpSpPr/>
        <p:nvPr/>
      </p:nvGrpSpPr>
      <p:grpSpPr>
        <a:xfrm>
          <a:off x="0" y="0"/>
          <a:ext cx="0" cy="0"/>
          <a:chOff x="0" y="0"/>
          <a:chExt cx="0" cy="0"/>
        </a:xfrm>
      </p:grpSpPr>
      <p:sp>
        <p:nvSpPr>
          <p:cNvPr id="41" name="Aşağı Ok 44">
            <a:extLst>
              <a:ext uri="{FF2B5EF4-FFF2-40B4-BE49-F238E27FC236}">
                <a16:creationId xmlns:a16="http://schemas.microsoft.com/office/drawing/2014/main" id="{B3C922D6-7DE0-7E5B-3B32-11724C6B8AD9}"/>
              </a:ext>
            </a:extLst>
          </p:cNvPr>
          <p:cNvSpPr/>
          <p:nvPr/>
        </p:nvSpPr>
        <p:spPr>
          <a:xfrm rot="5400000">
            <a:off x="5662483" y="14908"/>
            <a:ext cx="203221" cy="4053418"/>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42" name="Yuvarlatılmış Dikdörtgen 3">
            <a:extLst>
              <a:ext uri="{FF2B5EF4-FFF2-40B4-BE49-F238E27FC236}">
                <a16:creationId xmlns:a16="http://schemas.microsoft.com/office/drawing/2014/main" id="{69BD35C9-8C63-7F27-FC6B-6CA9AE8465AF}"/>
              </a:ext>
            </a:extLst>
          </p:cNvPr>
          <p:cNvSpPr/>
          <p:nvPr/>
        </p:nvSpPr>
        <p:spPr>
          <a:xfrm>
            <a:off x="3105665" y="2759676"/>
            <a:ext cx="5206313" cy="1079156"/>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43" name="Metin kutusu 42">
            <a:extLst>
              <a:ext uri="{FF2B5EF4-FFF2-40B4-BE49-F238E27FC236}">
                <a16:creationId xmlns:a16="http://schemas.microsoft.com/office/drawing/2014/main" id="{0A0C430D-1B0B-A414-6F93-9A6F05A94FC9}"/>
              </a:ext>
            </a:extLst>
          </p:cNvPr>
          <p:cNvSpPr txBox="1"/>
          <p:nvPr/>
        </p:nvSpPr>
        <p:spPr>
          <a:xfrm>
            <a:off x="3286897" y="3114588"/>
            <a:ext cx="4843848" cy="369332"/>
          </a:xfrm>
          <a:prstGeom prst="rect">
            <a:avLst/>
          </a:prstGeom>
          <a:noFill/>
        </p:spPr>
        <p:txBody>
          <a:bodyPr wrap="square" rtlCol="0">
            <a:spAutoFit/>
          </a:bodyPr>
          <a:lstStyle/>
          <a:p>
            <a:pPr defTabSz="457200"/>
            <a:r>
              <a:rPr lang="tr-TR" b="1" dirty="0">
                <a:solidFill>
                  <a:srgbClr val="134770"/>
                </a:solidFill>
                <a:latin typeface="Tw Cen MT" panose="020B0602020104020603"/>
              </a:rPr>
              <a:t>………… AFET RİSKİ BARINDIRAN BİR KENTTİR</a:t>
            </a:r>
          </a:p>
        </p:txBody>
      </p:sp>
      <p:sp>
        <p:nvSpPr>
          <p:cNvPr id="44" name="Yuvarlatılmış Dikdörtgen 5">
            <a:extLst>
              <a:ext uri="{FF2B5EF4-FFF2-40B4-BE49-F238E27FC236}">
                <a16:creationId xmlns:a16="http://schemas.microsoft.com/office/drawing/2014/main" id="{14E3D3A3-5F40-6BC4-1FBE-9F61F223A4FE}"/>
              </a:ext>
            </a:extLst>
          </p:cNvPr>
          <p:cNvSpPr/>
          <p:nvPr/>
        </p:nvSpPr>
        <p:spPr>
          <a:xfrm>
            <a:off x="1124465" y="4221897"/>
            <a:ext cx="2524897" cy="1079156"/>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45" name="Metin kutusu 44">
            <a:extLst>
              <a:ext uri="{FF2B5EF4-FFF2-40B4-BE49-F238E27FC236}">
                <a16:creationId xmlns:a16="http://schemas.microsoft.com/office/drawing/2014/main" id="{E0C329BF-37CF-E3D4-0BC0-EBBB99D51620}"/>
              </a:ext>
            </a:extLst>
          </p:cNvPr>
          <p:cNvSpPr txBox="1"/>
          <p:nvPr/>
        </p:nvSpPr>
        <p:spPr>
          <a:xfrm>
            <a:off x="1186979" y="4506383"/>
            <a:ext cx="2349113" cy="523220"/>
          </a:xfrm>
          <a:prstGeom prst="rect">
            <a:avLst/>
          </a:prstGeom>
          <a:noFill/>
        </p:spPr>
        <p:txBody>
          <a:bodyPr wrap="square" rtlCol="0">
            <a:spAutoFit/>
          </a:bodyPr>
          <a:lstStyle/>
          <a:p>
            <a:pPr defTabSz="457200"/>
            <a:r>
              <a:rPr lang="tr-TR" sz="1400" b="1" dirty="0">
                <a:solidFill>
                  <a:srgbClr val="134770"/>
                </a:solidFill>
                <a:latin typeface="Tw Cen MT" panose="020B0602020104020603"/>
              </a:rPr>
              <a:t>BÜYÜK SEL OLAYLARINA KARŞI KIRILGAN YAPIDADIR</a:t>
            </a:r>
          </a:p>
        </p:txBody>
      </p:sp>
      <p:sp>
        <p:nvSpPr>
          <p:cNvPr id="46" name="Yuvarlatılmış Dikdörtgen 7">
            <a:extLst>
              <a:ext uri="{FF2B5EF4-FFF2-40B4-BE49-F238E27FC236}">
                <a16:creationId xmlns:a16="http://schemas.microsoft.com/office/drawing/2014/main" id="{DADB61DE-D2A0-3088-7ABE-DC520671EA15}"/>
              </a:ext>
            </a:extLst>
          </p:cNvPr>
          <p:cNvSpPr/>
          <p:nvPr/>
        </p:nvSpPr>
        <p:spPr>
          <a:xfrm>
            <a:off x="1042087" y="5697154"/>
            <a:ext cx="2607275" cy="967261"/>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47" name="Metin kutusu 46">
            <a:extLst>
              <a:ext uri="{FF2B5EF4-FFF2-40B4-BE49-F238E27FC236}">
                <a16:creationId xmlns:a16="http://schemas.microsoft.com/office/drawing/2014/main" id="{97869886-E057-1EE3-FED3-CFD1D8E1C5ED}"/>
              </a:ext>
            </a:extLst>
          </p:cNvPr>
          <p:cNvSpPr txBox="1"/>
          <p:nvPr/>
        </p:nvSpPr>
        <p:spPr>
          <a:xfrm>
            <a:off x="1101844" y="5761334"/>
            <a:ext cx="2519382" cy="738664"/>
          </a:xfrm>
          <a:prstGeom prst="rect">
            <a:avLst/>
          </a:prstGeom>
          <a:noFill/>
        </p:spPr>
        <p:txBody>
          <a:bodyPr wrap="square" rtlCol="0">
            <a:spAutoFit/>
          </a:bodyPr>
          <a:lstStyle/>
          <a:p>
            <a:pPr defTabSz="457200"/>
            <a:r>
              <a:rPr lang="tr-TR" sz="1400" b="1" dirty="0">
                <a:solidFill>
                  <a:srgbClr val="134770"/>
                </a:solidFill>
                <a:latin typeface="Tw Cen MT" panose="020B0602020104020603"/>
              </a:rPr>
              <a:t>ALTYAPI KONUSUNDA YETERSİZLİKLER BULUNMAKTADIR</a:t>
            </a:r>
          </a:p>
        </p:txBody>
      </p:sp>
      <p:sp>
        <p:nvSpPr>
          <p:cNvPr id="48" name="Yuvarlatılmış Dikdörtgen 9">
            <a:extLst>
              <a:ext uri="{FF2B5EF4-FFF2-40B4-BE49-F238E27FC236}">
                <a16:creationId xmlns:a16="http://schemas.microsoft.com/office/drawing/2014/main" id="{9E7956F6-37BD-4F3A-444B-5A81FEDFA69A}"/>
              </a:ext>
            </a:extLst>
          </p:cNvPr>
          <p:cNvSpPr/>
          <p:nvPr/>
        </p:nvSpPr>
        <p:spPr>
          <a:xfrm>
            <a:off x="7933038" y="4193744"/>
            <a:ext cx="2524897" cy="1079156"/>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49" name="Metin kutusu 48">
            <a:extLst>
              <a:ext uri="{FF2B5EF4-FFF2-40B4-BE49-F238E27FC236}">
                <a16:creationId xmlns:a16="http://schemas.microsoft.com/office/drawing/2014/main" id="{FFA441A0-DE48-B045-65F3-0113236B627F}"/>
              </a:ext>
            </a:extLst>
          </p:cNvPr>
          <p:cNvSpPr txBox="1"/>
          <p:nvPr/>
        </p:nvSpPr>
        <p:spPr>
          <a:xfrm>
            <a:off x="8020927" y="4290939"/>
            <a:ext cx="2349113" cy="954107"/>
          </a:xfrm>
          <a:prstGeom prst="rect">
            <a:avLst/>
          </a:prstGeom>
          <a:noFill/>
        </p:spPr>
        <p:txBody>
          <a:bodyPr wrap="square" rtlCol="0">
            <a:spAutoFit/>
          </a:bodyPr>
          <a:lstStyle/>
          <a:p>
            <a:pPr defTabSz="457200"/>
            <a:r>
              <a:rPr lang="tr-TR" sz="1400" b="1" dirty="0">
                <a:solidFill>
                  <a:srgbClr val="134770"/>
                </a:solidFill>
                <a:latin typeface="Tw Cen MT" panose="020B0602020104020603"/>
              </a:rPr>
              <a:t>ALINMASI GEREKEN TEDBİRLERE HALK YETERLİ İLGİ VE DESTEK GÖSTERMEMEKTEDİR</a:t>
            </a:r>
          </a:p>
        </p:txBody>
      </p:sp>
      <p:sp>
        <p:nvSpPr>
          <p:cNvPr id="50" name="Yuvarlatılmış Dikdörtgen 11">
            <a:extLst>
              <a:ext uri="{FF2B5EF4-FFF2-40B4-BE49-F238E27FC236}">
                <a16:creationId xmlns:a16="http://schemas.microsoft.com/office/drawing/2014/main" id="{E7950982-F644-BF8D-9176-7C03D79E9072}"/>
              </a:ext>
            </a:extLst>
          </p:cNvPr>
          <p:cNvSpPr/>
          <p:nvPr/>
        </p:nvSpPr>
        <p:spPr>
          <a:xfrm>
            <a:off x="7850660" y="5669001"/>
            <a:ext cx="2607275" cy="967261"/>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51" name="Metin kutusu 50">
            <a:extLst>
              <a:ext uri="{FF2B5EF4-FFF2-40B4-BE49-F238E27FC236}">
                <a16:creationId xmlns:a16="http://schemas.microsoft.com/office/drawing/2014/main" id="{24F3A033-09A6-F429-60F5-32B72125502C}"/>
              </a:ext>
            </a:extLst>
          </p:cNvPr>
          <p:cNvSpPr txBox="1"/>
          <p:nvPr/>
        </p:nvSpPr>
        <p:spPr>
          <a:xfrm>
            <a:off x="7894605" y="5811452"/>
            <a:ext cx="2519382" cy="738664"/>
          </a:xfrm>
          <a:prstGeom prst="rect">
            <a:avLst/>
          </a:prstGeom>
          <a:noFill/>
        </p:spPr>
        <p:txBody>
          <a:bodyPr wrap="square" rtlCol="0">
            <a:spAutoFit/>
          </a:bodyPr>
          <a:lstStyle/>
          <a:p>
            <a:pPr defTabSz="457200"/>
            <a:r>
              <a:rPr lang="tr-TR" sz="1400" b="1" dirty="0">
                <a:solidFill>
                  <a:srgbClr val="134770"/>
                </a:solidFill>
                <a:latin typeface="Tw Cen MT" panose="020B0602020104020603"/>
              </a:rPr>
              <a:t>AFET VE İKLİM KONUSUNDA YETERLİ BİLİNCE SAHİP DEPĞİLDİR</a:t>
            </a:r>
          </a:p>
        </p:txBody>
      </p:sp>
      <p:sp>
        <p:nvSpPr>
          <p:cNvPr id="52" name="Yuvarlatılmış Dikdörtgen 17">
            <a:extLst>
              <a:ext uri="{FF2B5EF4-FFF2-40B4-BE49-F238E27FC236}">
                <a16:creationId xmlns:a16="http://schemas.microsoft.com/office/drawing/2014/main" id="{5734BB13-406E-E8AD-39BA-DE5C308EF28D}"/>
              </a:ext>
            </a:extLst>
          </p:cNvPr>
          <p:cNvSpPr/>
          <p:nvPr/>
        </p:nvSpPr>
        <p:spPr>
          <a:xfrm>
            <a:off x="1124465" y="70026"/>
            <a:ext cx="2524897" cy="1079156"/>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53" name="Metin kutusu 52">
            <a:extLst>
              <a:ext uri="{FF2B5EF4-FFF2-40B4-BE49-F238E27FC236}">
                <a16:creationId xmlns:a16="http://schemas.microsoft.com/office/drawing/2014/main" id="{2BECD47F-42CE-E63C-DCD3-25C87E7921AA}"/>
              </a:ext>
            </a:extLst>
          </p:cNvPr>
          <p:cNvSpPr txBox="1"/>
          <p:nvPr/>
        </p:nvSpPr>
        <p:spPr>
          <a:xfrm>
            <a:off x="1171167" y="214972"/>
            <a:ext cx="2349113" cy="954107"/>
          </a:xfrm>
          <a:prstGeom prst="rect">
            <a:avLst/>
          </a:prstGeom>
          <a:noFill/>
        </p:spPr>
        <p:txBody>
          <a:bodyPr wrap="square" rtlCol="0">
            <a:spAutoFit/>
          </a:bodyPr>
          <a:lstStyle/>
          <a:p>
            <a:pPr defTabSz="457200"/>
            <a:r>
              <a:rPr lang="tr-TR" sz="1400" b="1" dirty="0">
                <a:solidFill>
                  <a:srgbClr val="134770"/>
                </a:solidFill>
                <a:latin typeface="Tw Cen MT" panose="020B0602020104020603"/>
              </a:rPr>
              <a:t>EKONOMİK VE SOSYO-PSİKOLOJİK ANLAMDA AĞIR YIKIMLAR BEKLENMEKTEDİR</a:t>
            </a:r>
          </a:p>
        </p:txBody>
      </p:sp>
      <p:sp>
        <p:nvSpPr>
          <p:cNvPr id="54" name="Yuvarlatılmış Dikdörtgen 19">
            <a:extLst>
              <a:ext uri="{FF2B5EF4-FFF2-40B4-BE49-F238E27FC236}">
                <a16:creationId xmlns:a16="http://schemas.microsoft.com/office/drawing/2014/main" id="{5D1C6BA6-D995-3ECF-3A44-8161B185A6F1}"/>
              </a:ext>
            </a:extLst>
          </p:cNvPr>
          <p:cNvSpPr/>
          <p:nvPr/>
        </p:nvSpPr>
        <p:spPr>
          <a:xfrm>
            <a:off x="1042087" y="1471141"/>
            <a:ext cx="2607275" cy="967261"/>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55" name="Metin kutusu 54">
            <a:extLst>
              <a:ext uri="{FF2B5EF4-FFF2-40B4-BE49-F238E27FC236}">
                <a16:creationId xmlns:a16="http://schemas.microsoft.com/office/drawing/2014/main" id="{B25CB0DD-A5AE-FAA2-ED03-7C9E7D248625}"/>
              </a:ext>
            </a:extLst>
          </p:cNvPr>
          <p:cNvSpPr txBox="1"/>
          <p:nvPr/>
        </p:nvSpPr>
        <p:spPr>
          <a:xfrm>
            <a:off x="1042087" y="1471141"/>
            <a:ext cx="2519382" cy="954107"/>
          </a:xfrm>
          <a:prstGeom prst="rect">
            <a:avLst/>
          </a:prstGeom>
          <a:noFill/>
        </p:spPr>
        <p:txBody>
          <a:bodyPr wrap="square" rtlCol="0">
            <a:spAutoFit/>
          </a:bodyPr>
          <a:lstStyle/>
          <a:p>
            <a:pPr defTabSz="457200"/>
            <a:r>
              <a:rPr lang="tr-TR" sz="1400" b="1" dirty="0">
                <a:solidFill>
                  <a:srgbClr val="134770"/>
                </a:solidFill>
                <a:latin typeface="Tw Cen MT" panose="020B0602020104020603"/>
              </a:rPr>
              <a:t>GERÇEKLEŞMESİ MUHTEMEL AFETLERDE CAN VE MAL KAYIPLARI YAŞANMASI ÖNGÖRÜLMEKTEDİR</a:t>
            </a:r>
          </a:p>
        </p:txBody>
      </p:sp>
      <p:sp>
        <p:nvSpPr>
          <p:cNvPr id="56" name="Yuvarlatılmış Dikdörtgen 23">
            <a:extLst>
              <a:ext uri="{FF2B5EF4-FFF2-40B4-BE49-F238E27FC236}">
                <a16:creationId xmlns:a16="http://schemas.microsoft.com/office/drawing/2014/main" id="{4112A7A5-921A-D492-001E-D28EA6B8A368}"/>
              </a:ext>
            </a:extLst>
          </p:cNvPr>
          <p:cNvSpPr/>
          <p:nvPr/>
        </p:nvSpPr>
        <p:spPr>
          <a:xfrm>
            <a:off x="7850660" y="1442988"/>
            <a:ext cx="2607275" cy="967261"/>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57" name="Metin kutusu 56">
            <a:extLst>
              <a:ext uri="{FF2B5EF4-FFF2-40B4-BE49-F238E27FC236}">
                <a16:creationId xmlns:a16="http://schemas.microsoft.com/office/drawing/2014/main" id="{0BAD5FD5-3F7D-3043-2612-FAD02C358F61}"/>
              </a:ext>
            </a:extLst>
          </p:cNvPr>
          <p:cNvSpPr txBox="1"/>
          <p:nvPr/>
        </p:nvSpPr>
        <p:spPr>
          <a:xfrm>
            <a:off x="7850660" y="1442988"/>
            <a:ext cx="2753464" cy="954107"/>
          </a:xfrm>
          <a:prstGeom prst="rect">
            <a:avLst/>
          </a:prstGeom>
          <a:noFill/>
        </p:spPr>
        <p:txBody>
          <a:bodyPr wrap="square" rtlCol="0">
            <a:spAutoFit/>
          </a:bodyPr>
          <a:lstStyle/>
          <a:p>
            <a:pPr defTabSz="457200"/>
            <a:r>
              <a:rPr lang="tr-TR" sz="1400" b="1" dirty="0">
                <a:solidFill>
                  <a:srgbClr val="134770"/>
                </a:solidFill>
                <a:latin typeface="Tw Cen MT" panose="020B0602020104020603"/>
              </a:rPr>
              <a:t>ANİ BİR DOĞAL AFETTE MÜDEHALE VE KOORDİNASYON SÜRECİNDE ZORLUKLAR ÖNGÖRÜLMEKTEDİR</a:t>
            </a:r>
          </a:p>
        </p:txBody>
      </p:sp>
      <p:sp>
        <p:nvSpPr>
          <p:cNvPr id="58" name="Yuvarlatılmış Dikdörtgen 25">
            <a:extLst>
              <a:ext uri="{FF2B5EF4-FFF2-40B4-BE49-F238E27FC236}">
                <a16:creationId xmlns:a16="http://schemas.microsoft.com/office/drawing/2014/main" id="{26B74DB6-CF30-5D02-3F86-7F774E09CA14}"/>
              </a:ext>
            </a:extLst>
          </p:cNvPr>
          <p:cNvSpPr/>
          <p:nvPr/>
        </p:nvSpPr>
        <p:spPr>
          <a:xfrm>
            <a:off x="4695568" y="70026"/>
            <a:ext cx="2524897" cy="1079156"/>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59" name="Metin kutusu 58">
            <a:extLst>
              <a:ext uri="{FF2B5EF4-FFF2-40B4-BE49-F238E27FC236}">
                <a16:creationId xmlns:a16="http://schemas.microsoft.com/office/drawing/2014/main" id="{1103936B-1C9A-D8F4-C116-77E7E0475992}"/>
              </a:ext>
            </a:extLst>
          </p:cNvPr>
          <p:cNvSpPr txBox="1"/>
          <p:nvPr/>
        </p:nvSpPr>
        <p:spPr>
          <a:xfrm>
            <a:off x="4774588" y="182141"/>
            <a:ext cx="2349113" cy="954107"/>
          </a:xfrm>
          <a:prstGeom prst="rect">
            <a:avLst/>
          </a:prstGeom>
          <a:noFill/>
        </p:spPr>
        <p:txBody>
          <a:bodyPr wrap="square" rtlCol="0">
            <a:spAutoFit/>
          </a:bodyPr>
          <a:lstStyle/>
          <a:p>
            <a:pPr defTabSz="457200"/>
            <a:r>
              <a:rPr lang="tr-TR" sz="1400" b="1" dirty="0">
                <a:solidFill>
                  <a:srgbClr val="134770"/>
                </a:solidFill>
                <a:latin typeface="Tw Cen MT" panose="020B0602020104020603"/>
              </a:rPr>
              <a:t>YAPI DENETİMİ UYGULAMALARI KONUSUNDA ZORLUKLAR YAŞANMAKTADIR</a:t>
            </a:r>
          </a:p>
        </p:txBody>
      </p:sp>
      <p:sp>
        <p:nvSpPr>
          <p:cNvPr id="60" name="Yuvarlatılmış Dikdörtgen 27">
            <a:extLst>
              <a:ext uri="{FF2B5EF4-FFF2-40B4-BE49-F238E27FC236}">
                <a16:creationId xmlns:a16="http://schemas.microsoft.com/office/drawing/2014/main" id="{870E8051-CF6B-93C1-0A82-58AEEF2F4C96}"/>
              </a:ext>
            </a:extLst>
          </p:cNvPr>
          <p:cNvSpPr/>
          <p:nvPr/>
        </p:nvSpPr>
        <p:spPr>
          <a:xfrm>
            <a:off x="4613190" y="1471141"/>
            <a:ext cx="2607275" cy="967261"/>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61" name="Metin kutusu 60">
            <a:extLst>
              <a:ext uri="{FF2B5EF4-FFF2-40B4-BE49-F238E27FC236}">
                <a16:creationId xmlns:a16="http://schemas.microsoft.com/office/drawing/2014/main" id="{78936164-721D-347C-C8E6-67AAC3FEC636}"/>
              </a:ext>
            </a:extLst>
          </p:cNvPr>
          <p:cNvSpPr txBox="1"/>
          <p:nvPr/>
        </p:nvSpPr>
        <p:spPr>
          <a:xfrm>
            <a:off x="4613190" y="1545274"/>
            <a:ext cx="2519382" cy="738664"/>
          </a:xfrm>
          <a:prstGeom prst="rect">
            <a:avLst/>
          </a:prstGeom>
          <a:noFill/>
        </p:spPr>
        <p:txBody>
          <a:bodyPr wrap="square" rtlCol="0">
            <a:spAutoFit/>
          </a:bodyPr>
          <a:lstStyle/>
          <a:p>
            <a:pPr defTabSz="457200"/>
            <a:r>
              <a:rPr lang="tr-TR" sz="1400" b="1" dirty="0">
                <a:solidFill>
                  <a:srgbClr val="134770"/>
                </a:solidFill>
                <a:latin typeface="Tw Cen MT" panose="020B0602020104020603"/>
              </a:rPr>
              <a:t>ESKİ VE/VEYA DAYANIKSIZ YAPILAR GÜVENLİK TEHDİDİ OLUŞTURMAKTADIR</a:t>
            </a:r>
          </a:p>
        </p:txBody>
      </p:sp>
      <p:sp>
        <p:nvSpPr>
          <p:cNvPr id="62" name="Yuvarlatılmış Dikdörtgen 29">
            <a:extLst>
              <a:ext uri="{FF2B5EF4-FFF2-40B4-BE49-F238E27FC236}">
                <a16:creationId xmlns:a16="http://schemas.microsoft.com/office/drawing/2014/main" id="{200AC0D1-01B3-82C9-2233-2EA8E5A0098C}"/>
              </a:ext>
            </a:extLst>
          </p:cNvPr>
          <p:cNvSpPr/>
          <p:nvPr/>
        </p:nvSpPr>
        <p:spPr>
          <a:xfrm>
            <a:off x="4695568" y="4221897"/>
            <a:ext cx="2524897" cy="1079156"/>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63" name="Metin kutusu 62">
            <a:extLst>
              <a:ext uri="{FF2B5EF4-FFF2-40B4-BE49-F238E27FC236}">
                <a16:creationId xmlns:a16="http://schemas.microsoft.com/office/drawing/2014/main" id="{34329842-2C22-5BF1-9BEF-C68CD3B2DD24}"/>
              </a:ext>
            </a:extLst>
          </p:cNvPr>
          <p:cNvSpPr txBox="1"/>
          <p:nvPr/>
        </p:nvSpPr>
        <p:spPr>
          <a:xfrm>
            <a:off x="4783459" y="4377723"/>
            <a:ext cx="2349113" cy="738664"/>
          </a:xfrm>
          <a:prstGeom prst="rect">
            <a:avLst/>
          </a:prstGeom>
          <a:noFill/>
        </p:spPr>
        <p:txBody>
          <a:bodyPr wrap="square" rtlCol="0">
            <a:spAutoFit/>
          </a:bodyPr>
          <a:lstStyle/>
          <a:p>
            <a:pPr defTabSz="457200"/>
            <a:r>
              <a:rPr lang="tr-TR" sz="1400" b="1" dirty="0">
                <a:solidFill>
                  <a:srgbClr val="134770"/>
                </a:solidFill>
                <a:latin typeface="Tw Cen MT" panose="020B0602020104020603"/>
              </a:rPr>
              <a:t>İKLİM KRİZİ ETKİSİYLE AFETLER ÇOĞALARAK ARTMAKTADIR</a:t>
            </a:r>
          </a:p>
        </p:txBody>
      </p:sp>
      <p:sp>
        <p:nvSpPr>
          <p:cNvPr id="64" name="Yuvarlatılmış Dikdörtgen 31">
            <a:extLst>
              <a:ext uri="{FF2B5EF4-FFF2-40B4-BE49-F238E27FC236}">
                <a16:creationId xmlns:a16="http://schemas.microsoft.com/office/drawing/2014/main" id="{C88FC8D4-5362-F94B-FE6D-0BE9A260C4C4}"/>
              </a:ext>
            </a:extLst>
          </p:cNvPr>
          <p:cNvSpPr/>
          <p:nvPr/>
        </p:nvSpPr>
        <p:spPr>
          <a:xfrm>
            <a:off x="4613190" y="5697154"/>
            <a:ext cx="2607275" cy="967261"/>
          </a:xfrm>
          <a:prstGeom prst="roundRect">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65" name="Metin kutusu 64">
            <a:extLst>
              <a:ext uri="{FF2B5EF4-FFF2-40B4-BE49-F238E27FC236}">
                <a16:creationId xmlns:a16="http://schemas.microsoft.com/office/drawing/2014/main" id="{02FAB3DB-DFD7-EDDB-AC1F-F972E8AE3B94}"/>
              </a:ext>
            </a:extLst>
          </p:cNvPr>
          <p:cNvSpPr txBox="1"/>
          <p:nvPr/>
        </p:nvSpPr>
        <p:spPr>
          <a:xfrm>
            <a:off x="4657136" y="5761334"/>
            <a:ext cx="2519382" cy="954107"/>
          </a:xfrm>
          <a:prstGeom prst="rect">
            <a:avLst/>
          </a:prstGeom>
          <a:noFill/>
        </p:spPr>
        <p:txBody>
          <a:bodyPr wrap="square" rtlCol="0">
            <a:spAutoFit/>
          </a:bodyPr>
          <a:lstStyle/>
          <a:p>
            <a:pPr defTabSz="457200"/>
            <a:r>
              <a:rPr lang="tr-TR" sz="1400" b="1" dirty="0">
                <a:solidFill>
                  <a:srgbClr val="134770"/>
                </a:solidFill>
                <a:latin typeface="Tw Cen MT" panose="020B0602020104020603"/>
              </a:rPr>
              <a:t>İKLİM KRİZİ KONUSUNDA GERÇEKLEŞTİRİLEN ÇALIŞMALAR YETERLİ DEĞİLDİR</a:t>
            </a:r>
          </a:p>
        </p:txBody>
      </p:sp>
      <p:sp>
        <p:nvSpPr>
          <p:cNvPr id="66" name="Aşağı Ok 33">
            <a:extLst>
              <a:ext uri="{FF2B5EF4-FFF2-40B4-BE49-F238E27FC236}">
                <a16:creationId xmlns:a16="http://schemas.microsoft.com/office/drawing/2014/main" id="{FFFAF9A9-3108-9169-921E-AD1C1349E52E}"/>
              </a:ext>
            </a:extLst>
          </p:cNvPr>
          <p:cNvSpPr/>
          <p:nvPr/>
        </p:nvSpPr>
        <p:spPr>
          <a:xfrm>
            <a:off x="2158314" y="5379308"/>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67" name="Aşağı Ok 34">
            <a:extLst>
              <a:ext uri="{FF2B5EF4-FFF2-40B4-BE49-F238E27FC236}">
                <a16:creationId xmlns:a16="http://schemas.microsoft.com/office/drawing/2014/main" id="{C35D050A-CF01-CFDC-CB3E-40B281C17879}"/>
              </a:ext>
            </a:extLst>
          </p:cNvPr>
          <p:cNvSpPr/>
          <p:nvPr/>
        </p:nvSpPr>
        <p:spPr>
          <a:xfrm>
            <a:off x="5771270" y="5379308"/>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68" name="Aşağı Ok 35">
            <a:extLst>
              <a:ext uri="{FF2B5EF4-FFF2-40B4-BE49-F238E27FC236}">
                <a16:creationId xmlns:a16="http://schemas.microsoft.com/office/drawing/2014/main" id="{DD6A746B-1253-8865-6110-F4BB91C0C895}"/>
              </a:ext>
            </a:extLst>
          </p:cNvPr>
          <p:cNvSpPr/>
          <p:nvPr/>
        </p:nvSpPr>
        <p:spPr>
          <a:xfrm>
            <a:off x="9052686" y="5355620"/>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69" name="Aşağı Ok 36">
            <a:extLst>
              <a:ext uri="{FF2B5EF4-FFF2-40B4-BE49-F238E27FC236}">
                <a16:creationId xmlns:a16="http://schemas.microsoft.com/office/drawing/2014/main" id="{5FF4D58E-ECD9-E8D7-659D-DADE98D599E1}"/>
              </a:ext>
            </a:extLst>
          </p:cNvPr>
          <p:cNvSpPr/>
          <p:nvPr/>
        </p:nvSpPr>
        <p:spPr>
          <a:xfrm rot="2488569">
            <a:off x="3744098" y="3943179"/>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70" name="Aşağı Ok 37">
            <a:extLst>
              <a:ext uri="{FF2B5EF4-FFF2-40B4-BE49-F238E27FC236}">
                <a16:creationId xmlns:a16="http://schemas.microsoft.com/office/drawing/2014/main" id="{1D0E8AA7-C943-BE17-FD2C-BDCF4CC7A20B}"/>
              </a:ext>
            </a:extLst>
          </p:cNvPr>
          <p:cNvSpPr/>
          <p:nvPr/>
        </p:nvSpPr>
        <p:spPr>
          <a:xfrm>
            <a:off x="5771269" y="3892378"/>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71" name="Aşağı Ok 38">
            <a:extLst>
              <a:ext uri="{FF2B5EF4-FFF2-40B4-BE49-F238E27FC236}">
                <a16:creationId xmlns:a16="http://schemas.microsoft.com/office/drawing/2014/main" id="{A88FE3DA-1B05-74FB-A67E-1D4E42863A29}"/>
              </a:ext>
            </a:extLst>
          </p:cNvPr>
          <p:cNvSpPr/>
          <p:nvPr/>
        </p:nvSpPr>
        <p:spPr>
          <a:xfrm rot="20019563">
            <a:off x="7831427" y="3913131"/>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72" name="Aşağı Ok 39">
            <a:extLst>
              <a:ext uri="{FF2B5EF4-FFF2-40B4-BE49-F238E27FC236}">
                <a16:creationId xmlns:a16="http://schemas.microsoft.com/office/drawing/2014/main" id="{7063F3BB-75D5-47E6-015D-BE154BB1D247}"/>
              </a:ext>
            </a:extLst>
          </p:cNvPr>
          <p:cNvSpPr/>
          <p:nvPr/>
        </p:nvSpPr>
        <p:spPr>
          <a:xfrm rot="9226373">
            <a:off x="3777894" y="2466890"/>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73" name="Aşağı Ok 40">
            <a:extLst>
              <a:ext uri="{FF2B5EF4-FFF2-40B4-BE49-F238E27FC236}">
                <a16:creationId xmlns:a16="http://schemas.microsoft.com/office/drawing/2014/main" id="{313D451D-2D93-2363-A003-0DFC5C08A4CD}"/>
              </a:ext>
            </a:extLst>
          </p:cNvPr>
          <p:cNvSpPr/>
          <p:nvPr/>
        </p:nvSpPr>
        <p:spPr>
          <a:xfrm rot="10800000">
            <a:off x="5745924" y="2475470"/>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74" name="Aşağı Ok 41">
            <a:extLst>
              <a:ext uri="{FF2B5EF4-FFF2-40B4-BE49-F238E27FC236}">
                <a16:creationId xmlns:a16="http://schemas.microsoft.com/office/drawing/2014/main" id="{6E0F4292-28C3-ED6F-C6E6-8EEFAF734249}"/>
              </a:ext>
            </a:extLst>
          </p:cNvPr>
          <p:cNvSpPr/>
          <p:nvPr/>
        </p:nvSpPr>
        <p:spPr>
          <a:xfrm rot="12831866">
            <a:off x="7587583" y="2466890"/>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75" name="Aşağı Ok 42">
            <a:extLst>
              <a:ext uri="{FF2B5EF4-FFF2-40B4-BE49-F238E27FC236}">
                <a16:creationId xmlns:a16="http://schemas.microsoft.com/office/drawing/2014/main" id="{0A6835C9-13B0-5529-C61B-BA6676469148}"/>
              </a:ext>
            </a:extLst>
          </p:cNvPr>
          <p:cNvSpPr/>
          <p:nvPr/>
        </p:nvSpPr>
        <p:spPr>
          <a:xfrm rot="10800000">
            <a:off x="2096496" y="1196888"/>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76" name="Aşağı Ok 43">
            <a:extLst>
              <a:ext uri="{FF2B5EF4-FFF2-40B4-BE49-F238E27FC236}">
                <a16:creationId xmlns:a16="http://schemas.microsoft.com/office/drawing/2014/main" id="{87D69D9B-0ECF-60B4-9FF2-0748C5C343F3}"/>
              </a:ext>
            </a:extLst>
          </p:cNvPr>
          <p:cNvSpPr/>
          <p:nvPr/>
        </p:nvSpPr>
        <p:spPr>
          <a:xfrm rot="10800000">
            <a:off x="5771269" y="1213716"/>
            <a:ext cx="203221" cy="230660"/>
          </a:xfrm>
          <a:prstGeom prst="downArrow">
            <a:avLst/>
          </a:prstGeom>
          <a:gradFill rotWithShape="1">
            <a:gsLst>
              <a:gs pos="0">
                <a:srgbClr val="63A0CC">
                  <a:tint val="58000"/>
                  <a:satMod val="108000"/>
                  <a:lumMod val="110000"/>
                </a:srgbClr>
              </a:gs>
              <a:gs pos="100000">
                <a:srgbClr val="63A0CC">
                  <a:tint val="81000"/>
                  <a:satMod val="109000"/>
                  <a:lumMod val="105000"/>
                </a:srgbClr>
              </a:gs>
            </a:gsLst>
            <a:lin ang="5040000" scaled="0"/>
          </a:gradFill>
          <a:ln w="9525" cap="flat" cmpd="sng" algn="ctr">
            <a:solidFill>
              <a:srgbClr val="63A0C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5780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E5ED-B5C0-2E5D-D666-45B0F0F0430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7A093A0-A30D-A9F1-680B-A5282AF99CB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CB5BB74-B1D2-C530-3F68-3FE84D434FD5}"/>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7513A7DC-CC52-401A-F1A5-B630EA743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Unvan 1">
            <a:extLst>
              <a:ext uri="{FF2B5EF4-FFF2-40B4-BE49-F238E27FC236}">
                <a16:creationId xmlns:a16="http://schemas.microsoft.com/office/drawing/2014/main" id="{405511BC-704A-D3EC-F325-EB320A0A48F3}"/>
              </a:ext>
            </a:extLst>
          </p:cNvPr>
          <p:cNvSpPr txBox="1">
            <a:spLocks/>
          </p:cNvSpPr>
          <p:nvPr/>
        </p:nvSpPr>
        <p:spPr>
          <a:xfrm>
            <a:off x="1141413" y="61851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t>PAYDAŞ VE HEDEF KİTLE ANALİZİ </a:t>
            </a:r>
            <a:b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br>
            <a: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t>ALT KIRILIMLAR VE KESİŞİM NOKTALARI</a:t>
            </a:r>
          </a:p>
        </p:txBody>
      </p:sp>
      <p:graphicFrame>
        <p:nvGraphicFramePr>
          <p:cNvPr id="8" name="İçerik Yer Tutucusu 3">
            <a:extLst>
              <a:ext uri="{FF2B5EF4-FFF2-40B4-BE49-F238E27FC236}">
                <a16:creationId xmlns:a16="http://schemas.microsoft.com/office/drawing/2014/main" id="{7BA87845-901B-00A9-7E92-E709A4BED428}"/>
              </a:ext>
            </a:extLst>
          </p:cNvPr>
          <p:cNvGraphicFramePr>
            <a:graphicFrameLocks/>
          </p:cNvGraphicFramePr>
          <p:nvPr>
            <p:extLst>
              <p:ext uri="{D42A27DB-BD31-4B8C-83A1-F6EECF244321}">
                <p14:modId xmlns:p14="http://schemas.microsoft.com/office/powerpoint/2010/main" val="4292496987"/>
              </p:ext>
            </p:extLst>
          </p:nvPr>
        </p:nvGraphicFramePr>
        <p:xfrm>
          <a:off x="1141413" y="2249488"/>
          <a:ext cx="9906000" cy="2494280"/>
        </p:xfrm>
        <a:graphic>
          <a:graphicData uri="http://schemas.openxmlformats.org/drawingml/2006/table">
            <a:tbl>
              <a:tblPr firstRow="1" bandRow="1">
                <a:gradFill rotWithShape="1">
                  <a:gsLst>
                    <a:gs pos="0">
                      <a:srgbClr val="63A0CC">
                        <a:tint val="94000"/>
                        <a:satMod val="105000"/>
                        <a:lumMod val="102000"/>
                      </a:srgbClr>
                    </a:gs>
                    <a:gs pos="100000">
                      <a:srgbClr val="63A0CC">
                        <a:shade val="74000"/>
                        <a:satMod val="128000"/>
                        <a:lumMod val="100000"/>
                      </a:srgbClr>
                    </a:gs>
                  </a:gsLst>
                  <a:lin ang="5400000" scaled="0"/>
                </a:gradFill>
                <a:effectLst>
                  <a:outerShdw blurRad="57150" dist="19050" dir="5400000" algn="ctr" rotWithShape="0">
                    <a:srgbClr val="000000">
                      <a:alpha val="63000"/>
                    </a:srgbClr>
                  </a:outerShdw>
                </a:effectLst>
              </a:tblPr>
              <a:tblGrid>
                <a:gridCol w="2153722">
                  <a:extLst>
                    <a:ext uri="{9D8B030D-6E8A-4147-A177-3AD203B41FA5}">
                      <a16:colId xmlns:a16="http://schemas.microsoft.com/office/drawing/2014/main" val="20000"/>
                    </a:ext>
                  </a:extLst>
                </a:gridCol>
                <a:gridCol w="1808678">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ÇOCUK</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r>
                        <a:rPr lang="tr-TR" dirty="0"/>
                        <a:t>GENÇ</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r>
                        <a:rPr lang="tr-TR" dirty="0"/>
                        <a:t>YETİŞKİN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r>
                        <a:rPr lang="tr-TR" dirty="0"/>
                        <a:t>+65</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r>
                        <a:rPr lang="tr-TR" b="1" dirty="0"/>
                        <a:t>ENGELLİ</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r>
                        <a:rPr lang="tr-TR" b="1" dirty="0"/>
                        <a:t>KADIN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r>
                        <a:rPr lang="tr-TR" b="1" dirty="0"/>
                        <a:t>SOSYO-EKONOMİK DEZAVANTAJLI</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r>
                        <a:rPr lang="tr-TR" b="1" dirty="0"/>
                        <a:t>MÜLTECİ/SIĞINMACI</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r>
                        <a:rPr lang="tr-TR" b="1" dirty="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Tw Cen MT" panose="020B0602020104020603"/>
                        </a:defRPr>
                      </a:lvl1pPr>
                      <a:lvl2pPr marL="457200" algn="l" defTabSz="914400" rtl="0" eaLnBrk="1" latinLnBrk="0" hangingPunct="1">
                        <a:defRPr sz="1800" kern="1200">
                          <a:solidFill>
                            <a:schemeClr val="lt1"/>
                          </a:solidFill>
                          <a:latin typeface="Tw Cen MT" panose="020B0602020104020603"/>
                        </a:defRPr>
                      </a:lvl2pPr>
                      <a:lvl3pPr marL="914400" algn="l" defTabSz="914400" rtl="0" eaLnBrk="1" latinLnBrk="0" hangingPunct="1">
                        <a:defRPr sz="1800" kern="1200">
                          <a:solidFill>
                            <a:schemeClr val="lt1"/>
                          </a:solidFill>
                          <a:latin typeface="Tw Cen MT" panose="020B0602020104020603"/>
                        </a:defRPr>
                      </a:lvl3pPr>
                      <a:lvl4pPr marL="1371600" algn="l" defTabSz="914400" rtl="0" eaLnBrk="1" latinLnBrk="0" hangingPunct="1">
                        <a:defRPr sz="1800" kern="1200">
                          <a:solidFill>
                            <a:schemeClr val="lt1"/>
                          </a:solidFill>
                          <a:latin typeface="Tw Cen MT" panose="020B0602020104020603"/>
                        </a:defRPr>
                      </a:lvl4pPr>
                      <a:lvl5pPr marL="1828800" algn="l" defTabSz="914400" rtl="0" eaLnBrk="1" latinLnBrk="0" hangingPunct="1">
                        <a:defRPr sz="1800" kern="1200">
                          <a:solidFill>
                            <a:schemeClr val="lt1"/>
                          </a:solidFill>
                          <a:latin typeface="Tw Cen MT" panose="020B0602020104020603"/>
                        </a:defRPr>
                      </a:lvl5pPr>
                      <a:lvl6pPr marL="2286000" algn="l" defTabSz="914400" rtl="0" eaLnBrk="1" latinLnBrk="0" hangingPunct="1">
                        <a:defRPr sz="1800" kern="1200">
                          <a:solidFill>
                            <a:schemeClr val="lt1"/>
                          </a:solidFill>
                          <a:latin typeface="Tw Cen MT" panose="020B0602020104020603"/>
                        </a:defRPr>
                      </a:lvl6pPr>
                      <a:lvl7pPr marL="2743200" algn="l" defTabSz="914400" rtl="0" eaLnBrk="1" latinLnBrk="0" hangingPunct="1">
                        <a:defRPr sz="1800" kern="1200">
                          <a:solidFill>
                            <a:schemeClr val="lt1"/>
                          </a:solidFill>
                          <a:latin typeface="Tw Cen MT" panose="020B0602020104020603"/>
                        </a:defRPr>
                      </a:lvl7pPr>
                      <a:lvl8pPr marL="3200400" algn="l" defTabSz="914400" rtl="0" eaLnBrk="1" latinLnBrk="0" hangingPunct="1">
                        <a:defRPr sz="1800" kern="1200">
                          <a:solidFill>
                            <a:schemeClr val="lt1"/>
                          </a:solidFill>
                          <a:latin typeface="Tw Cen MT" panose="020B0602020104020603"/>
                        </a:defRPr>
                      </a:lvl8pPr>
                      <a:lvl9pPr marL="3657600" algn="l" defTabSz="914400" rtl="0" eaLnBrk="1" latinLnBrk="0" hangingPunct="1">
                        <a:defRPr sz="1800" kern="1200">
                          <a:solidFill>
                            <a:schemeClr val="lt1"/>
                          </a:solidFill>
                          <a:latin typeface="Tw Cen MT" panose="020B0602020104020603"/>
                        </a:defRPr>
                      </a:lvl9pPr>
                    </a:lstStyle>
                    <a:p>
                      <a:endParaRPr lang="tr-TR"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507558872"/>
                  </a:ext>
                </a:extLst>
              </a:tr>
            </a:tbl>
          </a:graphicData>
        </a:graphic>
      </p:graphicFrame>
    </p:spTree>
    <p:extLst>
      <p:ext uri="{BB962C8B-B14F-4D97-AF65-F5344CB8AC3E}">
        <p14:creationId xmlns:p14="http://schemas.microsoft.com/office/powerpoint/2010/main" val="136660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71AB3-640D-6A32-62E6-A6B232214C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FE6DE12-3DE1-36D4-ACE9-5EDE64D4895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5325CA3-C65D-96E9-B2C1-ACF9BE5F2881}"/>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39FFC62B-E84C-EB4E-4011-C4ADA63C1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aşlık 1">
            <a:extLst>
              <a:ext uri="{FF2B5EF4-FFF2-40B4-BE49-F238E27FC236}">
                <a16:creationId xmlns:a16="http://schemas.microsoft.com/office/drawing/2014/main" id="{3E01D8C4-5D5E-A718-91ED-127D5C591AB1}"/>
              </a:ext>
            </a:extLst>
          </p:cNvPr>
          <p:cNvSpPr txBox="1">
            <a:spLocks/>
          </p:cNvSpPr>
          <p:nvPr/>
        </p:nvSpPr>
        <p:spPr>
          <a:xfrm>
            <a:off x="2386991" y="253391"/>
            <a:ext cx="7599866" cy="90874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a:solidFill>
                  <a:schemeClr val="accent1">
                    <a:lumMod val="50000"/>
                  </a:schemeClr>
                </a:solidFill>
              </a:rPr>
              <a:t>FİKİRLERİN TOPLANMASI</a:t>
            </a:r>
          </a:p>
        </p:txBody>
      </p:sp>
      <p:pic>
        <p:nvPicPr>
          <p:cNvPr id="6" name="İçerik Yer Tutucusu 4">
            <a:extLst>
              <a:ext uri="{FF2B5EF4-FFF2-40B4-BE49-F238E27FC236}">
                <a16:creationId xmlns:a16="http://schemas.microsoft.com/office/drawing/2014/main" id="{9083138C-A6F6-B11F-9271-C0E34D9EA0D9}"/>
              </a:ext>
            </a:extLst>
          </p:cNvPr>
          <p:cNvPicPr>
            <a:picLocks noChangeAspect="1"/>
          </p:cNvPicPr>
          <p:nvPr/>
        </p:nvPicPr>
        <p:blipFill>
          <a:blip r:embed="rId3"/>
          <a:stretch>
            <a:fillRect/>
          </a:stretch>
        </p:blipFill>
        <p:spPr>
          <a:xfrm>
            <a:off x="2626659" y="1499303"/>
            <a:ext cx="7476388" cy="4205469"/>
          </a:xfrm>
          <a:prstGeom prst="rect">
            <a:avLst/>
          </a:prstGeom>
          <a:ln>
            <a:noFill/>
          </a:ln>
          <a:effectLst>
            <a:softEdge rad="112500"/>
          </a:effectLst>
        </p:spPr>
      </p:pic>
    </p:spTree>
    <p:extLst>
      <p:ext uri="{BB962C8B-B14F-4D97-AF65-F5344CB8AC3E}">
        <p14:creationId xmlns:p14="http://schemas.microsoft.com/office/powerpoint/2010/main" val="194308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000BA-305D-7DAF-C787-5F4CF558BAB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5B0E6A9-D727-0A29-4714-8830821EBAFD}"/>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1469E43-F17A-1B16-8E12-9EC1B3732042}"/>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7284BDD3-DB9C-205B-E297-5989A8F87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aşlık 1">
            <a:extLst>
              <a:ext uri="{FF2B5EF4-FFF2-40B4-BE49-F238E27FC236}">
                <a16:creationId xmlns:a16="http://schemas.microsoft.com/office/drawing/2014/main" id="{19B98276-F25A-ABF2-A351-82B4AD1707A5}"/>
              </a:ext>
            </a:extLst>
          </p:cNvPr>
          <p:cNvSpPr txBox="1">
            <a:spLocks/>
          </p:cNvSpPr>
          <p:nvPr/>
        </p:nvSpPr>
        <p:spPr>
          <a:xfrm>
            <a:off x="1998797" y="285108"/>
            <a:ext cx="8105909" cy="1048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a:solidFill>
                  <a:schemeClr val="accent1">
                    <a:lumMod val="50000"/>
                  </a:schemeClr>
                </a:solidFill>
              </a:rPr>
              <a:t>YOL HARİTASI</a:t>
            </a:r>
          </a:p>
        </p:txBody>
      </p:sp>
      <p:pic>
        <p:nvPicPr>
          <p:cNvPr id="6" name="İçerik Yer Tutucusu 4">
            <a:extLst>
              <a:ext uri="{FF2B5EF4-FFF2-40B4-BE49-F238E27FC236}">
                <a16:creationId xmlns:a16="http://schemas.microsoft.com/office/drawing/2014/main" id="{D70EC28F-B8A4-AF90-1BCD-3E50645B9775}"/>
              </a:ext>
            </a:extLst>
          </p:cNvPr>
          <p:cNvPicPr>
            <a:picLocks noChangeAspect="1"/>
          </p:cNvPicPr>
          <p:nvPr/>
        </p:nvPicPr>
        <p:blipFill>
          <a:blip r:embed="rId3"/>
          <a:stretch>
            <a:fillRect/>
          </a:stretch>
        </p:blipFill>
        <p:spPr>
          <a:xfrm>
            <a:off x="2528047" y="1600200"/>
            <a:ext cx="6868190" cy="4399233"/>
          </a:xfrm>
          <a:prstGeom prst="rect">
            <a:avLst/>
          </a:prstGeom>
          <a:ln>
            <a:noFill/>
          </a:ln>
          <a:effectLst>
            <a:softEdge rad="112500"/>
          </a:effectLst>
        </p:spPr>
      </p:pic>
    </p:spTree>
    <p:extLst>
      <p:ext uri="{BB962C8B-B14F-4D97-AF65-F5344CB8AC3E}">
        <p14:creationId xmlns:p14="http://schemas.microsoft.com/office/powerpoint/2010/main" val="357981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1C57-7786-F91C-3452-16714A8F8C1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79C37B4-951C-D7D9-1874-9FF5E91F1709}"/>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16486F3-437C-84A2-767D-9037617AC201}"/>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DF41E4C8-3245-50D9-9B4B-3C4C671A0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aşlık 1">
            <a:extLst>
              <a:ext uri="{FF2B5EF4-FFF2-40B4-BE49-F238E27FC236}">
                <a16:creationId xmlns:a16="http://schemas.microsoft.com/office/drawing/2014/main" id="{79A30CC9-C827-A07A-2982-DF0509AB1469}"/>
              </a:ext>
            </a:extLst>
          </p:cNvPr>
          <p:cNvSpPr txBox="1">
            <a:spLocks/>
          </p:cNvSpPr>
          <p:nvPr/>
        </p:nvSpPr>
        <p:spPr>
          <a:xfrm>
            <a:off x="1141413" y="618518"/>
            <a:ext cx="9905998" cy="1478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b="1" dirty="0">
                <a:solidFill>
                  <a:schemeClr val="accent1">
                    <a:lumMod val="50000"/>
                  </a:schemeClr>
                </a:solidFill>
              </a:rPr>
              <a:t>AFET NEDİR?</a:t>
            </a:r>
          </a:p>
        </p:txBody>
      </p:sp>
      <p:sp>
        <p:nvSpPr>
          <p:cNvPr id="6" name="İçerik Yer Tutucusu 2">
            <a:extLst>
              <a:ext uri="{FF2B5EF4-FFF2-40B4-BE49-F238E27FC236}">
                <a16:creationId xmlns:a16="http://schemas.microsoft.com/office/drawing/2014/main" id="{F24DFABF-3C9B-BD83-E46B-2EC7D7571482}"/>
              </a:ext>
            </a:extLst>
          </p:cNvPr>
          <p:cNvSpPr txBox="1">
            <a:spLocks/>
          </p:cNvSpPr>
          <p:nvPr/>
        </p:nvSpPr>
        <p:spPr>
          <a:xfrm>
            <a:off x="1141412" y="2249487"/>
            <a:ext cx="9905999" cy="35417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b="1" dirty="0">
                <a:solidFill>
                  <a:schemeClr val="accent1">
                    <a:lumMod val="50000"/>
                  </a:schemeClr>
                </a:solidFill>
              </a:rPr>
              <a:t>Canlı ve cansız çevreye büyük zarar veren, önemli ölçüde can ve mal kayıplarına neden olan, ekonomik ve sosyal kayıplar oluşturan doğal ve/veya insan kaynaklı olağan dışı olaylara AFET denir. Buna göre; insanların sebep olduğu afetlere BEŞERİ AFET, doğal olaylar sonucunda meydana gelen afetlere de DOĞAL AFET denir. </a:t>
            </a:r>
          </a:p>
          <a:p>
            <a:pPr algn="just"/>
            <a:endParaRPr lang="tr-TR" b="1" dirty="0">
              <a:solidFill>
                <a:schemeClr val="accent1">
                  <a:lumMod val="50000"/>
                </a:schemeClr>
              </a:solidFill>
            </a:endParaRPr>
          </a:p>
          <a:p>
            <a:pPr algn="r"/>
            <a:r>
              <a:rPr lang="tr-TR" sz="1800" b="1" dirty="0">
                <a:solidFill>
                  <a:schemeClr val="accent1">
                    <a:lumMod val="50000"/>
                  </a:schemeClr>
                </a:solidFill>
              </a:rPr>
              <a:t>Kaynak: Ankara Üniversitesi</a:t>
            </a:r>
          </a:p>
        </p:txBody>
      </p:sp>
    </p:spTree>
    <p:extLst>
      <p:ext uri="{BB962C8B-B14F-4D97-AF65-F5344CB8AC3E}">
        <p14:creationId xmlns:p14="http://schemas.microsoft.com/office/powerpoint/2010/main" val="9837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2C4B-640A-0D5D-1763-92F32C56792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A7500D3-FA29-062F-1AF6-BB7017AB666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7C57A5BB-E88B-75A3-900E-7F32FBAEE018}"/>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9F5D7B21-C285-87D1-40AC-FD3829AD2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gulsahayzit\AR-GE VE İNOVASYON ORTAK\9. Sunumlar\FreePik_Ar-Ge_Taslaklar\Arge_taslak56.png">
            <a:extLst>
              <a:ext uri="{FF2B5EF4-FFF2-40B4-BE49-F238E27FC236}">
                <a16:creationId xmlns:a16="http://schemas.microsoft.com/office/drawing/2014/main" id="{970AC785-1062-6BAA-03D9-9068012E439B}"/>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6" name="Başlık 1">
            <a:extLst>
              <a:ext uri="{FF2B5EF4-FFF2-40B4-BE49-F238E27FC236}">
                <a16:creationId xmlns:a16="http://schemas.microsoft.com/office/drawing/2014/main" id="{03481174-2776-6952-EA3C-A0E5415D81A2}"/>
              </a:ext>
            </a:extLst>
          </p:cNvPr>
          <p:cNvSpPr txBox="1">
            <a:spLocks/>
          </p:cNvSpPr>
          <p:nvPr/>
        </p:nvSpPr>
        <p:spPr>
          <a:xfrm>
            <a:off x="3510703" y="2433418"/>
            <a:ext cx="5170594" cy="1478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6600" b="1" dirty="0">
                <a:solidFill>
                  <a:schemeClr val="accent1">
                    <a:lumMod val="50000"/>
                  </a:schemeClr>
                </a:solidFill>
              </a:rPr>
              <a:t>EYLEM PLANI</a:t>
            </a:r>
          </a:p>
        </p:txBody>
      </p:sp>
    </p:spTree>
    <p:extLst>
      <p:ext uri="{BB962C8B-B14F-4D97-AF65-F5344CB8AC3E}">
        <p14:creationId xmlns:p14="http://schemas.microsoft.com/office/powerpoint/2010/main" val="182283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F7A7C-C78B-BE44-517B-B8E5D07BFCF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460FC6D-8EC4-9746-26B9-5AAD3F28D453}"/>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3CA57A9-6059-2789-151C-BFA68DF1CC8B}"/>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8B238EC2-3092-736F-0D80-DAEB357D3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van 1">
            <a:extLst>
              <a:ext uri="{FF2B5EF4-FFF2-40B4-BE49-F238E27FC236}">
                <a16:creationId xmlns:a16="http://schemas.microsoft.com/office/drawing/2014/main" id="{F9912EB2-8620-9B9C-3BF8-3DFCBF51F497}"/>
              </a:ext>
            </a:extLst>
          </p:cNvPr>
          <p:cNvSpPr txBox="1">
            <a:spLocks/>
          </p:cNvSpPr>
          <p:nvPr/>
        </p:nvSpPr>
        <p:spPr>
          <a:xfrm>
            <a:off x="1143001" y="1004280"/>
            <a:ext cx="9905998" cy="47313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t>TEŞEKKÜR EDERİM…</a:t>
            </a:r>
          </a:p>
          <a:p>
            <a:pPr marL="0" marR="0" lvl="0" indent="0" algn="ctr" defTabSz="914400" rtl="0" eaLnBrk="1" fontAlgn="auto" latinLnBrk="0" hangingPunct="1">
              <a:lnSpc>
                <a:spcPct val="90000"/>
              </a:lnSpc>
              <a:spcBef>
                <a:spcPct val="0"/>
              </a:spcBef>
              <a:spcAft>
                <a:spcPts val="0"/>
              </a:spcAft>
              <a:buClrTx/>
              <a:buSzTx/>
              <a:buFontTx/>
              <a:buNone/>
              <a:tabLst/>
              <a:defRPr/>
            </a:pPr>
            <a:endParaRPr lang="tr-TR" b="1" dirty="0">
              <a:solidFill>
                <a:schemeClr val="accent1">
                  <a:lumMod val="50000"/>
                </a:schemeClr>
              </a:solidFill>
              <a:latin typeface="Tw Cen MT" panose="020B0602020104020603"/>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t>UMUT BERKER SEVİLMİŞ</a:t>
            </a:r>
          </a:p>
          <a:p>
            <a:pPr marL="0" marR="0" lvl="0" indent="0" algn="ctr" defTabSz="914400" rtl="0" eaLnBrk="1" fontAlgn="auto" latinLnBrk="0" hangingPunct="1">
              <a:lnSpc>
                <a:spcPct val="90000"/>
              </a:lnSpc>
              <a:spcBef>
                <a:spcPct val="0"/>
              </a:spcBef>
              <a:spcAft>
                <a:spcPts val="0"/>
              </a:spcAft>
              <a:buClrTx/>
              <a:buSzTx/>
              <a:buFontTx/>
              <a:buNone/>
              <a:tabLst/>
              <a:defRPr/>
            </a:pPr>
            <a:r>
              <a:rPr lang="tr-TR" b="1" dirty="0">
                <a:solidFill>
                  <a:schemeClr val="accent1">
                    <a:lumMod val="50000"/>
                  </a:schemeClr>
                </a:solidFill>
                <a:latin typeface="Tw Cen MT" panose="020B0602020104020603"/>
              </a:rPr>
              <a:t>DIŞ İLİŞKİLER MÜDÜRÜ</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t>ÇANKAYA BELEDİYESİ</a:t>
            </a:r>
          </a:p>
          <a:p>
            <a:pPr marL="0" marR="0" lvl="0" indent="0" algn="ctr" defTabSz="914400" rtl="0" eaLnBrk="1" fontAlgn="auto" latinLnBrk="0" hangingPunct="1">
              <a:lnSpc>
                <a:spcPct val="90000"/>
              </a:lnSpc>
              <a:spcBef>
                <a:spcPct val="0"/>
              </a:spcBef>
              <a:spcAft>
                <a:spcPts val="0"/>
              </a:spcAft>
              <a:buClrTx/>
              <a:buSzTx/>
              <a:buFontTx/>
              <a:buNone/>
              <a:tabLst/>
              <a:defRPr/>
            </a:pPr>
            <a:endParaRPr lang="tr-TR" b="1" dirty="0">
              <a:solidFill>
                <a:schemeClr val="accent1">
                  <a:lumMod val="50000"/>
                </a:schemeClr>
              </a:solidFill>
              <a:latin typeface="Tw Cen MT" panose="020B0602020104020603"/>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rPr>
              <a:t>+905065870928</a:t>
            </a:r>
          </a:p>
          <a:p>
            <a:pPr marL="0" marR="0" lvl="0" indent="0" algn="ctr" defTabSz="914400" rtl="0" eaLnBrk="1" fontAlgn="auto" latinLnBrk="0" hangingPunct="1">
              <a:lnSpc>
                <a:spcPct val="90000"/>
              </a:lnSpc>
              <a:spcBef>
                <a:spcPct val="0"/>
              </a:spcBef>
              <a:spcAft>
                <a:spcPts val="0"/>
              </a:spcAft>
              <a:buClrTx/>
              <a:buSzTx/>
              <a:buFontTx/>
              <a:buNone/>
              <a:tabLst/>
              <a:defRPr/>
            </a:pPr>
            <a:endParaRPr lang="tr-TR" b="1" dirty="0">
              <a:solidFill>
                <a:schemeClr val="accent1">
                  <a:lumMod val="50000"/>
                </a:schemeClr>
              </a:solidFill>
              <a:latin typeface="Tw Cen MT" panose="020B0602020104020603"/>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a:ln>
                  <a:noFill/>
                </a:ln>
                <a:solidFill>
                  <a:schemeClr val="accent1">
                    <a:lumMod val="50000"/>
                  </a:schemeClr>
                </a:solidFill>
                <a:effectLst/>
                <a:uLnTx/>
                <a:uFillTx/>
                <a:latin typeface="Tw Cen MT" panose="020B0602020104020603"/>
                <a:ea typeface="+mj-ea"/>
                <a:cs typeface="+mj-cs"/>
              </a:rPr>
              <a:t>umutsevilmis@cankaya.bel.tr</a:t>
            </a:r>
          </a:p>
          <a:p>
            <a:pPr marL="0" marR="0" lvl="0" indent="0" algn="ctr" defTabSz="914400" rtl="0" eaLnBrk="1" fontAlgn="auto" latinLnBrk="0" hangingPunct="1">
              <a:lnSpc>
                <a:spcPct val="90000"/>
              </a:lnSpc>
              <a:spcBef>
                <a:spcPct val="0"/>
              </a:spcBef>
              <a:spcAft>
                <a:spcPts val="0"/>
              </a:spcAft>
              <a:buClrTx/>
              <a:buSzTx/>
              <a:buFontTx/>
              <a:buNone/>
              <a:tabLst/>
              <a:defRPr/>
            </a:pPr>
            <a:endParaRPr lang="tr-TR" b="1" dirty="0">
              <a:solidFill>
                <a:schemeClr val="accent1">
                  <a:lumMod val="50000"/>
                </a:schemeClr>
              </a:solidFill>
              <a:latin typeface="Tw Cen MT" panose="020B0602020104020603"/>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3600" b="1" i="0" u="none" strike="noStrike" kern="1200" cap="all" spc="0" normalizeH="0" baseline="0" noProof="0" dirty="0">
              <a:ln>
                <a:noFill/>
              </a:ln>
              <a:solidFill>
                <a:schemeClr val="accent1">
                  <a:lumMod val="50000"/>
                </a:schemeClr>
              </a:solidFill>
              <a:effectLst/>
              <a:uLnTx/>
              <a:uFillTx/>
              <a:latin typeface="Tw Cen MT" panose="020B0602020104020603"/>
              <a:ea typeface="+mj-ea"/>
              <a:cs typeface="+mj-cs"/>
            </a:endParaRPr>
          </a:p>
        </p:txBody>
      </p:sp>
    </p:spTree>
    <p:extLst>
      <p:ext uri="{BB962C8B-B14F-4D97-AF65-F5344CB8AC3E}">
        <p14:creationId xmlns:p14="http://schemas.microsoft.com/office/powerpoint/2010/main" val="244143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85AC4-03CE-B89E-EA87-CA663411DAA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B67DD97-EE49-6C8E-C27F-737886A49F4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4F19C21-FC8A-1F62-7B1E-4E5E0166B88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40E15677-0A80-4A85-9623-026270C64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aşlık 1">
            <a:extLst>
              <a:ext uri="{FF2B5EF4-FFF2-40B4-BE49-F238E27FC236}">
                <a16:creationId xmlns:a16="http://schemas.microsoft.com/office/drawing/2014/main" id="{28CA8E77-8E93-94DA-C2B5-1211446955E0}"/>
              </a:ext>
            </a:extLst>
          </p:cNvPr>
          <p:cNvSpPr txBox="1">
            <a:spLocks/>
          </p:cNvSpPr>
          <p:nvPr/>
        </p:nvSpPr>
        <p:spPr>
          <a:xfrm>
            <a:off x="1203057" y="-213689"/>
            <a:ext cx="9378629" cy="12608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b="1" dirty="0">
                <a:solidFill>
                  <a:schemeClr val="accent1">
                    <a:lumMod val="50000"/>
                  </a:schemeClr>
                </a:solidFill>
              </a:rPr>
              <a:t>AFET TÜRLERİ</a:t>
            </a:r>
          </a:p>
        </p:txBody>
      </p:sp>
      <p:sp>
        <p:nvSpPr>
          <p:cNvPr id="6" name="İçerik Yer Tutucusu 2">
            <a:extLst>
              <a:ext uri="{FF2B5EF4-FFF2-40B4-BE49-F238E27FC236}">
                <a16:creationId xmlns:a16="http://schemas.microsoft.com/office/drawing/2014/main" id="{23575A32-5560-3ABE-F8D9-F7B414C2E9A3}"/>
              </a:ext>
            </a:extLst>
          </p:cNvPr>
          <p:cNvSpPr txBox="1">
            <a:spLocks/>
          </p:cNvSpPr>
          <p:nvPr/>
        </p:nvSpPr>
        <p:spPr>
          <a:xfrm>
            <a:off x="1143000" y="1083370"/>
            <a:ext cx="3917625" cy="478851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b="1" dirty="0">
                <a:solidFill>
                  <a:schemeClr val="accent1">
                    <a:lumMod val="50000"/>
                  </a:schemeClr>
                </a:solidFill>
              </a:rPr>
              <a:t>DOĞAL AFETLER</a:t>
            </a:r>
          </a:p>
          <a:p>
            <a:pPr algn="l"/>
            <a:r>
              <a:rPr lang="tr-TR" b="1" dirty="0">
                <a:solidFill>
                  <a:schemeClr val="accent1">
                    <a:lumMod val="50000"/>
                  </a:schemeClr>
                </a:solidFill>
              </a:rPr>
              <a:t>-Yavaş Gelişen Doğal Afetler</a:t>
            </a:r>
          </a:p>
          <a:p>
            <a:pPr algn="l"/>
            <a:r>
              <a:rPr lang="tr-TR" b="1" dirty="0">
                <a:solidFill>
                  <a:schemeClr val="accent1">
                    <a:lumMod val="50000"/>
                  </a:schemeClr>
                </a:solidFill>
              </a:rPr>
              <a:t>Şiddetli soğuklar</a:t>
            </a:r>
          </a:p>
          <a:p>
            <a:pPr algn="l"/>
            <a:r>
              <a:rPr lang="tr-TR" b="1" dirty="0">
                <a:solidFill>
                  <a:schemeClr val="accent1">
                    <a:lumMod val="50000"/>
                  </a:schemeClr>
                </a:solidFill>
              </a:rPr>
              <a:t>Kuraklık</a:t>
            </a:r>
          </a:p>
          <a:p>
            <a:pPr algn="l"/>
            <a:r>
              <a:rPr lang="tr-TR" b="1" dirty="0">
                <a:solidFill>
                  <a:schemeClr val="accent1">
                    <a:lumMod val="50000"/>
                  </a:schemeClr>
                </a:solidFill>
              </a:rPr>
              <a:t>Kıtlık vb.</a:t>
            </a:r>
          </a:p>
          <a:p>
            <a:pPr algn="l"/>
            <a:endParaRPr lang="tr-TR" b="1" dirty="0">
              <a:solidFill>
                <a:schemeClr val="accent1">
                  <a:lumMod val="50000"/>
                </a:schemeClr>
              </a:solidFill>
            </a:endParaRPr>
          </a:p>
          <a:p>
            <a:pPr algn="l"/>
            <a:r>
              <a:rPr lang="tr-TR" b="1" dirty="0">
                <a:solidFill>
                  <a:schemeClr val="accent1">
                    <a:lumMod val="50000"/>
                  </a:schemeClr>
                </a:solidFill>
              </a:rPr>
              <a:t>-Ani Gelişen Doğal Afetler</a:t>
            </a:r>
          </a:p>
          <a:p>
            <a:pPr algn="l"/>
            <a:r>
              <a:rPr lang="tr-TR" b="1" dirty="0">
                <a:solidFill>
                  <a:schemeClr val="accent1">
                    <a:lumMod val="50000"/>
                  </a:schemeClr>
                </a:solidFill>
              </a:rPr>
              <a:t>Deprem</a:t>
            </a:r>
          </a:p>
          <a:p>
            <a:pPr algn="l"/>
            <a:r>
              <a:rPr lang="tr-TR" b="1" dirty="0">
                <a:solidFill>
                  <a:schemeClr val="accent1">
                    <a:lumMod val="50000"/>
                  </a:schemeClr>
                </a:solidFill>
              </a:rPr>
              <a:t>Seller, su taşkınları</a:t>
            </a:r>
          </a:p>
          <a:p>
            <a:pPr algn="l"/>
            <a:r>
              <a:rPr lang="tr-TR" b="1" dirty="0">
                <a:solidFill>
                  <a:schemeClr val="accent1">
                    <a:lumMod val="50000"/>
                  </a:schemeClr>
                </a:solidFill>
              </a:rPr>
              <a:t>Toprak kaymaları, kaya düşmeleri</a:t>
            </a:r>
          </a:p>
          <a:p>
            <a:pPr algn="l"/>
            <a:r>
              <a:rPr lang="tr-TR" b="1" dirty="0">
                <a:solidFill>
                  <a:schemeClr val="accent1">
                    <a:lumMod val="50000"/>
                  </a:schemeClr>
                </a:solidFill>
              </a:rPr>
              <a:t>Çığ</a:t>
            </a:r>
          </a:p>
          <a:p>
            <a:pPr algn="l"/>
            <a:r>
              <a:rPr lang="tr-TR" b="1" dirty="0">
                <a:solidFill>
                  <a:schemeClr val="accent1">
                    <a:lumMod val="50000"/>
                  </a:schemeClr>
                </a:solidFill>
              </a:rPr>
              <a:t>Fırtınalar, hortumlar</a:t>
            </a:r>
          </a:p>
          <a:p>
            <a:pPr algn="l"/>
            <a:r>
              <a:rPr lang="tr-TR" b="1" dirty="0">
                <a:solidFill>
                  <a:schemeClr val="accent1">
                    <a:lumMod val="50000"/>
                  </a:schemeClr>
                </a:solidFill>
              </a:rPr>
              <a:t>Volkanlar</a:t>
            </a:r>
          </a:p>
          <a:p>
            <a:pPr algn="l"/>
            <a:r>
              <a:rPr lang="tr-TR" b="1" dirty="0">
                <a:solidFill>
                  <a:schemeClr val="accent1">
                    <a:lumMod val="50000"/>
                  </a:schemeClr>
                </a:solidFill>
              </a:rPr>
              <a:t>Yangınlar vb.</a:t>
            </a:r>
          </a:p>
        </p:txBody>
      </p:sp>
      <p:sp>
        <p:nvSpPr>
          <p:cNvPr id="7" name="İçerik Yer Tutucusu 2">
            <a:extLst>
              <a:ext uri="{FF2B5EF4-FFF2-40B4-BE49-F238E27FC236}">
                <a16:creationId xmlns:a16="http://schemas.microsoft.com/office/drawing/2014/main" id="{33EE733C-3AEB-F568-432D-B2D09D7976D8}"/>
              </a:ext>
            </a:extLst>
          </p:cNvPr>
          <p:cNvSpPr txBox="1">
            <a:spLocks/>
          </p:cNvSpPr>
          <p:nvPr/>
        </p:nvSpPr>
        <p:spPr>
          <a:xfrm>
            <a:off x="5997338" y="1047161"/>
            <a:ext cx="3917625" cy="478851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tr-TR" b="1" dirty="0">
                <a:solidFill>
                  <a:schemeClr val="accent1">
                    <a:lumMod val="50000"/>
                  </a:schemeClr>
                </a:solidFill>
              </a:rPr>
              <a:t>İNSAN KAYNAKLI AFETLER</a:t>
            </a:r>
          </a:p>
          <a:p>
            <a:r>
              <a:rPr lang="tr-TR" b="1" dirty="0">
                <a:solidFill>
                  <a:schemeClr val="accent1">
                    <a:lumMod val="50000"/>
                  </a:schemeClr>
                </a:solidFill>
              </a:rPr>
              <a:t>Nükleer, biyolojik, kimyasal kazalar</a:t>
            </a:r>
          </a:p>
          <a:p>
            <a:r>
              <a:rPr lang="tr-TR" b="1" dirty="0">
                <a:solidFill>
                  <a:schemeClr val="accent1">
                    <a:lumMod val="50000"/>
                  </a:schemeClr>
                </a:solidFill>
              </a:rPr>
              <a:t>Taşımacılık kazaları</a:t>
            </a:r>
          </a:p>
          <a:p>
            <a:r>
              <a:rPr lang="tr-TR" b="1" dirty="0">
                <a:solidFill>
                  <a:schemeClr val="accent1">
                    <a:lumMod val="50000"/>
                  </a:schemeClr>
                </a:solidFill>
              </a:rPr>
              <a:t>Endüstriyel kazalar</a:t>
            </a:r>
          </a:p>
          <a:p>
            <a:r>
              <a:rPr lang="tr-TR" b="1" dirty="0">
                <a:solidFill>
                  <a:schemeClr val="accent1">
                    <a:lumMod val="50000"/>
                  </a:schemeClr>
                </a:solidFill>
              </a:rPr>
              <a:t>Aşırı kalabalıktan meydana gelen kazalar</a:t>
            </a:r>
          </a:p>
          <a:p>
            <a:r>
              <a:rPr lang="tr-TR" b="1" dirty="0">
                <a:solidFill>
                  <a:schemeClr val="accent1">
                    <a:lumMod val="50000"/>
                  </a:schemeClr>
                </a:solidFill>
              </a:rPr>
              <a:t>Göçmenler ve yerlerinden edilenler vb. </a:t>
            </a:r>
          </a:p>
          <a:p>
            <a:endParaRPr lang="tr-TR" sz="1800" dirty="0">
              <a:solidFill>
                <a:schemeClr val="accent1">
                  <a:lumMod val="50000"/>
                </a:schemeClr>
              </a:solidFill>
            </a:endParaRPr>
          </a:p>
          <a:p>
            <a:endParaRPr lang="tr-TR" sz="1800" dirty="0">
              <a:solidFill>
                <a:schemeClr val="accent1">
                  <a:lumMod val="50000"/>
                </a:schemeClr>
              </a:solidFill>
            </a:endParaRPr>
          </a:p>
          <a:p>
            <a:endParaRPr lang="tr-TR" sz="1800" dirty="0">
              <a:solidFill>
                <a:schemeClr val="accent1">
                  <a:lumMod val="50000"/>
                </a:schemeClr>
              </a:solidFill>
            </a:endParaRPr>
          </a:p>
          <a:p>
            <a:pPr marL="0" indent="0" algn="r">
              <a:buNone/>
            </a:pPr>
            <a:r>
              <a:rPr lang="tr-TR" sz="1800" b="1" dirty="0">
                <a:solidFill>
                  <a:schemeClr val="accent1">
                    <a:lumMod val="50000"/>
                  </a:schemeClr>
                </a:solidFill>
              </a:rPr>
              <a:t>KAYNAK: AFAD</a:t>
            </a:r>
          </a:p>
        </p:txBody>
      </p:sp>
    </p:spTree>
    <p:extLst>
      <p:ext uri="{BB962C8B-B14F-4D97-AF65-F5344CB8AC3E}">
        <p14:creationId xmlns:p14="http://schemas.microsoft.com/office/powerpoint/2010/main" val="326438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16DDA-90FC-E5A9-47F3-1A8A20D72F7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6549870-425F-55E4-E0F7-C6E91D64EA6D}"/>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53D8A0D-15A8-604D-0737-2B1E768E7469}"/>
              </a:ext>
            </a:extLst>
          </p:cNvPr>
          <p:cNvSpPr>
            <a:spLocks noGrp="1"/>
          </p:cNvSpPr>
          <p:nvPr>
            <p:ph type="subTitle" idx="1"/>
          </p:nvPr>
        </p:nvSpPr>
        <p:spPr/>
        <p:txBody>
          <a:bodyPr/>
          <a:lstStyle/>
          <a:p>
            <a:endParaRPr lang="tr-TR"/>
          </a:p>
        </p:txBody>
      </p:sp>
      <p:pic>
        <p:nvPicPr>
          <p:cNvPr id="4" name="İçerik Yer Tutucusu 4">
            <a:extLst>
              <a:ext uri="{FF2B5EF4-FFF2-40B4-BE49-F238E27FC236}">
                <a16:creationId xmlns:a16="http://schemas.microsoft.com/office/drawing/2014/main" id="{762577CF-03B7-F5DA-5B44-04EBB4B7052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5">
            <a:extLst>
              <a:ext uri="{FF2B5EF4-FFF2-40B4-BE49-F238E27FC236}">
                <a16:creationId xmlns:a16="http://schemas.microsoft.com/office/drawing/2014/main" id="{0A8EC928-4324-D8BC-BC2E-F721AD60B0C9}"/>
              </a:ext>
            </a:extLst>
          </p:cNvPr>
          <p:cNvSpPr/>
          <p:nvPr/>
        </p:nvSpPr>
        <p:spPr>
          <a:xfrm>
            <a:off x="460326" y="61332"/>
            <a:ext cx="6421951" cy="923330"/>
          </a:xfrm>
          <a:prstGeom prst="rect">
            <a:avLst/>
          </a:prstGeom>
          <a:noFill/>
        </p:spPr>
        <p:txBody>
          <a:bodyPr wrap="none" lIns="91440" tIns="45720" rIns="91440" bIns="45720">
            <a:spAutoFit/>
          </a:bodyPr>
          <a:lstStyle/>
          <a:p>
            <a:pPr algn="ctr"/>
            <a:r>
              <a:rPr lang="tr-TR" sz="5400" b="1" cap="none" spc="0" dirty="0">
                <a:ln w="12700">
                  <a:solidFill>
                    <a:schemeClr val="accent5"/>
                  </a:solidFill>
                  <a:prstDash val="solid"/>
                </a:ln>
                <a:pattFill prst="ltDnDiag">
                  <a:fgClr>
                    <a:schemeClr val="accent5">
                      <a:lumMod val="60000"/>
                      <a:lumOff val="40000"/>
                    </a:schemeClr>
                  </a:fgClr>
                  <a:bgClr>
                    <a:schemeClr val="bg1"/>
                  </a:bgClr>
                </a:pattFill>
                <a:effectLst/>
              </a:rPr>
              <a:t>AFETE DİRENÇLİ KENT</a:t>
            </a:r>
          </a:p>
        </p:txBody>
      </p:sp>
    </p:spTree>
    <p:extLst>
      <p:ext uri="{BB962C8B-B14F-4D97-AF65-F5344CB8AC3E}">
        <p14:creationId xmlns:p14="http://schemas.microsoft.com/office/powerpoint/2010/main" val="241354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C4E88-A985-6002-6FD2-A9FA7A91590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1824951-B625-82DA-A4F2-08FF09F2896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BF0148D-DC1A-377F-1B4A-500BBB39861E}"/>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62054217-2BC6-5C21-2CBA-E63B1E8E9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Başlık 1">
            <a:extLst>
              <a:ext uri="{FF2B5EF4-FFF2-40B4-BE49-F238E27FC236}">
                <a16:creationId xmlns:a16="http://schemas.microsoft.com/office/drawing/2014/main" id="{45512D1D-3045-164F-AD94-BE5D913A3449}"/>
              </a:ext>
            </a:extLst>
          </p:cNvPr>
          <p:cNvSpPr txBox="1">
            <a:spLocks/>
          </p:cNvSpPr>
          <p:nvPr/>
        </p:nvSpPr>
        <p:spPr>
          <a:xfrm>
            <a:off x="917295" y="188259"/>
            <a:ext cx="9905998" cy="1155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a:solidFill>
                  <a:schemeClr val="accent1">
                    <a:lumMod val="50000"/>
                  </a:schemeClr>
                </a:solidFill>
              </a:rPr>
              <a:t>AFETE DİRENÇLİ KENT NEDİR?</a:t>
            </a:r>
          </a:p>
        </p:txBody>
      </p:sp>
      <p:sp>
        <p:nvSpPr>
          <p:cNvPr id="9" name="İçerik Yer Tutucusu 2">
            <a:extLst>
              <a:ext uri="{FF2B5EF4-FFF2-40B4-BE49-F238E27FC236}">
                <a16:creationId xmlns:a16="http://schemas.microsoft.com/office/drawing/2014/main" id="{A393B869-DC0B-36E9-8600-81A39540C724}"/>
              </a:ext>
            </a:extLst>
          </p:cNvPr>
          <p:cNvSpPr txBox="1">
            <a:spLocks/>
          </p:cNvSpPr>
          <p:nvPr/>
        </p:nvSpPr>
        <p:spPr>
          <a:xfrm>
            <a:off x="997976" y="1600200"/>
            <a:ext cx="9992753" cy="38503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tr-TR" b="1" dirty="0">
                <a:solidFill>
                  <a:schemeClr val="accent1">
                    <a:lumMod val="50000"/>
                  </a:schemeClr>
                </a:solidFill>
              </a:rPr>
              <a:t>Dirençli şehirler, gelecekteki şokları (ekonomik, çevresel, sosyal ve kurumsal) </a:t>
            </a:r>
            <a:r>
              <a:rPr lang="tr-TR" b="1" dirty="0" err="1">
                <a:solidFill>
                  <a:schemeClr val="accent1">
                    <a:lumMod val="50000"/>
                  </a:schemeClr>
                </a:solidFill>
              </a:rPr>
              <a:t>absorbe</a:t>
            </a:r>
            <a:r>
              <a:rPr lang="tr-TR" b="1" dirty="0">
                <a:solidFill>
                  <a:schemeClr val="accent1">
                    <a:lumMod val="50000"/>
                  </a:schemeClr>
                </a:solidFill>
              </a:rPr>
              <a:t> etme, iyileştirme ve bunlara hazırlanma yeteneğine sahip şehirlerdir. (OECD,2020)</a:t>
            </a:r>
          </a:p>
          <a:p>
            <a:pPr marL="342900" indent="-342900" algn="just">
              <a:lnSpc>
                <a:spcPct val="100000"/>
              </a:lnSpc>
              <a:buFont typeface="Arial" panose="020B0604020202020204" pitchFamily="34" charset="0"/>
              <a:buChar char="•"/>
            </a:pPr>
            <a:r>
              <a:rPr lang="tr-TR" b="1" dirty="0">
                <a:solidFill>
                  <a:schemeClr val="accent1">
                    <a:lumMod val="50000"/>
                  </a:schemeClr>
                </a:solidFill>
              </a:rPr>
              <a:t>Dirençli bir şehir, ani ve yavaş başlayan, beklenen ve beklenmedik tüm tehlikelere hazırlanmak ve bunlara yanıt vermek için değerlendirir, planlar ve harekete geçer. (Avrupa Komisyonu, 2021)</a:t>
            </a:r>
          </a:p>
          <a:p>
            <a:pPr marL="342900" indent="-342900" algn="just">
              <a:lnSpc>
                <a:spcPct val="100000"/>
              </a:lnSpc>
              <a:buFont typeface="Arial" panose="020B0604020202020204" pitchFamily="34" charset="0"/>
              <a:buChar char="•"/>
            </a:pPr>
            <a:r>
              <a:rPr lang="tr-TR" b="1" dirty="0">
                <a:solidFill>
                  <a:schemeClr val="accent1">
                    <a:lumMod val="50000"/>
                  </a:schemeClr>
                </a:solidFill>
              </a:rPr>
              <a:t>Afet direnci, bireylerin, toplulukların, kuruluşların ve devletlerin uzun vadeli kalkınma beklentilerinden ödün vermeden tehlikelere, şoklara veya streslere uyum sağlama ve bunlardan kurtulma yeteneğidir. (GSDRC, 2020)</a:t>
            </a:r>
          </a:p>
          <a:p>
            <a:pPr>
              <a:lnSpc>
                <a:spcPct val="100000"/>
              </a:lnSpc>
            </a:pPr>
            <a:endParaRPr lang="tr-TR" dirty="0">
              <a:solidFill>
                <a:schemeClr val="accent1">
                  <a:lumMod val="50000"/>
                </a:schemeClr>
              </a:solidFill>
            </a:endParaRPr>
          </a:p>
          <a:p>
            <a:pPr>
              <a:lnSpc>
                <a:spcPct val="100000"/>
              </a:lnSpc>
            </a:pPr>
            <a:endParaRPr lang="tr-TR" dirty="0">
              <a:solidFill>
                <a:schemeClr val="accent1">
                  <a:lumMod val="50000"/>
                </a:schemeClr>
              </a:solidFill>
            </a:endParaRPr>
          </a:p>
        </p:txBody>
      </p:sp>
    </p:spTree>
    <p:extLst>
      <p:ext uri="{BB962C8B-B14F-4D97-AF65-F5344CB8AC3E}">
        <p14:creationId xmlns:p14="http://schemas.microsoft.com/office/powerpoint/2010/main" val="260882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FB5EC-27A0-05E4-176E-FBA6C6D45F1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AA58669-5B23-854C-78BF-AFEDA67AD20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A2E7BC9B-4404-AC01-E30E-1C82BF6DBF91}"/>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4C7339A-2B53-32E1-BAE0-4263DA5CF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BC4268A9-6742-2F41-1070-03D1F2569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36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AFF88-62A3-2137-FCA5-8F51D6AAD59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8071971-2FD8-A797-109C-00882B879CD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C8518B4-ACD6-52D4-F2D5-A40A7B7CFF59}"/>
              </a:ext>
            </a:extLst>
          </p:cNvPr>
          <p:cNvSpPr>
            <a:spLocks noGrp="1"/>
          </p:cNvSpPr>
          <p:nvPr>
            <p:ph type="subTitle" idx="1"/>
          </p:nvPr>
        </p:nvSpPr>
        <p:spPr/>
        <p:txBody>
          <a:bodyPr/>
          <a:lstStyle/>
          <a:p>
            <a:endParaRPr lang="tr-TR"/>
          </a:p>
        </p:txBody>
      </p:sp>
      <p:pic>
        <p:nvPicPr>
          <p:cNvPr id="6" name="Resim 5">
            <a:extLst>
              <a:ext uri="{FF2B5EF4-FFF2-40B4-BE49-F238E27FC236}">
                <a16:creationId xmlns:a16="http://schemas.microsoft.com/office/drawing/2014/main" id="{1ED1515F-EF9E-956C-DD01-A8C9D462C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extLst>
      <p:ext uri="{BB962C8B-B14F-4D97-AF65-F5344CB8AC3E}">
        <p14:creationId xmlns:p14="http://schemas.microsoft.com/office/powerpoint/2010/main" val="32679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10BD8-9BAC-CBC1-8196-B5D9F002B6C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16F514B-2696-A492-CD90-C127D3AFFDF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A0A6D285-F145-06C3-10C6-6F8284706142}"/>
              </a:ext>
            </a:extLst>
          </p:cNvPr>
          <p:cNvSpPr>
            <a:spLocks noGrp="1"/>
          </p:cNvSpPr>
          <p:nvPr>
            <p:ph type="subTitle" idx="1"/>
          </p:nvPr>
        </p:nvSpPr>
        <p:spPr/>
        <p:txBody>
          <a:bodyPr/>
          <a:lstStyle/>
          <a:p>
            <a:endParaRPr lang="tr-TR"/>
          </a:p>
        </p:txBody>
      </p:sp>
      <p:pic>
        <p:nvPicPr>
          <p:cNvPr id="6" name="Resim 5">
            <a:extLst>
              <a:ext uri="{FF2B5EF4-FFF2-40B4-BE49-F238E27FC236}">
                <a16:creationId xmlns:a16="http://schemas.microsoft.com/office/drawing/2014/main" id="{CED6587B-9537-9266-A402-7B3C2634F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00" y="119477"/>
            <a:ext cx="12007000" cy="6619045"/>
          </a:xfrm>
          <a:prstGeom prst="rect">
            <a:avLst/>
          </a:prstGeom>
          <a:ln>
            <a:noFill/>
          </a:ln>
          <a:effectLst>
            <a:softEdge rad="112500"/>
          </a:effectLst>
        </p:spPr>
      </p:pic>
      <p:sp>
        <p:nvSpPr>
          <p:cNvPr id="7" name="Başlık 1">
            <a:extLst>
              <a:ext uri="{FF2B5EF4-FFF2-40B4-BE49-F238E27FC236}">
                <a16:creationId xmlns:a16="http://schemas.microsoft.com/office/drawing/2014/main" id="{C2D8587C-5053-63FC-74D3-6D9F00FA3CC6}"/>
              </a:ext>
            </a:extLst>
          </p:cNvPr>
          <p:cNvSpPr txBox="1">
            <a:spLocks/>
          </p:cNvSpPr>
          <p:nvPr/>
        </p:nvSpPr>
        <p:spPr>
          <a:xfrm>
            <a:off x="917295" y="188259"/>
            <a:ext cx="9905998" cy="115579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a:solidFill>
                  <a:schemeClr val="bg1"/>
                </a:solidFill>
              </a:rPr>
              <a:t>DÜNYA NEREYE DOĞRU GİDİYOR?</a:t>
            </a:r>
          </a:p>
        </p:txBody>
      </p:sp>
    </p:spTree>
    <p:extLst>
      <p:ext uri="{BB962C8B-B14F-4D97-AF65-F5344CB8AC3E}">
        <p14:creationId xmlns:p14="http://schemas.microsoft.com/office/powerpoint/2010/main" val="41796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B72B0-CE3B-21E8-ABC9-34B5760ECF7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6991093-AD84-3A29-054A-11C016DA5C8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D78352F-5BD8-C0C7-5C92-54FEEB9131A1}"/>
              </a:ext>
            </a:extLst>
          </p:cNvPr>
          <p:cNvSpPr>
            <a:spLocks noGrp="1"/>
          </p:cNvSpPr>
          <p:nvPr>
            <p:ph type="subTitle" idx="1"/>
          </p:nvPr>
        </p:nvSpPr>
        <p:spPr/>
        <p:txBody>
          <a:bodyPr/>
          <a:lstStyle/>
          <a:p>
            <a:endParaRPr lang="tr-TR"/>
          </a:p>
        </p:txBody>
      </p:sp>
      <p:pic>
        <p:nvPicPr>
          <p:cNvPr id="4" name="Picture 2" descr="C:\Users\UMUT .DESKTOP-34B7KIN\Desktop\PROJE TEMMUZ 2019\16. TÜBİTAK 4004\yenilikçi düşünce\inovasyon-ne-demek-inovasyon-nedir-696x441.jpg">
            <a:extLst>
              <a:ext uri="{FF2B5EF4-FFF2-40B4-BE49-F238E27FC236}">
                <a16:creationId xmlns:a16="http://schemas.microsoft.com/office/drawing/2014/main" id="{9E69EF67-D300-54B2-65CF-AA902F89D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51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41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453</Words>
  <Application>Microsoft Office PowerPoint</Application>
  <PresentationFormat>Geniş ekran</PresentationFormat>
  <Paragraphs>82</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Calibri Light</vt:lpstr>
      <vt:lpstr>Constantia</vt:lpstr>
      <vt:lpstr>Tw Cen MT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Umut Berker Sevilmiş</dc:creator>
  <cp:lastModifiedBy>Umut Berker Sevilmiş</cp:lastModifiedBy>
  <cp:revision>3</cp:revision>
  <dcterms:created xsi:type="dcterms:W3CDTF">2026-01-07T22:59:44Z</dcterms:created>
  <dcterms:modified xsi:type="dcterms:W3CDTF">2026-01-08T00:44:01Z</dcterms:modified>
</cp:coreProperties>
</file>