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57" r:id="rId4"/>
    <p:sldId id="259" r:id="rId5"/>
    <p:sldId id="260" r:id="rId6"/>
    <p:sldId id="261" r:id="rId7"/>
    <p:sldId id="262" r:id="rId8"/>
    <p:sldId id="258" r:id="rId9"/>
    <p:sldId id="256" r:id="rId10"/>
    <p:sldId id="263" r:id="rId11"/>
    <p:sldId id="272" r:id="rId12"/>
    <p:sldId id="275" r:id="rId13"/>
    <p:sldId id="273" r:id="rId14"/>
    <p:sldId id="276" r:id="rId15"/>
    <p:sldId id="274" r:id="rId16"/>
    <p:sldId id="277" r:id="rId17"/>
    <p:sldId id="268" r:id="rId18"/>
    <p:sldId id="27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DFDFD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6-04-10T05:07:51.7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5151 13194 0,'35'0'0,"0"0"93,-17 0-77,-1 0 0,1 0-1,53 0 17,17 0-17,-35 0-15,247 18 31,-18 17-15,-18-35 0,-158 0-1,-35-18 1,-36 18 0,-17-17-1,17 17 16,0 0-15,18-36 0,-18 36-1,36-17 17,-53 17-17,-1 0-15,71 0 31,-70 0-15,70-36 0,-35 1-1,71 17 17,-89-35-17,71 1 1,-89 16-1,72-17 1,-54 53 0,88-17-1,-52-19 1,-53 36 0,123 0-1,-53 0 1,-35 0-1,35 0 17,-17 0-17,17 0 1,18 0 0,-89 0-1,18-35 1,36 18-1,35 17 1,-36-36 0,1 36-1,-18-53 1,35 36 0,-70-19-16,88 36 31,17 0-16,-17 0 1,-53 0 0,-18 0-16,-17 0 31,-1 0-15,1 36-1,17-36 1,-17 0-16,0 0 15,52 0 1,-17 0-16,-18 0 16,53-18-1,-52 18 17,70-53-17,-71 53 1,18 0-1,35-17 1,18 17 0,-71 0-1,18 0 1,-18 0 31,18 0-32,53 0 1,17-36 0,-52 19-1,0 17 17,-54 0-32,19 0 15,16 0-15,1 0 31,-35 0-15,17 0 0,18 0-1,18 0 1,17 0 0,-53 0-1,71 0 1,-88 0-1,17-36 1,-17 36 0,70-17-1,-18 17 1,71 0 0,-88 0-1,53-36 16,0 19-15,-53-1 0,141 18-1,-106-18 1,-35 18 0,35 0-1,-35 0 1,53-17-1,-71-18 1,1 35 0,17-18-1,-36 18 1,18-35 15,1 17-15,-19 18 31,19 0-16,-19 0-15,54-35 15,-36 35-16,18 0 1,0 0 15,-18-18-15,36 18 0,-18-35 15,35 17-16,-18-17 1,-17 35 0,-17 0-1,-19-18 1,19 18 46,-1 0 32,0 0-63,-17 0-15,17 0 15,18-35-15,-18 35 0,18 0 15,0 0 16,35 0-16,18 18-15,-35-18-1,-36 0 1,0 0-1,36 0 1,-36 0 15,0 0-15,-17 0 0,17 0 15,-17 0 0,-1 0-15,36-18-1,0 18 1,0 0 0,-17 0-1,-1 0 1,18-35-1,-36 17 1,19-17 0,-19 35-16,19 0 15,-1 0 1,-18 0 31,19 0-32,17-18 1,-18-17 31,18 17-16,0 18-15,-18-35-1,0 35 17,18 0-17,0-18 17,-18 18-1,-17 0-16,17 0 17,1 0-1,-19 0-15,19 0-1,16 0 1,-16-35-1,-1 35 1,-17 0-16,105-18 16,1-35 15,17 36 0,-106 17-15,0 0-1,18 0 1,-35 0 0,17 0-1,-17 0 32,52 0-16,-34 0-15,16-18 15,-34 18 16,0 0-31,-1 0 46,19 0-30,-19 0 14,19-35-14,17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1A48-5C49-4F7D-D078-B2927247B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73EC6-70DD-8693-AA0A-3EEA13B82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0D709-1C8D-A8D4-6906-91DADDAC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6BED0-96CD-62E2-0E9B-E271F02F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38C2D-8997-D2B4-DC3D-77E5009A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A9A8-596B-E793-BB04-8A0E6D74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8EA3D-A568-6ED9-7DE9-788D26568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1A458-09F4-4FA2-892F-B3F4C716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56577-5D36-68D5-A5B4-063A49EA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1F828-8EE3-A227-79BA-9393F540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9FAC5-80DD-9D6B-1102-BE0A488D8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64534-18E5-25C0-AC6C-9B6438718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A0C-B94A-C068-2C1E-4B8060C3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03F1A-2224-2E6A-671F-E76CE7BF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8CBC-C429-5402-BB48-A22D040B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3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5836-752B-D500-2F86-32C95F1D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4A91-0F71-9E5E-8D8F-CF6D65F4D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171DB-5187-454D-C765-9E5431A0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E27B5-C96C-9D34-E7EF-F8C9D065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6319-7D0C-9323-77D4-FAFBB0C9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8813-1D0E-08B5-1448-96B18D3E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221BE-0919-6EF0-E552-85D073E4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78E9D-AA64-7AFC-0367-C5B7E0E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DD6CA-4E2F-DD6E-6B1D-1427423D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FF98A-20D1-CB70-5544-1B6E76F9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9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0554-4A01-0D98-63AF-BE101754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4435E-8A29-71AB-282D-3E7E34088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F363B-1745-294B-A06E-CE9E5058E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8905-6430-F014-9601-B80D115F9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5BE04-7BD8-4AD8-367F-78027E6E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D9AD-E395-73F5-B54D-6D90F112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FF5A-3744-4BA0-EECE-441F5B4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BA14A-5127-AAC5-6969-8720F64E2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2E1A-2863-0098-1378-DB47F317F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7E5FB-F6B8-4312-B3EF-1A9D40E9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A84C0-42CB-5E92-A571-56BC2D90D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0E85A-D132-694D-C537-C8D68165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5D13A-B892-391A-3D00-79539102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C4F51-981E-64F7-4CE6-F6682063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8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D514-944D-14F8-2A0E-931F3CA6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446E4-1751-485E-F421-1966B5D6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8210D-6932-DC1D-553F-3D7DEBA0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EBEAA-BB1A-1EC0-559D-F7B7A2CD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39888-3110-F181-A49C-C6A9D580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AACB0-FEF5-CF37-E3A8-35C8F237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A5206-50E7-4157-55B4-EF821D60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3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E895-7EDF-0020-7D2B-C21CF366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5BE2-2894-10CB-DA19-10645384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4EE40-EF10-985F-69C3-DF1E7A22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C4463-8EDD-A5B8-74F1-60FDFB6C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2C0CD-A4CD-8E8A-426F-D233AFFA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2B32-B304-C7C7-9F0A-CB3B1E65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5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3F01-D524-FAFD-146C-A8F4075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EF34C9-4ADA-CCE3-682A-DF72644BF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BBF12-0F80-0FB7-E6FF-C8DFD907C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10DF7-F6DB-3941-957B-18EA4B6A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1FE17-7EB3-FEB9-EED5-10AD7AAD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F2A37-B4B0-BF3E-A58D-ABA629C9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0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6773E-2EFB-ADCD-D7C4-299E4FFC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6B2C-7656-2C07-31A5-D18ED94E8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77CE2-2DB4-D2BE-632D-23FADA128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19F6B4-C1B3-4580-91BA-6BE5254F5A6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6084-F5D2-0EA1-5F39-E4D382357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127C2-AB81-18CF-18CA-8F7BFB09B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568EF-56D7-468E-BEF5-61EA8497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7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0F8B5-E668-0C86-2CD2-CB5F10A4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550" y="1307073"/>
            <a:ext cx="2581108" cy="1375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B3FA6E-810F-5029-3A07-25C14CA12815}"/>
              </a:ext>
            </a:extLst>
          </p:cNvPr>
          <p:cNvSpPr txBox="1"/>
          <p:nvPr/>
        </p:nvSpPr>
        <p:spPr>
          <a:xfrm>
            <a:off x="1514763" y="3268252"/>
            <a:ext cx="91624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ULAŞTIRMA KAYNAKLI EMİSYONLARIN </a:t>
            </a:r>
          </a:p>
          <a:p>
            <a:pPr algn="ctr"/>
            <a:r>
              <a:rPr lang="tr-TR" sz="36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AZALTILMASINA YÖNELİK UYGULAMALAR</a:t>
            </a:r>
          </a:p>
          <a:p>
            <a:pPr algn="ctr"/>
            <a:endParaRPr lang="tr-TR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tr-TR" sz="2800" dirty="0" err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Dr.Öğr.Üyesi</a:t>
            </a:r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 Yavuz DELİCE</a:t>
            </a:r>
          </a:p>
          <a:p>
            <a:pPr algn="ctr"/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Yalova Üniversitesi </a:t>
            </a:r>
          </a:p>
          <a:p>
            <a:pPr algn="ctr"/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Ulaştırma Mühendisliği Bölümü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74" name="Picture 2" descr="Yalova Üniversitesi">
            <a:extLst>
              <a:ext uri="{FF2B5EF4-FFF2-40B4-BE49-F238E27FC236}">
                <a16:creationId xmlns:a16="http://schemas.microsoft.com/office/drawing/2014/main" id="{88876DE2-293F-3CD4-3F53-89456620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77" y="1307073"/>
            <a:ext cx="3675629" cy="13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3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CB9E7-AC0D-8AB2-5F67-FF81A445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92D6F-F78B-E89B-9B9B-DE3DCAB7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2"/>
          <a:stretch>
            <a:fillRect/>
          </a:stretch>
        </p:blipFill>
        <p:spPr>
          <a:xfrm>
            <a:off x="952500" y="906780"/>
            <a:ext cx="10287000" cy="5951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C77D2-0C07-7E40-3E83-D80F5370F5D8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TÜRKİYE’DE SKUP ÇALIŞMALARI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918B-C87C-AB8B-872A-1172FB12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Yalova’nın Ulaşım Sorunları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C4DE-97E4-3F20-2648-B6D926C3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/>
              <a:t>Kentiçi</a:t>
            </a:r>
            <a:r>
              <a:rPr lang="tr-TR" dirty="0"/>
              <a:t> Trafik Sıkışıklığı </a:t>
            </a:r>
          </a:p>
          <a:p>
            <a:r>
              <a:rPr lang="tr-TR" dirty="0"/>
              <a:t>Ulaşım Altyapısının Yetersizliği </a:t>
            </a:r>
          </a:p>
          <a:p>
            <a:r>
              <a:rPr lang="tr-TR" dirty="0"/>
              <a:t>Otopark Arzının Yetersizliği </a:t>
            </a:r>
          </a:p>
          <a:p>
            <a:r>
              <a:rPr lang="tr-TR" b="1" dirty="0">
                <a:solidFill>
                  <a:srgbClr val="FF0000"/>
                </a:solidFill>
              </a:rPr>
              <a:t>Güncel Ulaşım Ana Planı Eksikliği </a:t>
            </a:r>
          </a:p>
          <a:p>
            <a:r>
              <a:rPr lang="tr-TR" dirty="0"/>
              <a:t>Plansız Kentsel Büyüme </a:t>
            </a:r>
          </a:p>
          <a:p>
            <a:r>
              <a:rPr lang="tr-TR" dirty="0"/>
              <a:t>Toplu Taşıma Sisteminin Yetersizliği ve Entegrasyon Eksikliği </a:t>
            </a:r>
          </a:p>
          <a:p>
            <a:r>
              <a:rPr lang="tr-TR" dirty="0"/>
              <a:t>Yaya ve Bisiklet Erişiminin Zayıflığı </a:t>
            </a:r>
          </a:p>
          <a:p>
            <a:r>
              <a:rPr lang="tr-TR" dirty="0"/>
              <a:t>Kavşak ve Sinyalizasyon Performans Sorunları </a:t>
            </a:r>
          </a:p>
          <a:p>
            <a:r>
              <a:rPr lang="tr-TR" dirty="0"/>
              <a:t>Alternatif Güzergâh ve Ağ Sürekliliği Eksikliği </a:t>
            </a:r>
          </a:p>
          <a:p>
            <a:r>
              <a:rPr lang="tr-TR" dirty="0"/>
              <a:t>Veri Tabanlı, Sürdürülebilir ve Afet Dayanımlı Ulaşım Yönetimi Eksikliği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073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5AF3-67B5-9241-C626-C6DC023B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1. </a:t>
            </a:r>
            <a:r>
              <a:rPr lang="tr-TR" b="1" dirty="0" err="1"/>
              <a:t>Kentiçi</a:t>
            </a:r>
            <a:r>
              <a:rPr lang="tr-TR" b="1" dirty="0"/>
              <a:t> Trafik Sıkışıklığı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0F9DC-9AB9-EBEE-85EA-83C098F8D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/>
              <a:t>Sorun Alanı:</a:t>
            </a:r>
            <a:br>
              <a:rPr lang="tr-TR" dirty="0"/>
            </a:br>
            <a:r>
              <a:rPr lang="tr-TR" dirty="0"/>
              <a:t>Kent merkezinde ve ana ulaşım akslarında, özellikle günün yoğun saatlerinde trafik sıkışıklığı yaşanmaktadır. Bu durum seyahat sürelerini artırmakta, yakıt tüketimi ve emisyonları yükseltmekte, kentsel yaşam kalitesini olumsuz etkilemektedir.</a:t>
            </a:r>
          </a:p>
          <a:p>
            <a:endParaRPr lang="tr-TR" dirty="0"/>
          </a:p>
          <a:p>
            <a:r>
              <a:rPr lang="tr-TR" b="1" dirty="0"/>
              <a:t>Çözüm Önerileri:</a:t>
            </a:r>
            <a:endParaRPr lang="tr-TR" dirty="0"/>
          </a:p>
          <a:p>
            <a:r>
              <a:rPr lang="tr-TR" dirty="0"/>
              <a:t>Trafik yoğunluğu yüksek koridorlarda kavşak ve sinyalizasyon optimizasyonu yapılması </a:t>
            </a:r>
          </a:p>
          <a:p>
            <a:r>
              <a:rPr lang="tr-TR" dirty="0"/>
              <a:t>Tek yön uygulamaları, dönüş kısıtlamaları ve trafik dolaşım planlarının geliştirilmesi </a:t>
            </a:r>
          </a:p>
          <a:p>
            <a:r>
              <a:rPr lang="tr-TR" dirty="0"/>
              <a:t>Kent merkezine yönelik taşıt talebini azaltacak toplu taşıma ve aktif ulaşım önlemlerinin artırılması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372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Yalova Merkez Trafik Park Ceza Polis (5)">
            <a:extLst>
              <a:ext uri="{FF2B5EF4-FFF2-40B4-BE49-F238E27FC236}">
                <a16:creationId xmlns:a16="http://schemas.microsoft.com/office/drawing/2014/main" id="{FE247546-35C4-C76A-F4CF-07E1F1F3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982" y="182903"/>
            <a:ext cx="5340054" cy="30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Yalova Merkez’de Trafik Sorunu Büyüyor">
            <a:extLst>
              <a:ext uri="{FF2B5EF4-FFF2-40B4-BE49-F238E27FC236}">
                <a16:creationId xmlns:a16="http://schemas.microsoft.com/office/drawing/2014/main" id="{7D0DE78F-1ACF-9766-8566-059A407EA4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6443718" y="182903"/>
            <a:ext cx="5341071" cy="30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Yalova Merkez Trafik Park Ceza Polis (9)">
            <a:extLst>
              <a:ext uri="{FF2B5EF4-FFF2-40B4-BE49-F238E27FC236}">
                <a16:creationId xmlns:a16="http://schemas.microsoft.com/office/drawing/2014/main" id="{36983C86-103C-E225-AE51-CB30017E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40" y="3671315"/>
            <a:ext cx="5340047" cy="300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alova Merkez Trafik Park Ceza Polis (10)">
            <a:extLst>
              <a:ext uri="{FF2B5EF4-FFF2-40B4-BE49-F238E27FC236}">
                <a16:creationId xmlns:a16="http://schemas.microsoft.com/office/drawing/2014/main" id="{67EDAC51-F373-3C96-2AF2-193DE681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5036" y="3671316"/>
            <a:ext cx="5340046" cy="30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9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EF23-E4EB-9E13-4FED-F8A18CFE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Toplu Taşıma Sisteminin Yetersizliği ve Entegrasyon Sorunları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CABDB-D668-937D-2708-E21646946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b="1" dirty="0"/>
              <a:t>Sorun Alanı:</a:t>
            </a:r>
            <a:br>
              <a:rPr lang="tr-TR" dirty="0"/>
            </a:br>
            <a:r>
              <a:rPr lang="tr-TR" dirty="0"/>
              <a:t>Toplu taşıma sisteminde güzergâh yapısı, sefer sıklığı, erişilebilirlik ve türler arası entegrasyon bakımından eksiklikler bulunabilmektedir. Bu durum özel araç kullanımını teşvik etmektedir.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Çözüm Önerileri: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Hat optimizasyonu ve sefer planlamasının güncellenmesi </a:t>
            </a:r>
          </a:p>
          <a:p>
            <a:pPr marL="0" indent="0">
              <a:buNone/>
            </a:pPr>
            <a:r>
              <a:rPr lang="tr-TR" dirty="0"/>
              <a:t>Toplu taşıma durakları, aktarma merkezleri ve bilgi sistemlerinin iyileştirilmesi </a:t>
            </a:r>
          </a:p>
          <a:p>
            <a:pPr marL="0" indent="0">
              <a:buNone/>
            </a:pPr>
            <a:r>
              <a:rPr lang="tr-TR" dirty="0"/>
              <a:t>Yüksek kapasiteli toplu taşıma koridorları ve öncelikli otobüs uygulamalarının değerlendirilmesi </a:t>
            </a:r>
          </a:p>
          <a:p>
            <a:pPr marL="0" indent="0">
              <a:buNone/>
            </a:pPr>
            <a:r>
              <a:rPr lang="tr-TR" dirty="0"/>
              <a:t>Toplu taşımada ödeme, zamanlama ve erişim bakımından entegrasyonun sağlanması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944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Yalova Toplu Taşıma Yönetmeliği Değiştirildi - Yalova Gazetesi">
            <a:extLst>
              <a:ext uri="{FF2B5EF4-FFF2-40B4-BE49-F238E27FC236}">
                <a16:creationId xmlns:a16="http://schemas.microsoft.com/office/drawing/2014/main" id="{5FA6558A-8152-1150-B4F1-D95213DBA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r="737" b="1"/>
          <a:stretch>
            <a:fillRect/>
          </a:stretch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LU TAŞIMADA AKILLI KART DÖNEMİ BAŞLIYOR - Yalova Gazetesi">
            <a:extLst>
              <a:ext uri="{FF2B5EF4-FFF2-40B4-BE49-F238E27FC236}">
                <a16:creationId xmlns:a16="http://schemas.microsoft.com/office/drawing/2014/main" id="{A4AB7495-AB6D-4976-5D8E-E4EBEC84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0"/>
          <a:stretch>
            <a:fillRect/>
          </a:stretch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ınarcık Belediyesi'nden Yeni Otobüs Sefer Saatleri Düzenlemesi - Yalova  Gazetesi">
            <a:extLst>
              <a:ext uri="{FF2B5EF4-FFF2-40B4-BE49-F238E27FC236}">
                <a16:creationId xmlns:a16="http://schemas.microsoft.com/office/drawing/2014/main" id="{AA4639CF-E12B-0093-8F66-1DEDCE57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27218"/>
          <a:stretch>
            <a:fillRect/>
          </a:stretch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02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8B7B-D9BF-9530-6DF8-7AF12C3C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Güncel Ulaşım Ana Planı Eksikliği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F19DB-20EE-F199-08C4-F524024B2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/>
              <a:t>Sorun Alanı:</a:t>
            </a:r>
            <a:br>
              <a:rPr lang="tr-TR" dirty="0"/>
            </a:br>
            <a:r>
              <a:rPr lang="tr-TR" dirty="0"/>
              <a:t>Kentte güncel ihtiyaçlara cevap verecek, veri temelli ve bütüncül bir Ulaşım Ana Planı bulunmaması (2012), karar alma süreçlerini zayıflatmaktadır.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Çözüm Önerileri: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Güncel nüfus, araç sahipliği, yolculuk talepleri ve arazi kullanım kararlarını içeren yeni bir Ulaşım Ana Planı hazırlanması </a:t>
            </a:r>
          </a:p>
          <a:p>
            <a:pPr marL="0" indent="0">
              <a:buNone/>
            </a:pPr>
            <a:r>
              <a:rPr lang="tr-TR" dirty="0"/>
              <a:t>Ulaşım modellemesi, trafik sayımları, otopark analizleri ve toplu taşıma etütlerinin yapılması </a:t>
            </a:r>
          </a:p>
          <a:p>
            <a:pPr marL="0" indent="0">
              <a:buNone/>
            </a:pPr>
            <a:r>
              <a:rPr lang="tr-TR" dirty="0"/>
              <a:t>Planın belirli aralıklarla izlenmesi ve güncellenmesine yönelik kurumsal mekanizma kurulması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984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70AA-8B6E-3848-BF86-0ACB2A22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Dünyadan..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A55A-68DE-A74E-4147-29823207D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06497" cy="4351338"/>
          </a:xfrm>
        </p:spPr>
        <p:txBody>
          <a:bodyPr/>
          <a:lstStyle/>
          <a:p>
            <a:r>
              <a:rPr lang="tr-TR" dirty="0"/>
              <a:t>Almanya’daki muhalefet partisi </a:t>
            </a:r>
            <a:r>
              <a:rPr lang="tr-TR" dirty="0" err="1"/>
              <a:t>AfD’nin</a:t>
            </a:r>
            <a:r>
              <a:rPr lang="tr-TR" dirty="0"/>
              <a:t> lideri Alice </a:t>
            </a:r>
            <a:r>
              <a:rPr lang="tr-TR" dirty="0" err="1"/>
              <a:t>Weidel</a:t>
            </a:r>
            <a:r>
              <a:rPr lang="tr-TR" dirty="0"/>
              <a:t>: </a:t>
            </a:r>
          </a:p>
          <a:p>
            <a:pPr marL="0" indent="0">
              <a:buNone/>
            </a:pPr>
            <a:r>
              <a:rPr lang="tr-TR" dirty="0"/>
              <a:t>“İklim krizinin sona erdiğini ilan etmeliyiz. Bu konu tamamen bir aldatmaca; </a:t>
            </a:r>
            <a:r>
              <a:rPr lang="tr-TR" u="sng" dirty="0"/>
              <a:t>endüstriyi yok etmek için </a:t>
            </a:r>
            <a:r>
              <a:rPr lang="tr-TR" dirty="0"/>
              <a:t>yapılmış tam bir sahtekârlık.” </a:t>
            </a:r>
            <a:br>
              <a:rPr lang="tr-TR" dirty="0"/>
            </a:b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47E9E-E2F0-6E5A-7EED-C14536C4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69" y="1004166"/>
            <a:ext cx="326753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36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6284D-C8C4-811B-0187-48ADA7C5A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C2D2-CDFE-AF81-8E84-273544FED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Dünyadan..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1BA33C5-6BAA-ED6F-EDDC-908F9049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8557" b="-2"/>
          <a:stretch>
            <a:fillRect/>
          </a:stretch>
        </p:blipFill>
        <p:spPr bwMode="auto">
          <a:xfrm>
            <a:off x="198742" y="2410449"/>
            <a:ext cx="5351140" cy="35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F4C546-DFCB-B806-392B-F15A11510F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4857" b="-1"/>
          <a:stretch>
            <a:fillRect/>
          </a:stretch>
        </p:blipFill>
        <p:spPr>
          <a:xfrm>
            <a:off x="5215674" y="2410448"/>
            <a:ext cx="6758329" cy="35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0349E-2905-145B-BDEB-B21345695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8311-5791-F60B-4C3E-1FFF7DEA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Dünyadan..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BCADC5-6F4A-83E4-693E-0EBEDD5C6B42}"/>
              </a:ext>
            </a:extLst>
          </p:cNvPr>
          <p:cNvGrpSpPr/>
          <p:nvPr/>
        </p:nvGrpSpPr>
        <p:grpSpPr>
          <a:xfrm>
            <a:off x="0" y="1610629"/>
            <a:ext cx="12192000" cy="4718289"/>
            <a:chOff x="0" y="1069855"/>
            <a:chExt cx="12192000" cy="4718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520932-A20F-2A57-6E34-5524A3F7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69855"/>
              <a:ext cx="12192000" cy="47182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CF5AF1-8E09-3C48-6537-74D7345C98E9}"/>
                </a:ext>
              </a:extLst>
            </p:cNvPr>
            <p:cNvSpPr/>
            <p:nvPr/>
          </p:nvSpPr>
          <p:spPr>
            <a:xfrm>
              <a:off x="8967019" y="2694039"/>
              <a:ext cx="3048000" cy="3094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8298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45801-F16A-3744-4704-A4056E361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36EA5-4DA0-5C3D-7528-EB0212317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2BB4-4929-A15E-2E4D-92F3B9EE7ACF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KÜRESEL EMİSYON DEĞERLERİ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1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CC878-D77F-FD26-CE92-7CED3DF5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6CB60-861E-73A7-8D27-5135F5DA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/>
          <a:stretch>
            <a:fillRect/>
          </a:stretch>
        </p:blipFill>
        <p:spPr>
          <a:xfrm>
            <a:off x="952500" y="952500"/>
            <a:ext cx="10287000" cy="590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CC627-8184-4656-57C5-D58B4DFED2DE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KÜRESEL ULAŞTIRMA EMİSYONLARI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9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4A4D7-CBE7-7D1F-E34E-54860CEC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5AFDF-44C9-5131-4DDB-0559C0086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>
            <a:fillRect/>
          </a:stretch>
        </p:blipFill>
        <p:spPr>
          <a:xfrm>
            <a:off x="955848" y="932872"/>
            <a:ext cx="10280303" cy="5925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F9723-B28E-1A4C-077A-CF468D8F88F3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TÜRKİYE’DE SERA GAZI EMİSYONLARI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8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B457C-E218-C2E1-A114-DB15C6C4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7446C4-EEBE-E19E-80FD-97860662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/>
          <a:stretch>
            <a:fillRect/>
          </a:stretch>
        </p:blipFill>
        <p:spPr>
          <a:xfrm>
            <a:off x="952500" y="886690"/>
            <a:ext cx="10287000" cy="5971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F9072-1493-3942-F9AD-D8D20E295163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TÜRKİYE’DE ULAŞIM SEKTÖRÜNÜN SERA GAZI EMİSYONLARI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0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845ACD-ED2C-F26F-D8CA-A9135E37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E1D8-AE92-8A8C-EE79-2EEAF378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/>
          <a:stretch>
            <a:fillRect/>
          </a:stretch>
        </p:blipFill>
        <p:spPr>
          <a:xfrm>
            <a:off x="955848" y="849744"/>
            <a:ext cx="10280303" cy="6008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8C810-FDCB-DC2C-5F73-C2B99ABFA5E4}"/>
              </a:ext>
            </a:extLst>
          </p:cNvPr>
          <p:cNvSpPr txBox="1"/>
          <p:nvPr/>
        </p:nvSpPr>
        <p:spPr>
          <a:xfrm>
            <a:off x="1043709" y="314037"/>
            <a:ext cx="10280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TÜRKİYE YEŞİL DÖNÜŞÜMÜ ŞEKİLLENDİREN ULUSLARARASI BELGELER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3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72795-69FC-30CC-92EB-D6E58FB0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F0EA7-6C49-5825-FA9B-0099EAAFF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/>
          <a:stretch>
            <a:fillRect/>
          </a:stretch>
        </p:blipFill>
        <p:spPr>
          <a:xfrm>
            <a:off x="955848" y="840508"/>
            <a:ext cx="10280303" cy="60174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82EFC9-4B11-568E-19AF-C3FC167E0D2D}"/>
              </a:ext>
            </a:extLst>
          </p:cNvPr>
          <p:cNvSpPr/>
          <p:nvPr/>
        </p:nvSpPr>
        <p:spPr>
          <a:xfrm>
            <a:off x="10150764" y="591127"/>
            <a:ext cx="1209963" cy="748146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2332F-9923-3680-159D-56D4486353E4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TÜRKİYE’DE YEŞİL DÖNÜŞÜMÜ DESTEKLEYEN ULUSAL BELGELER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EAD7E-EAC5-2C3A-ECC0-58E3591D1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2F6B1-711D-427D-1408-1CAD08FB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/>
          <a:stretch>
            <a:fillRect/>
          </a:stretch>
        </p:blipFill>
        <p:spPr>
          <a:xfrm>
            <a:off x="952500" y="877454"/>
            <a:ext cx="10287000" cy="5980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B08072-55CD-7E32-D903-4950D9D1D2E6}"/>
              </a:ext>
            </a:extLst>
          </p:cNvPr>
          <p:cNvSpPr/>
          <p:nvPr/>
        </p:nvSpPr>
        <p:spPr>
          <a:xfrm>
            <a:off x="8220364" y="591127"/>
            <a:ext cx="3140363" cy="748146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EBF638-C9AE-EE8D-873A-E0EDCA38267F}"/>
              </a:ext>
            </a:extLst>
          </p:cNvPr>
          <p:cNvSpPr/>
          <p:nvPr/>
        </p:nvSpPr>
        <p:spPr>
          <a:xfrm>
            <a:off x="-168718" y="692487"/>
            <a:ext cx="3140363" cy="748146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56BECF-F829-41FB-4F31-14771C44D370}"/>
              </a:ext>
            </a:extLst>
          </p:cNvPr>
          <p:cNvSpPr/>
          <p:nvPr/>
        </p:nvSpPr>
        <p:spPr>
          <a:xfrm>
            <a:off x="84614" y="175251"/>
            <a:ext cx="13005744" cy="748146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B826B-9E4B-922F-C19E-64EB1F792625}"/>
              </a:ext>
            </a:extLst>
          </p:cNvPr>
          <p:cNvSpPr txBox="1"/>
          <p:nvPr/>
        </p:nvSpPr>
        <p:spPr>
          <a:xfrm>
            <a:off x="1043709" y="314037"/>
            <a:ext cx="916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2"/>
                </a:solidFill>
                <a:latin typeface="Bahnschrift SemiBold SemiConden" panose="020B0502040204020203" pitchFamily="34" charset="0"/>
              </a:rPr>
              <a:t>AB ‘FIT FOR 55’ PAKETİ VE TÜRKİYE</a:t>
            </a:r>
            <a:endParaRPr lang="en-US" sz="2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23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33EEF-8E7F-E9F2-A324-DC587725C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D26164-B6BC-61AD-2E20-004AF87715BD}"/>
                  </a:ext>
                </a:extLst>
              </p14:cNvPr>
              <p14:cNvContentPartPr/>
              <p14:nvPr/>
            </p14:nvContentPartPr>
            <p14:xfrm>
              <a:off x="1854360" y="4191120"/>
              <a:ext cx="4045320" cy="578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D26164-B6BC-61AD-2E20-004AF87715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5000" y="4181760"/>
                <a:ext cx="4064040" cy="59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4991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382</Words>
  <Application>Microsoft Office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Bahnschrift SemiBold SemiConden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Yalova’nın Ulaşım Sorunları </vt:lpstr>
      <vt:lpstr>1. Kentiçi Trafik Sıkışıklığı </vt:lpstr>
      <vt:lpstr>PowerPoint Presentation</vt:lpstr>
      <vt:lpstr>Toplu Taşıma Sisteminin Yetersizliği ve Entegrasyon Sorunları </vt:lpstr>
      <vt:lpstr>PowerPoint Presentation</vt:lpstr>
      <vt:lpstr>Güncel Ulaşım Ana Planı Eksikliği</vt:lpstr>
      <vt:lpstr>Dünyadan..</vt:lpstr>
      <vt:lpstr>Dünyadan..</vt:lpstr>
      <vt:lpstr>Dünyadan..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Hatice Candan</dc:creator>
  <cp:lastModifiedBy>Yavuz DELICE</cp:lastModifiedBy>
  <cp:revision>16</cp:revision>
  <dcterms:created xsi:type="dcterms:W3CDTF">2026-04-07T11:32:31Z</dcterms:created>
  <dcterms:modified xsi:type="dcterms:W3CDTF">2026-04-10T05:47:41Z</dcterms:modified>
</cp:coreProperties>
</file>