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356" r:id="rId4"/>
    <p:sldId id="307" r:id="rId5"/>
    <p:sldId id="313" r:id="rId6"/>
    <p:sldId id="338" r:id="rId7"/>
    <p:sldId id="354" r:id="rId8"/>
    <p:sldId id="316" r:id="rId9"/>
    <p:sldId id="317" r:id="rId10"/>
    <p:sldId id="325" r:id="rId11"/>
    <p:sldId id="346" r:id="rId12"/>
    <p:sldId id="326" r:id="rId13"/>
    <p:sldId id="348" r:id="rId14"/>
    <p:sldId id="327" r:id="rId15"/>
    <p:sldId id="283" r:id="rId16"/>
    <p:sldId id="330" r:id="rId17"/>
    <p:sldId id="357" r:id="rId18"/>
    <p:sldId id="358" r:id="rId19"/>
    <p:sldId id="331" r:id="rId20"/>
    <p:sldId id="359" r:id="rId21"/>
    <p:sldId id="341" r:id="rId22"/>
    <p:sldId id="332" r:id="rId23"/>
    <p:sldId id="334" r:id="rId24"/>
    <p:sldId id="340" r:id="rId25"/>
    <p:sldId id="355" r:id="rId26"/>
    <p:sldId id="353" r:id="rId27"/>
    <p:sldId id="360" r:id="rId28"/>
    <p:sldId id="342" r:id="rId29"/>
    <p:sldId id="343" r:id="rId30"/>
    <p:sldId id="344" r:id="rId31"/>
    <p:sldId id="308" r:id="rId32"/>
    <p:sldId id="280" r:id="rId33"/>
  </p:sldIdLst>
  <p:sldSz cx="18288000" cy="10287000"/>
  <p:notesSz cx="6858000" cy="9144000"/>
  <p:embeddedFontLst>
    <p:embeddedFont>
      <p:font typeface="Calibri" panose="020F0502020204030204" pitchFamily="34" charset="0"/>
      <p:regular r:id="rId34"/>
      <p:bold r:id="rId35"/>
      <p:italic r:id="rId36"/>
      <p:boldItalic r:id="rId37"/>
    </p:embeddedFont>
    <p:embeddedFont>
      <p:font typeface="Cambria" panose="02040503050406030204" pitchFamily="18" charset="0"/>
      <p:regular r:id="rId38"/>
      <p:bold r:id="rId39"/>
      <p:italic r:id="rId40"/>
      <p:boldItalic r:id="rId41"/>
    </p:embeddedFont>
    <p:embeddedFont>
      <p:font typeface="Myriad Pro Light" panose="020B0603030403020204" pitchFamily="34" charset="0"/>
      <p:bold r:id="rId42"/>
      <p:boldItalic r:id="rId43"/>
    </p:embeddedFont>
    <p:embeddedFont>
      <p:font typeface="Raleway" panose="020B0604020202020204" charset="-94"/>
      <p:regular r:id="rId44"/>
    </p:embeddedFont>
    <p:embeddedFont>
      <p:font typeface="Raleway Bold" panose="020B0604020202020204" charset="-94"/>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1972" autoAdjust="0"/>
  </p:normalViewPr>
  <p:slideViewPr>
    <p:cSldViewPr>
      <p:cViewPr varScale="1">
        <p:scale>
          <a:sx n="70" d="100"/>
          <a:sy n="70" d="100"/>
        </p:scale>
        <p:origin x="77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5.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fuko\OneDrive\Masa&#252;st&#252;\Yillik_Yagi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fuko\OneDrive\Masa&#252;st&#252;\Yillik_Yagi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2"/>
              </a:solidFill>
              <a:round/>
            </a:ln>
            <a:effectLst/>
          </c:spPr>
          <c:marker>
            <c:symbol val="none"/>
          </c:marker>
          <c:trendline>
            <c:spPr>
              <a:ln w="19050" cap="rnd">
                <a:solidFill>
                  <a:schemeClr val="accent2"/>
                </a:solidFill>
                <a:prstDash val="sysDot"/>
              </a:ln>
              <a:effectLst/>
            </c:spPr>
            <c:trendlineType val="linear"/>
            <c:dispRSqr val="1"/>
            <c:dispEq val="1"/>
            <c:trendlineLbl>
              <c:layout>
                <c:manualLayout>
                  <c:x val="1.7598206474190727E-2"/>
                  <c:y val="0.30959900845727617"/>
                </c:manualLayout>
              </c:layout>
              <c:numFmt formatCode="General" sourceLinked="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rendlineLbl>
          </c:trendline>
          <c:trendline>
            <c:spPr>
              <a:ln w="53975" cap="rnd">
                <a:solidFill>
                  <a:schemeClr val="tx1"/>
                </a:solidFill>
                <a:prstDash val="solid"/>
              </a:ln>
              <a:effectLst/>
            </c:spPr>
            <c:trendlineType val="linear"/>
            <c:dispRSqr val="0"/>
            <c:dispEq val="0"/>
          </c:trendline>
          <c:cat>
            <c:numRef>
              <c:f>Yagis!$A$2:$A$95</c:f>
              <c:numCache>
                <c:formatCode>General</c:formatCode>
                <c:ptCount val="94"/>
                <c:pt idx="0">
                  <c:v>1929</c:v>
                </c:pt>
                <c:pt idx="1">
                  <c:v>1930</c:v>
                </c:pt>
                <c:pt idx="2">
                  <c:v>1931</c:v>
                </c:pt>
                <c:pt idx="3">
                  <c:v>1932</c:v>
                </c:pt>
                <c:pt idx="4">
                  <c:v>1933</c:v>
                </c:pt>
                <c:pt idx="5">
                  <c:v>1934</c:v>
                </c:pt>
                <c:pt idx="6">
                  <c:v>1935</c:v>
                </c:pt>
                <c:pt idx="7">
                  <c:v>1936</c:v>
                </c:pt>
                <c:pt idx="8">
                  <c:v>1937</c:v>
                </c:pt>
                <c:pt idx="9">
                  <c:v>1938</c:v>
                </c:pt>
                <c:pt idx="10">
                  <c:v>1939</c:v>
                </c:pt>
                <c:pt idx="11">
                  <c:v>1940</c:v>
                </c:pt>
                <c:pt idx="12">
                  <c:v>1941</c:v>
                </c:pt>
                <c:pt idx="13">
                  <c:v>1942</c:v>
                </c:pt>
                <c:pt idx="14">
                  <c:v>1943</c:v>
                </c:pt>
                <c:pt idx="15">
                  <c:v>1944</c:v>
                </c:pt>
                <c:pt idx="16">
                  <c:v>1945</c:v>
                </c:pt>
                <c:pt idx="17">
                  <c:v>1946</c:v>
                </c:pt>
                <c:pt idx="18">
                  <c:v>1947</c:v>
                </c:pt>
                <c:pt idx="19">
                  <c:v>1948</c:v>
                </c:pt>
                <c:pt idx="20">
                  <c:v>1949</c:v>
                </c:pt>
                <c:pt idx="21">
                  <c:v>1950</c:v>
                </c:pt>
                <c:pt idx="22">
                  <c:v>1951</c:v>
                </c:pt>
                <c:pt idx="23">
                  <c:v>1952</c:v>
                </c:pt>
                <c:pt idx="24">
                  <c:v>1953</c:v>
                </c:pt>
                <c:pt idx="25">
                  <c:v>1954</c:v>
                </c:pt>
                <c:pt idx="26">
                  <c:v>1955</c:v>
                </c:pt>
                <c:pt idx="27">
                  <c:v>1956</c:v>
                </c:pt>
                <c:pt idx="28">
                  <c:v>1957</c:v>
                </c:pt>
                <c:pt idx="29">
                  <c:v>1958</c:v>
                </c:pt>
                <c:pt idx="30">
                  <c:v>1959</c:v>
                </c:pt>
                <c:pt idx="31">
                  <c:v>1960</c:v>
                </c:pt>
                <c:pt idx="32">
                  <c:v>1961</c:v>
                </c:pt>
                <c:pt idx="33">
                  <c:v>1962</c:v>
                </c:pt>
                <c:pt idx="34">
                  <c:v>1963</c:v>
                </c:pt>
                <c:pt idx="35">
                  <c:v>1964</c:v>
                </c:pt>
                <c:pt idx="36">
                  <c:v>1965</c:v>
                </c:pt>
                <c:pt idx="37">
                  <c:v>1966</c:v>
                </c:pt>
                <c:pt idx="38">
                  <c:v>1967</c:v>
                </c:pt>
                <c:pt idx="39">
                  <c:v>1968</c:v>
                </c:pt>
                <c:pt idx="40">
                  <c:v>1969</c:v>
                </c:pt>
                <c:pt idx="41">
                  <c:v>1970</c:v>
                </c:pt>
                <c:pt idx="42">
                  <c:v>1971</c:v>
                </c:pt>
                <c:pt idx="43">
                  <c:v>1972</c:v>
                </c:pt>
                <c:pt idx="44">
                  <c:v>1973</c:v>
                </c:pt>
                <c:pt idx="45">
                  <c:v>1974</c:v>
                </c:pt>
                <c:pt idx="46">
                  <c:v>1975</c:v>
                </c:pt>
                <c:pt idx="47">
                  <c:v>1976</c:v>
                </c:pt>
                <c:pt idx="48">
                  <c:v>1977</c:v>
                </c:pt>
                <c:pt idx="49">
                  <c:v>1978</c:v>
                </c:pt>
                <c:pt idx="50">
                  <c:v>1979</c:v>
                </c:pt>
                <c:pt idx="51">
                  <c:v>1980</c:v>
                </c:pt>
                <c:pt idx="52">
                  <c:v>1981</c:v>
                </c:pt>
                <c:pt idx="53">
                  <c:v>1982</c:v>
                </c:pt>
                <c:pt idx="54">
                  <c:v>1983</c:v>
                </c:pt>
                <c:pt idx="55">
                  <c:v>1984</c:v>
                </c:pt>
                <c:pt idx="56">
                  <c:v>1985</c:v>
                </c:pt>
                <c:pt idx="57">
                  <c:v>1986</c:v>
                </c:pt>
                <c:pt idx="58">
                  <c:v>1987</c:v>
                </c:pt>
                <c:pt idx="59">
                  <c:v>1988</c:v>
                </c:pt>
                <c:pt idx="60">
                  <c:v>1989</c:v>
                </c:pt>
                <c:pt idx="61">
                  <c:v>1990</c:v>
                </c:pt>
                <c:pt idx="62">
                  <c:v>1991</c:v>
                </c:pt>
                <c:pt idx="63">
                  <c:v>1992</c:v>
                </c:pt>
                <c:pt idx="64">
                  <c:v>1993</c:v>
                </c:pt>
                <c:pt idx="65">
                  <c:v>1994</c:v>
                </c:pt>
                <c:pt idx="66">
                  <c:v>1995</c:v>
                </c:pt>
                <c:pt idx="67">
                  <c:v>1996</c:v>
                </c:pt>
                <c:pt idx="68">
                  <c:v>1997</c:v>
                </c:pt>
                <c:pt idx="69">
                  <c:v>1998</c:v>
                </c:pt>
                <c:pt idx="70">
                  <c:v>1999</c:v>
                </c:pt>
                <c:pt idx="71">
                  <c:v>2000</c:v>
                </c:pt>
                <c:pt idx="72">
                  <c:v>2001</c:v>
                </c:pt>
                <c:pt idx="73">
                  <c:v>2002</c:v>
                </c:pt>
                <c:pt idx="74">
                  <c:v>2003</c:v>
                </c:pt>
                <c:pt idx="75">
                  <c:v>2004</c:v>
                </c:pt>
                <c:pt idx="76">
                  <c:v>2005</c:v>
                </c:pt>
                <c:pt idx="77">
                  <c:v>2006</c:v>
                </c:pt>
                <c:pt idx="78">
                  <c:v>2007</c:v>
                </c:pt>
                <c:pt idx="79">
                  <c:v>2008</c:v>
                </c:pt>
                <c:pt idx="80">
                  <c:v>2009</c:v>
                </c:pt>
                <c:pt idx="81">
                  <c:v>2010</c:v>
                </c:pt>
                <c:pt idx="82">
                  <c:v>2011</c:v>
                </c:pt>
                <c:pt idx="83">
                  <c:v>2012</c:v>
                </c:pt>
                <c:pt idx="84">
                  <c:v>2013</c:v>
                </c:pt>
                <c:pt idx="85">
                  <c:v>2014</c:v>
                </c:pt>
                <c:pt idx="86">
                  <c:v>2015</c:v>
                </c:pt>
                <c:pt idx="87">
                  <c:v>2016</c:v>
                </c:pt>
                <c:pt idx="88">
                  <c:v>2017</c:v>
                </c:pt>
                <c:pt idx="89">
                  <c:v>2018</c:v>
                </c:pt>
                <c:pt idx="90">
                  <c:v>2019</c:v>
                </c:pt>
                <c:pt idx="91">
                  <c:v>2020</c:v>
                </c:pt>
                <c:pt idx="92">
                  <c:v>2021</c:v>
                </c:pt>
                <c:pt idx="93">
                  <c:v>2022</c:v>
                </c:pt>
              </c:numCache>
            </c:numRef>
          </c:cat>
          <c:val>
            <c:numRef>
              <c:f>Yagis!$B$2:$B$95</c:f>
              <c:numCache>
                <c:formatCode>0</c:formatCode>
                <c:ptCount val="94"/>
                <c:pt idx="0">
                  <c:v>495.4</c:v>
                </c:pt>
                <c:pt idx="1">
                  <c:v>792.7</c:v>
                </c:pt>
                <c:pt idx="2">
                  <c:v>798</c:v>
                </c:pt>
                <c:pt idx="3">
                  <c:v>489.1</c:v>
                </c:pt>
                <c:pt idx="4">
                  <c:v>688.6</c:v>
                </c:pt>
                <c:pt idx="5">
                  <c:v>501</c:v>
                </c:pt>
                <c:pt idx="6">
                  <c:v>915.8</c:v>
                </c:pt>
                <c:pt idx="7">
                  <c:v>663.4</c:v>
                </c:pt>
                <c:pt idx="8">
                  <c:v>748.2</c:v>
                </c:pt>
                <c:pt idx="9">
                  <c:v>731.8</c:v>
                </c:pt>
                <c:pt idx="10">
                  <c:v>861.6</c:v>
                </c:pt>
                <c:pt idx="11">
                  <c:v>949.9</c:v>
                </c:pt>
                <c:pt idx="12">
                  <c:v>658</c:v>
                </c:pt>
                <c:pt idx="13">
                  <c:v>697.8</c:v>
                </c:pt>
                <c:pt idx="14">
                  <c:v>719.7</c:v>
                </c:pt>
                <c:pt idx="15">
                  <c:v>1116.5</c:v>
                </c:pt>
                <c:pt idx="16">
                  <c:v>1002.3</c:v>
                </c:pt>
                <c:pt idx="17">
                  <c:v>881.5</c:v>
                </c:pt>
                <c:pt idx="18">
                  <c:v>871.1</c:v>
                </c:pt>
                <c:pt idx="19">
                  <c:v>706.6</c:v>
                </c:pt>
                <c:pt idx="20">
                  <c:v>626.70000000000005</c:v>
                </c:pt>
                <c:pt idx="21">
                  <c:v>648.6</c:v>
                </c:pt>
                <c:pt idx="22">
                  <c:v>835</c:v>
                </c:pt>
                <c:pt idx="23">
                  <c:v>1071</c:v>
                </c:pt>
                <c:pt idx="24">
                  <c:v>725.1</c:v>
                </c:pt>
                <c:pt idx="25">
                  <c:v>967.9</c:v>
                </c:pt>
                <c:pt idx="26">
                  <c:v>1001.5</c:v>
                </c:pt>
                <c:pt idx="27">
                  <c:v>839.7</c:v>
                </c:pt>
                <c:pt idx="28">
                  <c:v>611.29999999999995</c:v>
                </c:pt>
                <c:pt idx="29">
                  <c:v>780.4</c:v>
                </c:pt>
                <c:pt idx="30">
                  <c:v>717.2</c:v>
                </c:pt>
                <c:pt idx="31">
                  <c:v>875.6</c:v>
                </c:pt>
                <c:pt idx="32">
                  <c:v>708.6</c:v>
                </c:pt>
                <c:pt idx="33">
                  <c:v>1044.8</c:v>
                </c:pt>
                <c:pt idx="34">
                  <c:v>854.2</c:v>
                </c:pt>
                <c:pt idx="35">
                  <c:v>747.4</c:v>
                </c:pt>
                <c:pt idx="36">
                  <c:v>1165.8</c:v>
                </c:pt>
                <c:pt idx="37">
                  <c:v>1044.5999999999999</c:v>
                </c:pt>
                <c:pt idx="38">
                  <c:v>674.5</c:v>
                </c:pt>
                <c:pt idx="39">
                  <c:v>900.5</c:v>
                </c:pt>
                <c:pt idx="40">
                  <c:v>793.5</c:v>
                </c:pt>
                <c:pt idx="41">
                  <c:v>828.8</c:v>
                </c:pt>
                <c:pt idx="42">
                  <c:v>928.2</c:v>
                </c:pt>
                <c:pt idx="43">
                  <c:v>851.9</c:v>
                </c:pt>
                <c:pt idx="44">
                  <c:v>746.8</c:v>
                </c:pt>
                <c:pt idx="45">
                  <c:v>837</c:v>
                </c:pt>
                <c:pt idx="46">
                  <c:v>889.9</c:v>
                </c:pt>
                <c:pt idx="47">
                  <c:v>873.7</c:v>
                </c:pt>
                <c:pt idx="48">
                  <c:v>739.2</c:v>
                </c:pt>
                <c:pt idx="49">
                  <c:v>1086.2</c:v>
                </c:pt>
                <c:pt idx="50">
                  <c:v>963.7</c:v>
                </c:pt>
                <c:pt idx="51">
                  <c:v>947.8</c:v>
                </c:pt>
                <c:pt idx="52">
                  <c:v>1165.3</c:v>
                </c:pt>
                <c:pt idx="53">
                  <c:v>697</c:v>
                </c:pt>
                <c:pt idx="54">
                  <c:v>722.8</c:v>
                </c:pt>
                <c:pt idx="55">
                  <c:v>855</c:v>
                </c:pt>
                <c:pt idx="56">
                  <c:v>644.5</c:v>
                </c:pt>
                <c:pt idx="57">
                  <c:v>863.9</c:v>
                </c:pt>
                <c:pt idx="58">
                  <c:v>816</c:v>
                </c:pt>
                <c:pt idx="59">
                  <c:v>862.6</c:v>
                </c:pt>
                <c:pt idx="60">
                  <c:v>613.9</c:v>
                </c:pt>
                <c:pt idx="61">
                  <c:v>629.70000000000005</c:v>
                </c:pt>
                <c:pt idx="62">
                  <c:v>787.5</c:v>
                </c:pt>
                <c:pt idx="63">
                  <c:v>586.20000000000005</c:v>
                </c:pt>
                <c:pt idx="64">
                  <c:v>672.3</c:v>
                </c:pt>
                <c:pt idx="65">
                  <c:v>927</c:v>
                </c:pt>
                <c:pt idx="66">
                  <c:v>1063.5</c:v>
                </c:pt>
                <c:pt idx="67">
                  <c:v>803.8</c:v>
                </c:pt>
                <c:pt idx="68">
                  <c:v>1076.5</c:v>
                </c:pt>
                <c:pt idx="69">
                  <c:v>1143.8</c:v>
                </c:pt>
                <c:pt idx="70">
                  <c:v>790.5</c:v>
                </c:pt>
                <c:pt idx="71">
                  <c:v>570.29999999999995</c:v>
                </c:pt>
                <c:pt idx="72">
                  <c:v>1002.2</c:v>
                </c:pt>
                <c:pt idx="73">
                  <c:v>1185.0999999999999</c:v>
                </c:pt>
                <c:pt idx="74">
                  <c:v>864.4</c:v>
                </c:pt>
                <c:pt idx="75">
                  <c:v>684.7</c:v>
                </c:pt>
                <c:pt idx="76">
                  <c:v>902.8</c:v>
                </c:pt>
                <c:pt idx="77">
                  <c:v>795.4</c:v>
                </c:pt>
                <c:pt idx="78">
                  <c:v>1271</c:v>
                </c:pt>
                <c:pt idx="79">
                  <c:v>815.5</c:v>
                </c:pt>
                <c:pt idx="80">
                  <c:v>1139</c:v>
                </c:pt>
                <c:pt idx="81">
                  <c:v>1213.7</c:v>
                </c:pt>
                <c:pt idx="82">
                  <c:v>892.4</c:v>
                </c:pt>
                <c:pt idx="83">
                  <c:v>969.8</c:v>
                </c:pt>
                <c:pt idx="84">
                  <c:v>1068.5999999999999</c:v>
                </c:pt>
                <c:pt idx="85">
                  <c:v>923.9</c:v>
                </c:pt>
                <c:pt idx="86">
                  <c:v>898.6</c:v>
                </c:pt>
                <c:pt idx="87">
                  <c:v>755</c:v>
                </c:pt>
                <c:pt idx="88">
                  <c:v>894</c:v>
                </c:pt>
                <c:pt idx="89">
                  <c:v>862.4</c:v>
                </c:pt>
                <c:pt idx="90">
                  <c:v>1059</c:v>
                </c:pt>
                <c:pt idx="91">
                  <c:v>734.4</c:v>
                </c:pt>
                <c:pt idx="92">
                  <c:v>1039</c:v>
                </c:pt>
                <c:pt idx="93">
                  <c:v>540.9</c:v>
                </c:pt>
              </c:numCache>
            </c:numRef>
          </c:val>
          <c:smooth val="0"/>
          <c:extLst>
            <c:ext xmlns:c16="http://schemas.microsoft.com/office/drawing/2014/chart" uri="{C3380CC4-5D6E-409C-BE32-E72D297353CC}">
              <c16:uniqueId val="{00000001-C629-44D4-9680-8107743823BB}"/>
            </c:ext>
          </c:extLst>
        </c:ser>
        <c:dLbls>
          <c:showLegendKey val="0"/>
          <c:showVal val="0"/>
          <c:showCatName val="0"/>
          <c:showSerName val="0"/>
          <c:showPercent val="0"/>
          <c:showBubbleSize val="0"/>
        </c:dLbls>
        <c:smooth val="0"/>
        <c:axId val="101885440"/>
        <c:axId val="1956455776"/>
      </c:lineChart>
      <c:catAx>
        <c:axId val="101885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56455776"/>
        <c:crosses val="autoZero"/>
        <c:auto val="1"/>
        <c:lblAlgn val="ctr"/>
        <c:lblOffset val="100"/>
        <c:noMultiLvlLbl val="0"/>
      </c:catAx>
      <c:valAx>
        <c:axId val="19564557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885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2"/>
              </a:solidFill>
              <a:round/>
            </a:ln>
            <a:effectLst/>
          </c:spPr>
          <c:marker>
            <c:symbol val="none"/>
          </c:marker>
          <c:trendline>
            <c:spPr>
              <a:ln w="38100" cap="rnd">
                <a:solidFill>
                  <a:schemeClr val="tx1"/>
                </a:solidFill>
                <a:prstDash val="solid"/>
              </a:ln>
              <a:effectLst/>
            </c:spPr>
            <c:trendlineType val="linear"/>
            <c:dispRSqr val="1"/>
            <c:dispEq val="1"/>
            <c:trendlineLbl>
              <c:layout>
                <c:manualLayout>
                  <c:x val="2.1745321929068247E-2"/>
                  <c:y val="0.31253326978345985"/>
                </c:manualLayout>
              </c:layout>
              <c:numFmt formatCode="General" sourceLinked="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rendlineLbl>
          </c:trendline>
          <c:cat>
            <c:numRef>
              <c:f>[2]Sheet4!$A$2:$A$95</c:f>
              <c:numCache>
                <c:formatCode>General</c:formatCode>
                <c:ptCount val="94"/>
                <c:pt idx="0">
                  <c:v>1929</c:v>
                </c:pt>
                <c:pt idx="1">
                  <c:v>1930</c:v>
                </c:pt>
                <c:pt idx="2">
                  <c:v>1931</c:v>
                </c:pt>
                <c:pt idx="3">
                  <c:v>1932</c:v>
                </c:pt>
                <c:pt idx="4">
                  <c:v>1933</c:v>
                </c:pt>
                <c:pt idx="5">
                  <c:v>1934</c:v>
                </c:pt>
                <c:pt idx="6">
                  <c:v>1935</c:v>
                </c:pt>
                <c:pt idx="7">
                  <c:v>1936</c:v>
                </c:pt>
                <c:pt idx="8">
                  <c:v>1937</c:v>
                </c:pt>
                <c:pt idx="9">
                  <c:v>1938</c:v>
                </c:pt>
                <c:pt idx="10">
                  <c:v>1939</c:v>
                </c:pt>
                <c:pt idx="11">
                  <c:v>1940</c:v>
                </c:pt>
                <c:pt idx="12">
                  <c:v>1941</c:v>
                </c:pt>
                <c:pt idx="13">
                  <c:v>1942</c:v>
                </c:pt>
                <c:pt idx="14">
                  <c:v>1943</c:v>
                </c:pt>
                <c:pt idx="15">
                  <c:v>1944</c:v>
                </c:pt>
                <c:pt idx="16">
                  <c:v>1945</c:v>
                </c:pt>
                <c:pt idx="17">
                  <c:v>1946</c:v>
                </c:pt>
                <c:pt idx="18">
                  <c:v>1947</c:v>
                </c:pt>
                <c:pt idx="19">
                  <c:v>1948</c:v>
                </c:pt>
                <c:pt idx="20">
                  <c:v>1949</c:v>
                </c:pt>
                <c:pt idx="21">
                  <c:v>1950</c:v>
                </c:pt>
                <c:pt idx="22">
                  <c:v>1951</c:v>
                </c:pt>
                <c:pt idx="23">
                  <c:v>1952</c:v>
                </c:pt>
                <c:pt idx="24">
                  <c:v>1953</c:v>
                </c:pt>
                <c:pt idx="25">
                  <c:v>1954</c:v>
                </c:pt>
                <c:pt idx="26">
                  <c:v>1955</c:v>
                </c:pt>
                <c:pt idx="27">
                  <c:v>1956</c:v>
                </c:pt>
                <c:pt idx="28">
                  <c:v>1957</c:v>
                </c:pt>
                <c:pt idx="29">
                  <c:v>1958</c:v>
                </c:pt>
                <c:pt idx="30">
                  <c:v>1959</c:v>
                </c:pt>
                <c:pt idx="31">
                  <c:v>1960</c:v>
                </c:pt>
                <c:pt idx="32">
                  <c:v>1961</c:v>
                </c:pt>
                <c:pt idx="33">
                  <c:v>1962</c:v>
                </c:pt>
                <c:pt idx="34">
                  <c:v>1963</c:v>
                </c:pt>
                <c:pt idx="35">
                  <c:v>1964</c:v>
                </c:pt>
                <c:pt idx="36">
                  <c:v>1965</c:v>
                </c:pt>
                <c:pt idx="37">
                  <c:v>1966</c:v>
                </c:pt>
                <c:pt idx="38">
                  <c:v>1967</c:v>
                </c:pt>
                <c:pt idx="39">
                  <c:v>1968</c:v>
                </c:pt>
                <c:pt idx="40">
                  <c:v>1969</c:v>
                </c:pt>
                <c:pt idx="41">
                  <c:v>1970</c:v>
                </c:pt>
                <c:pt idx="42">
                  <c:v>1971</c:v>
                </c:pt>
                <c:pt idx="43">
                  <c:v>1972</c:v>
                </c:pt>
                <c:pt idx="44">
                  <c:v>1973</c:v>
                </c:pt>
                <c:pt idx="45">
                  <c:v>1974</c:v>
                </c:pt>
                <c:pt idx="46">
                  <c:v>1975</c:v>
                </c:pt>
                <c:pt idx="47">
                  <c:v>1976</c:v>
                </c:pt>
                <c:pt idx="48">
                  <c:v>1977</c:v>
                </c:pt>
                <c:pt idx="49">
                  <c:v>1978</c:v>
                </c:pt>
                <c:pt idx="50">
                  <c:v>1979</c:v>
                </c:pt>
                <c:pt idx="51">
                  <c:v>1980</c:v>
                </c:pt>
                <c:pt idx="52">
                  <c:v>1981</c:v>
                </c:pt>
                <c:pt idx="53">
                  <c:v>1982</c:v>
                </c:pt>
                <c:pt idx="54">
                  <c:v>1983</c:v>
                </c:pt>
                <c:pt idx="55">
                  <c:v>1984</c:v>
                </c:pt>
                <c:pt idx="56">
                  <c:v>1985</c:v>
                </c:pt>
                <c:pt idx="57">
                  <c:v>1986</c:v>
                </c:pt>
                <c:pt idx="58">
                  <c:v>1987</c:v>
                </c:pt>
                <c:pt idx="59">
                  <c:v>1988</c:v>
                </c:pt>
                <c:pt idx="60">
                  <c:v>1989</c:v>
                </c:pt>
                <c:pt idx="61">
                  <c:v>1990</c:v>
                </c:pt>
                <c:pt idx="62">
                  <c:v>1991</c:v>
                </c:pt>
                <c:pt idx="63">
                  <c:v>1992</c:v>
                </c:pt>
                <c:pt idx="64">
                  <c:v>1993</c:v>
                </c:pt>
                <c:pt idx="65">
                  <c:v>1994</c:v>
                </c:pt>
                <c:pt idx="66">
                  <c:v>1995</c:v>
                </c:pt>
                <c:pt idx="67">
                  <c:v>1996</c:v>
                </c:pt>
                <c:pt idx="68">
                  <c:v>1997</c:v>
                </c:pt>
                <c:pt idx="69">
                  <c:v>1998</c:v>
                </c:pt>
                <c:pt idx="70">
                  <c:v>1999</c:v>
                </c:pt>
                <c:pt idx="71">
                  <c:v>2000</c:v>
                </c:pt>
                <c:pt idx="72">
                  <c:v>2001</c:v>
                </c:pt>
                <c:pt idx="73">
                  <c:v>2002</c:v>
                </c:pt>
                <c:pt idx="74">
                  <c:v>2003</c:v>
                </c:pt>
                <c:pt idx="75">
                  <c:v>2004</c:v>
                </c:pt>
                <c:pt idx="76">
                  <c:v>2005</c:v>
                </c:pt>
                <c:pt idx="77">
                  <c:v>2006</c:v>
                </c:pt>
                <c:pt idx="78">
                  <c:v>2007</c:v>
                </c:pt>
                <c:pt idx="79">
                  <c:v>2008</c:v>
                </c:pt>
                <c:pt idx="80">
                  <c:v>2009</c:v>
                </c:pt>
                <c:pt idx="81">
                  <c:v>2010</c:v>
                </c:pt>
                <c:pt idx="82">
                  <c:v>2011</c:v>
                </c:pt>
                <c:pt idx="83">
                  <c:v>2012</c:v>
                </c:pt>
                <c:pt idx="84">
                  <c:v>2013</c:v>
                </c:pt>
                <c:pt idx="85">
                  <c:v>2014</c:v>
                </c:pt>
                <c:pt idx="86">
                  <c:v>2015</c:v>
                </c:pt>
                <c:pt idx="87">
                  <c:v>2016</c:v>
                </c:pt>
                <c:pt idx="88">
                  <c:v>2017</c:v>
                </c:pt>
                <c:pt idx="89">
                  <c:v>2018</c:v>
                </c:pt>
                <c:pt idx="90">
                  <c:v>2019</c:v>
                </c:pt>
                <c:pt idx="91">
                  <c:v>2020</c:v>
                </c:pt>
                <c:pt idx="92">
                  <c:v>2021</c:v>
                </c:pt>
                <c:pt idx="93">
                  <c:v>2022</c:v>
                </c:pt>
              </c:numCache>
            </c:numRef>
          </c:cat>
          <c:val>
            <c:numRef>
              <c:f>[2]Sheet4!$B$2:$B$95</c:f>
              <c:numCache>
                <c:formatCode>#,#00</c:formatCode>
                <c:ptCount val="94"/>
                <c:pt idx="0">
                  <c:v>14.2</c:v>
                </c:pt>
                <c:pt idx="1">
                  <c:v>17.2</c:v>
                </c:pt>
                <c:pt idx="2">
                  <c:v>16.399999999999999</c:v>
                </c:pt>
                <c:pt idx="3">
                  <c:v>16.7</c:v>
                </c:pt>
                <c:pt idx="4">
                  <c:v>15.4</c:v>
                </c:pt>
                <c:pt idx="5">
                  <c:v>17.100000000000001</c:v>
                </c:pt>
                <c:pt idx="6">
                  <c:v>18.100000000000001</c:v>
                </c:pt>
                <c:pt idx="7">
                  <c:v>17.3</c:v>
                </c:pt>
                <c:pt idx="8">
                  <c:v>18.2</c:v>
                </c:pt>
                <c:pt idx="9">
                  <c:v>17.5</c:v>
                </c:pt>
                <c:pt idx="10">
                  <c:v>18.100000000000001</c:v>
                </c:pt>
                <c:pt idx="11">
                  <c:v>17.2</c:v>
                </c:pt>
                <c:pt idx="12">
                  <c:v>17.600000000000001</c:v>
                </c:pt>
                <c:pt idx="13">
                  <c:v>17.7</c:v>
                </c:pt>
                <c:pt idx="14">
                  <c:v>17.7</c:v>
                </c:pt>
                <c:pt idx="15">
                  <c:v>17.5</c:v>
                </c:pt>
                <c:pt idx="16">
                  <c:v>18.100000000000001</c:v>
                </c:pt>
                <c:pt idx="17">
                  <c:v>18.7</c:v>
                </c:pt>
                <c:pt idx="18">
                  <c:v>19</c:v>
                </c:pt>
                <c:pt idx="19">
                  <c:v>17.3</c:v>
                </c:pt>
                <c:pt idx="20">
                  <c:v>17.2</c:v>
                </c:pt>
                <c:pt idx="21">
                  <c:v>18.5</c:v>
                </c:pt>
                <c:pt idx="22">
                  <c:v>18.399999999999999</c:v>
                </c:pt>
                <c:pt idx="23">
                  <c:v>18.8</c:v>
                </c:pt>
                <c:pt idx="24">
                  <c:v>17.3</c:v>
                </c:pt>
                <c:pt idx="25">
                  <c:v>18</c:v>
                </c:pt>
                <c:pt idx="26">
                  <c:v>19</c:v>
                </c:pt>
                <c:pt idx="27">
                  <c:v>17.8</c:v>
                </c:pt>
                <c:pt idx="28">
                  <c:v>18.5</c:v>
                </c:pt>
                <c:pt idx="29">
                  <c:v>18.399999999999999</c:v>
                </c:pt>
                <c:pt idx="30">
                  <c:v>17.899999999999999</c:v>
                </c:pt>
                <c:pt idx="31">
                  <c:v>18.5</c:v>
                </c:pt>
                <c:pt idx="32">
                  <c:v>17.8</c:v>
                </c:pt>
                <c:pt idx="33">
                  <c:v>18.5</c:v>
                </c:pt>
                <c:pt idx="34">
                  <c:v>18.399999999999999</c:v>
                </c:pt>
                <c:pt idx="35">
                  <c:v>17.399999999999999</c:v>
                </c:pt>
                <c:pt idx="36">
                  <c:v>17.5</c:v>
                </c:pt>
                <c:pt idx="37">
                  <c:v>18.600000000000001</c:v>
                </c:pt>
                <c:pt idx="38">
                  <c:v>17.3</c:v>
                </c:pt>
                <c:pt idx="39">
                  <c:v>17.8</c:v>
                </c:pt>
                <c:pt idx="40">
                  <c:v>17.600000000000001</c:v>
                </c:pt>
                <c:pt idx="41">
                  <c:v>17.899999999999999</c:v>
                </c:pt>
                <c:pt idx="42">
                  <c:v>17.399999999999999</c:v>
                </c:pt>
                <c:pt idx="43">
                  <c:v>17.5</c:v>
                </c:pt>
                <c:pt idx="44">
                  <c:v>17.8</c:v>
                </c:pt>
                <c:pt idx="45">
                  <c:v>17.5</c:v>
                </c:pt>
                <c:pt idx="46">
                  <c:v>17.5</c:v>
                </c:pt>
                <c:pt idx="47">
                  <c:v>16.8</c:v>
                </c:pt>
                <c:pt idx="48">
                  <c:v>17.899999999999999</c:v>
                </c:pt>
                <c:pt idx="49">
                  <c:v>17.7</c:v>
                </c:pt>
                <c:pt idx="50">
                  <c:v>18.100000000000001</c:v>
                </c:pt>
                <c:pt idx="51">
                  <c:v>17.399999999999999</c:v>
                </c:pt>
                <c:pt idx="52">
                  <c:v>17.7</c:v>
                </c:pt>
                <c:pt idx="53">
                  <c:v>17.2</c:v>
                </c:pt>
                <c:pt idx="54">
                  <c:v>17.100000000000001</c:v>
                </c:pt>
                <c:pt idx="55">
                  <c:v>17.600000000000001</c:v>
                </c:pt>
                <c:pt idx="56">
                  <c:v>17.7</c:v>
                </c:pt>
                <c:pt idx="57">
                  <c:v>17.8</c:v>
                </c:pt>
                <c:pt idx="58">
                  <c:v>17.3</c:v>
                </c:pt>
                <c:pt idx="59">
                  <c:v>17.7</c:v>
                </c:pt>
                <c:pt idx="60">
                  <c:v>17.600000000000001</c:v>
                </c:pt>
                <c:pt idx="61">
                  <c:v>18.2</c:v>
                </c:pt>
                <c:pt idx="62">
                  <c:v>17.3</c:v>
                </c:pt>
                <c:pt idx="63">
                  <c:v>17.100000000000001</c:v>
                </c:pt>
                <c:pt idx="64">
                  <c:v>17.5</c:v>
                </c:pt>
                <c:pt idx="65">
                  <c:v>18.600000000000001</c:v>
                </c:pt>
                <c:pt idx="66">
                  <c:v>17.899999999999999</c:v>
                </c:pt>
                <c:pt idx="67">
                  <c:v>17.8</c:v>
                </c:pt>
                <c:pt idx="68">
                  <c:v>17.7</c:v>
                </c:pt>
                <c:pt idx="69">
                  <c:v>18.600000000000001</c:v>
                </c:pt>
                <c:pt idx="70">
                  <c:v>19.100000000000001</c:v>
                </c:pt>
                <c:pt idx="71">
                  <c:v>18.2</c:v>
                </c:pt>
                <c:pt idx="72">
                  <c:v>19.2</c:v>
                </c:pt>
                <c:pt idx="73">
                  <c:v>18.399999999999999</c:v>
                </c:pt>
                <c:pt idx="74">
                  <c:v>18.5</c:v>
                </c:pt>
                <c:pt idx="75">
                  <c:v>18.600000000000001</c:v>
                </c:pt>
                <c:pt idx="76">
                  <c:v>18.399999999999999</c:v>
                </c:pt>
                <c:pt idx="77">
                  <c:v>18.399999999999999</c:v>
                </c:pt>
                <c:pt idx="78">
                  <c:v>19.600000000000001</c:v>
                </c:pt>
                <c:pt idx="79">
                  <c:v>19.2</c:v>
                </c:pt>
                <c:pt idx="80">
                  <c:v>20</c:v>
                </c:pt>
                <c:pt idx="81">
                  <c:v>20.2</c:v>
                </c:pt>
                <c:pt idx="82">
                  <c:v>19</c:v>
                </c:pt>
                <c:pt idx="83">
                  <c:v>19.2</c:v>
                </c:pt>
                <c:pt idx="84">
                  <c:v>19</c:v>
                </c:pt>
                <c:pt idx="85">
                  <c:v>19.5</c:v>
                </c:pt>
                <c:pt idx="86">
                  <c:v>19.100000000000001</c:v>
                </c:pt>
                <c:pt idx="87">
                  <c:v>19.399999999999999</c:v>
                </c:pt>
                <c:pt idx="88">
                  <c:v>19.2</c:v>
                </c:pt>
                <c:pt idx="89">
                  <c:v>20</c:v>
                </c:pt>
                <c:pt idx="90">
                  <c:v>19.7</c:v>
                </c:pt>
                <c:pt idx="91">
                  <c:v>19.7</c:v>
                </c:pt>
                <c:pt idx="92">
                  <c:v>20.100000000000001</c:v>
                </c:pt>
                <c:pt idx="93">
                  <c:v>19.5</c:v>
                </c:pt>
              </c:numCache>
            </c:numRef>
          </c:val>
          <c:smooth val="0"/>
          <c:extLst>
            <c:ext xmlns:c16="http://schemas.microsoft.com/office/drawing/2014/chart" uri="{C3380CC4-5D6E-409C-BE32-E72D297353CC}">
              <c16:uniqueId val="{00000001-50AD-419B-9153-AFA323B47EAC}"/>
            </c:ext>
          </c:extLst>
        </c:ser>
        <c:dLbls>
          <c:showLegendKey val="0"/>
          <c:showVal val="0"/>
          <c:showCatName val="0"/>
          <c:showSerName val="0"/>
          <c:showPercent val="0"/>
          <c:showBubbleSize val="0"/>
        </c:dLbls>
        <c:smooth val="0"/>
        <c:axId val="104315168"/>
        <c:axId val="1222039808"/>
      </c:lineChart>
      <c:catAx>
        <c:axId val="104315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2039808"/>
        <c:crosses val="autoZero"/>
        <c:auto val="1"/>
        <c:lblAlgn val="ctr"/>
        <c:lblOffset val="100"/>
        <c:noMultiLvlLbl val="0"/>
      </c:catAx>
      <c:valAx>
        <c:axId val="1222039808"/>
        <c:scaling>
          <c:orientation val="minMax"/>
          <c:min val="14"/>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43151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0.14613</cdr:x>
      <cdr:y>0.05992</cdr:y>
    </cdr:from>
    <cdr:to>
      <cdr:x>0.41287</cdr:x>
      <cdr:y>0.13882</cdr:y>
    </cdr:to>
    <cdr:sp macro="" textlink="">
      <cdr:nvSpPr>
        <cdr:cNvPr id="2" name="TextBox 16">
          <a:extLst xmlns:a="http://schemas.openxmlformats.org/drawingml/2006/main">
            <a:ext uri="{FF2B5EF4-FFF2-40B4-BE49-F238E27FC236}">
              <a16:creationId xmlns:a16="http://schemas.microsoft.com/office/drawing/2014/main" id="{748EFFCD-4701-406D-8B89-4AD7A57A0D47}"/>
            </a:ext>
          </a:extLst>
        </cdr:cNvPr>
        <cdr:cNvSpPr txBox="1"/>
      </cdr:nvSpPr>
      <cdr:spPr>
        <a:xfrm xmlns:a="http://schemas.openxmlformats.org/drawingml/2006/main">
          <a:off x="617551" y="151936"/>
          <a:ext cx="1127232" cy="20005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tr-TR" sz="700" i="1" dirty="0">
              <a:solidFill>
                <a:schemeClr val="bg1"/>
              </a:solidFill>
              <a:latin typeface="Myriad Pro Light" panose="020B0603030403020204" pitchFamily="34" charset="0"/>
            </a:rPr>
            <a:t>Yıllık</a:t>
          </a:r>
          <a:r>
            <a:rPr lang="tr-TR" sz="700" i="1" dirty="0">
              <a:solidFill>
                <a:schemeClr val="bg1"/>
              </a:solidFill>
            </a:rPr>
            <a:t>  </a:t>
          </a:r>
          <a:r>
            <a:rPr lang="tr-TR" sz="700" i="1" dirty="0">
              <a:solidFill>
                <a:schemeClr val="bg1"/>
              </a:solidFill>
              <a:latin typeface="Myriad Pro Light" panose="020B0603030403020204" pitchFamily="34" charset="0"/>
            </a:rPr>
            <a:t>Toplam</a:t>
          </a:r>
          <a:r>
            <a:rPr lang="tr-TR" sz="700" i="1" dirty="0">
              <a:solidFill>
                <a:schemeClr val="bg1"/>
              </a:solidFill>
            </a:rPr>
            <a:t> Yağış (mm)</a:t>
          </a:r>
          <a:endParaRPr lang="en-US" sz="700" i="1"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0.15652</cdr:x>
      <cdr:y>0.05143</cdr:y>
    </cdr:from>
    <cdr:to>
      <cdr:x>0.45018</cdr:x>
      <cdr:y>0.13274</cdr:y>
    </cdr:to>
    <cdr:sp macro="" textlink="">
      <cdr:nvSpPr>
        <cdr:cNvPr id="2" name="TextBox 16">
          <a:extLst xmlns:a="http://schemas.openxmlformats.org/drawingml/2006/main">
            <a:ext uri="{FF2B5EF4-FFF2-40B4-BE49-F238E27FC236}">
              <a16:creationId xmlns:a16="http://schemas.microsoft.com/office/drawing/2014/main" id="{749D6D26-0AC0-4047-846C-0AA084562DD3}"/>
            </a:ext>
          </a:extLst>
        </cdr:cNvPr>
        <cdr:cNvSpPr txBox="1"/>
      </cdr:nvSpPr>
      <cdr:spPr>
        <a:xfrm xmlns:a="http://schemas.openxmlformats.org/drawingml/2006/main">
          <a:off x="641825" y="126536"/>
          <a:ext cx="1204176" cy="20005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tr-TR" sz="700" i="1" dirty="0">
              <a:solidFill>
                <a:schemeClr val="bg1"/>
              </a:solidFill>
              <a:latin typeface="Myriad Pro Light" panose="020B0603030403020204" pitchFamily="34" charset="0"/>
            </a:rPr>
            <a:t>Yıllık Ortalama Sıcaklık (°C)</a:t>
          </a:r>
          <a:endParaRPr lang="en-US" sz="700" i="1" dirty="0">
            <a:solidFill>
              <a:schemeClr val="bg1"/>
            </a:solidFill>
            <a:latin typeface="Myriad Pro Light" panose="020B0603030403020204" pitchFamily="34" charset="0"/>
          </a:endParaRP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17.png"/><Relationship Id="rId5" Type="http://schemas.openxmlformats.org/officeDocument/2006/relationships/image" Target="../media/image26.png"/><Relationship Id="rId10" Type="http://schemas.openxmlformats.org/officeDocument/2006/relationships/image" Target="../media/image18.png"/><Relationship Id="rId4" Type="http://schemas.openxmlformats.org/officeDocument/2006/relationships/image" Target="../media/image25.png"/><Relationship Id="rId9" Type="http://schemas.openxmlformats.org/officeDocument/2006/relationships/image" Target="../media/image29.pn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5.png"/><Relationship Id="rId3" Type="http://schemas.openxmlformats.org/officeDocument/2006/relationships/image" Target="../media/image17.png"/><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3.png"/><Relationship Id="rId5" Type="http://schemas.openxmlformats.org/officeDocument/2006/relationships/image" Target="../media/image22.pn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18.png"/></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AutoShape 2"/>
          <p:cNvSpPr/>
          <p:nvPr/>
        </p:nvSpPr>
        <p:spPr>
          <a:xfrm>
            <a:off x="0" y="0"/>
            <a:ext cx="457200" cy="10287000"/>
          </a:xfrm>
          <a:prstGeom prst="rect">
            <a:avLst/>
          </a:prstGeom>
          <a:solidFill>
            <a:srgbClr val="BD2640"/>
          </a:solidFill>
        </p:spPr>
      </p:sp>
      <p:grpSp>
        <p:nvGrpSpPr>
          <p:cNvPr id="3" name="Group 3"/>
          <p:cNvGrpSpPr/>
          <p:nvPr/>
        </p:nvGrpSpPr>
        <p:grpSpPr>
          <a:xfrm>
            <a:off x="2181678" y="2628900"/>
            <a:ext cx="14291738" cy="7104760"/>
            <a:chOff x="-1888870" y="2813130"/>
            <a:chExt cx="19055651" cy="9473011"/>
          </a:xfrm>
        </p:grpSpPr>
        <p:sp>
          <p:nvSpPr>
            <p:cNvPr id="4" name="TextBox 4"/>
            <p:cNvSpPr txBox="1"/>
            <p:nvPr/>
          </p:nvSpPr>
          <p:spPr>
            <a:xfrm>
              <a:off x="-1888870" y="2813130"/>
              <a:ext cx="19055651" cy="2708433"/>
            </a:xfrm>
            <a:prstGeom prst="rect">
              <a:avLst/>
            </a:prstGeom>
          </p:spPr>
          <p:txBody>
            <a:bodyPr wrap="square" lIns="0" tIns="0" rIns="0" bIns="0" rtlCol="0" anchor="t">
              <a:spAutoFit/>
            </a:bodyPr>
            <a:lstStyle/>
            <a:p>
              <a:pPr algn="ctr"/>
              <a:r>
                <a:rPr lang="tr-TR" sz="6000" b="1" dirty="0">
                  <a:solidFill>
                    <a:srgbClr val="BD2640"/>
                  </a:solidFill>
                  <a:latin typeface="Raleway Bold"/>
                </a:rPr>
                <a:t>İklim Değişikliği, Kentler ve Su</a:t>
              </a:r>
            </a:p>
            <a:p>
              <a:pPr algn="ctr"/>
              <a:endParaRPr lang="en-US" sz="3600" i="1" dirty="0">
                <a:solidFill>
                  <a:srgbClr val="BD2640"/>
                </a:solidFill>
                <a:latin typeface="Raleway Bold"/>
              </a:endParaRPr>
            </a:p>
            <a:p>
              <a:pPr algn="ctr"/>
              <a:r>
                <a:rPr lang="en-US" sz="3600" i="1" dirty="0">
                  <a:solidFill>
                    <a:srgbClr val="BD2640"/>
                  </a:solidFill>
                  <a:latin typeface="Raleway Bold"/>
                </a:rPr>
                <a:t>Climate Change, Cities and Water</a:t>
              </a:r>
            </a:p>
          </p:txBody>
        </p:sp>
        <p:sp>
          <p:nvSpPr>
            <p:cNvPr id="6" name="TextBox 6"/>
            <p:cNvSpPr txBox="1"/>
            <p:nvPr/>
          </p:nvSpPr>
          <p:spPr>
            <a:xfrm>
              <a:off x="-835374" y="6353065"/>
              <a:ext cx="17531652" cy="5933076"/>
            </a:xfrm>
            <a:prstGeom prst="rect">
              <a:avLst/>
            </a:prstGeom>
          </p:spPr>
          <p:txBody>
            <a:bodyPr wrap="square" lIns="0" tIns="0" rIns="0" bIns="0" rtlCol="0" anchor="t">
              <a:spAutoFit/>
            </a:bodyPr>
            <a:lstStyle/>
            <a:p>
              <a:pPr algn="ctr">
                <a:lnSpc>
                  <a:spcPts val="3919"/>
                </a:lnSpc>
              </a:pPr>
              <a:r>
                <a:rPr lang="tr-TR" sz="2800" b="1" spc="560" dirty="0">
                  <a:solidFill>
                    <a:srgbClr val="000000"/>
                  </a:solidFill>
                  <a:latin typeface="Raleway"/>
                </a:rPr>
                <a:t>Dr. </a:t>
              </a:r>
              <a:r>
                <a:rPr lang="tr-TR" sz="2800" b="1" spc="560" dirty="0" err="1">
                  <a:solidFill>
                    <a:srgbClr val="000000"/>
                  </a:solidFill>
                  <a:latin typeface="Raleway"/>
                </a:rPr>
                <a:t>Öğr</a:t>
              </a:r>
              <a:r>
                <a:rPr lang="tr-TR" sz="2800" b="1" spc="560" dirty="0">
                  <a:solidFill>
                    <a:srgbClr val="000000"/>
                  </a:solidFill>
                  <a:latin typeface="Raleway"/>
                </a:rPr>
                <a:t>. Üyesi Ufuk ÖZKAN</a:t>
              </a:r>
            </a:p>
            <a:p>
              <a:pPr algn="ctr">
                <a:lnSpc>
                  <a:spcPts val="3919"/>
                </a:lnSpc>
              </a:pPr>
              <a:endParaRPr lang="tr-TR" sz="2400" b="1" spc="560" dirty="0">
                <a:solidFill>
                  <a:srgbClr val="000000"/>
                </a:solidFill>
                <a:latin typeface="Raleway"/>
              </a:endParaRPr>
            </a:p>
            <a:p>
              <a:pPr algn="ctr">
                <a:lnSpc>
                  <a:spcPts val="3919"/>
                </a:lnSpc>
              </a:pPr>
              <a:r>
                <a:rPr lang="tr-TR" sz="2400" b="1" spc="560" dirty="0">
                  <a:solidFill>
                    <a:srgbClr val="000000"/>
                  </a:solidFill>
                  <a:latin typeface="Raleway"/>
                </a:rPr>
                <a:t>İzmir Katip Çelebi Üniversitesi - Orman Fakültesi</a:t>
              </a:r>
            </a:p>
            <a:p>
              <a:pPr algn="ctr">
                <a:lnSpc>
                  <a:spcPts val="3919"/>
                </a:lnSpc>
              </a:pPr>
              <a:r>
                <a:rPr lang="tr-TR" sz="2400" b="1" spc="560" dirty="0">
                  <a:solidFill>
                    <a:srgbClr val="000000"/>
                  </a:solidFill>
                  <a:latin typeface="Raleway"/>
                </a:rPr>
                <a:t>Orman Mühendisliği – Havza Amenajmanı Anabilim Dalı</a:t>
              </a:r>
            </a:p>
            <a:p>
              <a:pPr algn="ctr">
                <a:lnSpc>
                  <a:spcPts val="3919"/>
                </a:lnSpc>
              </a:pPr>
              <a:endParaRPr lang="tr-TR" sz="2400" spc="560" dirty="0">
                <a:solidFill>
                  <a:srgbClr val="000000"/>
                </a:solidFill>
                <a:latin typeface="Raleway"/>
              </a:endParaRPr>
            </a:p>
            <a:p>
              <a:pPr algn="ctr">
                <a:lnSpc>
                  <a:spcPts val="3919"/>
                </a:lnSpc>
              </a:pPr>
              <a:r>
                <a:rPr lang="tr-TR" sz="2400" spc="560" dirty="0">
                  <a:solidFill>
                    <a:srgbClr val="000000"/>
                  </a:solidFill>
                  <a:latin typeface="Raleway"/>
                </a:rPr>
                <a:t>Türkiye Sağlıklı Kentler Birliği, 44. Olağan Meclis Toplantısı</a:t>
              </a:r>
            </a:p>
            <a:p>
              <a:pPr algn="ctr">
                <a:lnSpc>
                  <a:spcPts val="3919"/>
                </a:lnSpc>
              </a:pPr>
              <a:r>
                <a:rPr lang="tr-TR" sz="2400" spc="560" dirty="0">
                  <a:solidFill>
                    <a:srgbClr val="000000"/>
                  </a:solidFill>
                  <a:latin typeface="Raleway"/>
                </a:rPr>
                <a:t>Su Yönetimi ve Kuraklıkla Mücadele Stratejileri Paneli</a:t>
              </a:r>
            </a:p>
            <a:p>
              <a:pPr algn="ctr">
                <a:lnSpc>
                  <a:spcPts val="3919"/>
                </a:lnSpc>
              </a:pPr>
              <a:endParaRPr lang="tr-TR" sz="2400" spc="560" dirty="0">
                <a:solidFill>
                  <a:srgbClr val="000000"/>
                </a:solidFill>
                <a:latin typeface="Raleway"/>
              </a:endParaRPr>
            </a:p>
            <a:p>
              <a:pPr algn="ctr">
                <a:lnSpc>
                  <a:spcPts val="3919"/>
                </a:lnSpc>
              </a:pPr>
              <a:r>
                <a:rPr lang="tr-TR" sz="2400" i="1" spc="560" dirty="0">
                  <a:solidFill>
                    <a:srgbClr val="000000"/>
                  </a:solidFill>
                  <a:latin typeface="Raleway"/>
                </a:rPr>
                <a:t>10 Ekim 2025</a:t>
              </a:r>
              <a:endParaRPr lang="en-US" sz="2400" i="1" spc="560" dirty="0">
                <a:solidFill>
                  <a:srgbClr val="000000"/>
                </a:solidFill>
                <a:latin typeface="Raleway"/>
              </a:endParaRPr>
            </a:p>
          </p:txBody>
        </p:sp>
      </p:grpSp>
      <p:pic>
        <p:nvPicPr>
          <p:cNvPr id="8" name="Picture 7">
            <a:extLst>
              <a:ext uri="{FF2B5EF4-FFF2-40B4-BE49-F238E27FC236}">
                <a16:creationId xmlns:a16="http://schemas.microsoft.com/office/drawing/2014/main" id="{3595AE9F-D9F4-4EC0-9F4C-127702D94A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59000" y="175838"/>
            <a:ext cx="3276600" cy="1829435"/>
          </a:xfrm>
          <a:prstGeom prst="rect">
            <a:avLst/>
          </a:prstGeom>
        </p:spPr>
      </p:pic>
      <p:pic>
        <p:nvPicPr>
          <p:cNvPr id="11" name="Picture 10">
            <a:extLst>
              <a:ext uri="{FF2B5EF4-FFF2-40B4-BE49-F238E27FC236}">
                <a16:creationId xmlns:a16="http://schemas.microsoft.com/office/drawing/2014/main" id="{2E917BB3-4426-498D-84C3-C70452000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243" y="479851"/>
            <a:ext cx="3276600" cy="15430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2476500"/>
            <a:ext cx="17121808" cy="5024954"/>
            <a:chOff x="-16612" y="2720294"/>
            <a:chExt cx="10731512" cy="6699936"/>
          </a:xfrm>
        </p:grpSpPr>
        <p:sp>
          <p:nvSpPr>
            <p:cNvPr id="3" name="TextBox 3"/>
            <p:cNvSpPr txBox="1"/>
            <p:nvPr/>
          </p:nvSpPr>
          <p:spPr>
            <a:xfrm>
              <a:off x="-16612" y="2720294"/>
              <a:ext cx="10698288" cy="1384994"/>
            </a:xfrm>
            <a:prstGeom prst="rect">
              <a:avLst/>
            </a:prstGeom>
          </p:spPr>
          <p:txBody>
            <a:bodyPr lIns="0" tIns="0" rIns="0" bIns="0" rtlCol="0" anchor="t">
              <a:spAutoFit/>
            </a:bodyPr>
            <a:lstStyle/>
            <a:p>
              <a:pPr algn="l">
                <a:lnSpc>
                  <a:spcPts val="8050"/>
                </a:lnSpc>
              </a:pPr>
              <a:endParaRPr lang="en-US" sz="7000" dirty="0">
                <a:latin typeface="Raleway Bold"/>
              </a:endParaRPr>
            </a:p>
          </p:txBody>
        </p:sp>
        <p:sp>
          <p:nvSpPr>
            <p:cNvPr id="4" name="TextBox 4"/>
            <p:cNvSpPr txBox="1"/>
            <p:nvPr/>
          </p:nvSpPr>
          <p:spPr>
            <a:xfrm>
              <a:off x="0" y="3443556"/>
              <a:ext cx="10698288" cy="690445"/>
            </a:xfrm>
            <a:prstGeom prst="rect">
              <a:avLst/>
            </a:prstGeom>
          </p:spPr>
          <p:txBody>
            <a:bodyPr lIns="0" tIns="0" rIns="0" bIns="0" rtlCol="0" anchor="t">
              <a:spAutoFit/>
            </a:bodyPr>
            <a:lstStyle/>
            <a:p>
              <a:pPr algn="l">
                <a:lnSpc>
                  <a:spcPts val="4250"/>
                </a:lnSpc>
              </a:pPr>
              <a:endParaRPr lang="en-US" sz="3400" b="1" spc="119" dirty="0">
                <a:latin typeface="Raleway"/>
              </a:endParaRPr>
            </a:p>
          </p:txBody>
        </p:sp>
        <p:sp>
          <p:nvSpPr>
            <p:cNvPr id="5" name="TextBox 5"/>
            <p:cNvSpPr txBox="1"/>
            <p:nvPr/>
          </p:nvSpPr>
          <p:spPr>
            <a:xfrm>
              <a:off x="16612" y="3375243"/>
              <a:ext cx="10698288" cy="6044987"/>
            </a:xfrm>
            <a:prstGeom prst="rect">
              <a:avLst/>
            </a:prstGeom>
          </p:spPr>
          <p:txBody>
            <a:bodyPr lIns="0" tIns="0" rIns="0" bIns="0" rtlCol="0" anchor="t">
              <a:spAutoFit/>
            </a:bodyPr>
            <a:lstStyle/>
            <a:p>
              <a:pPr algn="just">
                <a:lnSpc>
                  <a:spcPts val="4500"/>
                </a:lnSpc>
              </a:pPr>
              <a:r>
                <a:rPr lang="tr-TR" sz="2000" b="1" spc="150" dirty="0">
                  <a:solidFill>
                    <a:srgbClr val="C00000"/>
                  </a:solidFill>
                  <a:highlight>
                    <a:srgbClr val="C0C0C0"/>
                  </a:highlight>
                  <a:latin typeface="Raleway"/>
                </a:rPr>
                <a:t>Uyum, </a:t>
              </a:r>
              <a:r>
                <a:rPr lang="tr-TR" sz="2000" b="1" spc="150" dirty="0">
                  <a:latin typeface="Raleway"/>
                </a:rPr>
                <a:t>iklim değişikliğinin mevcut ve gelecekte ortaya çıkabilecek muhtemel etkilerinin belirlenmesi için yapılan tüm faaliyetlerdir. Uyum iklim değişikliğinin olumsuz etkilerinin önceden tahmin edilmesi ve bunların neden olabileceği zararı önlemek veya en aza indirmek için uygun tedbirlerin alınması veya ortaya çıkabilecek potansiyel fırsatlarda faydalanılması anlamına gelmektedir. </a:t>
              </a:r>
            </a:p>
            <a:p>
              <a:pPr algn="just">
                <a:lnSpc>
                  <a:spcPts val="4500"/>
                </a:lnSpc>
              </a:pPr>
              <a:r>
                <a:rPr lang="tr-TR" sz="2000" b="1" spc="150" dirty="0">
                  <a:solidFill>
                    <a:srgbClr val="C00000"/>
                  </a:solidFill>
                  <a:highlight>
                    <a:srgbClr val="C0C0C0"/>
                  </a:highlight>
                  <a:latin typeface="Raleway"/>
                </a:rPr>
                <a:t>Direnç, </a:t>
              </a:r>
              <a:r>
                <a:rPr lang="tr-TR" sz="2000" b="1" spc="150" dirty="0">
                  <a:latin typeface="Raleway"/>
                </a:rPr>
                <a:t>bir toplumsal veya ekolojik sistemin, aynı temel yapıyı ve işlevlerini, örgütlenme kapasitesini ve gerilim ve değişikliğe uyum kapasitesini muhafaza ederken, rahatsız edici durumlara tahammül edebilme kabiliyeti demektir. Dayanıklılık bu anlamda insanların içinde bulundukları ve parçası oldukları </a:t>
              </a:r>
              <a:r>
                <a:rPr lang="tr-TR" sz="2000" b="1" spc="150" dirty="0" err="1">
                  <a:latin typeface="Raleway"/>
                </a:rPr>
                <a:t>sosyo</a:t>
              </a:r>
              <a:r>
                <a:rPr lang="tr-TR" sz="2000" b="1" spc="150" dirty="0">
                  <a:latin typeface="Raleway"/>
                </a:rPr>
                <a:t>-ekolojik sistemlerde finansal krizlerden iklim değişikliğine farklı anlamlardaki şok, stres ve değişimlerle başa çıkarken girdikleri yenilenme ve yaratıcı düşünme döngüsüne işaret eder. </a:t>
              </a:r>
            </a:p>
          </p:txBody>
        </p:sp>
      </p:grpSp>
      <p:sp>
        <p:nvSpPr>
          <p:cNvPr id="7" name="AutoShape 6">
            <a:extLst>
              <a:ext uri="{FF2B5EF4-FFF2-40B4-BE49-F238E27FC236}">
                <a16:creationId xmlns:a16="http://schemas.microsoft.com/office/drawing/2014/main" id="{44BB0302-D38E-4B26-A56A-BF2960354061}"/>
              </a:ext>
            </a:extLst>
          </p:cNvPr>
          <p:cNvSpPr/>
          <p:nvPr/>
        </p:nvSpPr>
        <p:spPr>
          <a:xfrm>
            <a:off x="13252" y="0"/>
            <a:ext cx="451851" cy="10287000"/>
          </a:xfrm>
          <a:prstGeom prst="rect">
            <a:avLst/>
          </a:prstGeom>
          <a:solidFill>
            <a:srgbClr val="BD2640"/>
          </a:solidFill>
        </p:spPr>
      </p:sp>
      <p:sp>
        <p:nvSpPr>
          <p:cNvPr id="8" name="TextBox 7">
            <a:extLst>
              <a:ext uri="{FF2B5EF4-FFF2-40B4-BE49-F238E27FC236}">
                <a16:creationId xmlns:a16="http://schemas.microsoft.com/office/drawing/2014/main" id="{2827E610-C4FE-4A02-9B5A-BDAAD849DD76}"/>
              </a:ext>
            </a:extLst>
          </p:cNvPr>
          <p:cNvSpPr txBox="1"/>
          <p:nvPr/>
        </p:nvSpPr>
        <p:spPr>
          <a:xfrm>
            <a:off x="239176" y="2327157"/>
            <a:ext cx="14010223" cy="523220"/>
          </a:xfrm>
          <a:prstGeom prst="rect">
            <a:avLst/>
          </a:prstGeom>
          <a:noFill/>
        </p:spPr>
        <p:txBody>
          <a:bodyPr wrap="square">
            <a:spAutoFit/>
          </a:bodyPr>
          <a:lstStyle/>
          <a:p>
            <a:pPr lvl="1"/>
            <a:r>
              <a:rPr lang="tr-TR" sz="2800" b="1" i="1" u="sng" spc="150" dirty="0">
                <a:solidFill>
                  <a:srgbClr val="C00000"/>
                </a:solidFill>
                <a:latin typeface="Raleway"/>
              </a:rPr>
              <a:t>Uyum, Direnç ve Doğa-temelli Çözümler</a:t>
            </a:r>
          </a:p>
        </p:txBody>
      </p:sp>
    </p:spTree>
    <p:extLst>
      <p:ext uri="{BB962C8B-B14F-4D97-AF65-F5344CB8AC3E}">
        <p14:creationId xmlns:p14="http://schemas.microsoft.com/office/powerpoint/2010/main" val="4065376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2476500"/>
            <a:ext cx="17121808" cy="4447873"/>
            <a:chOff x="-16612" y="2720294"/>
            <a:chExt cx="10731512" cy="5930494"/>
          </a:xfrm>
        </p:grpSpPr>
        <p:sp>
          <p:nvSpPr>
            <p:cNvPr id="3" name="TextBox 3"/>
            <p:cNvSpPr txBox="1"/>
            <p:nvPr/>
          </p:nvSpPr>
          <p:spPr>
            <a:xfrm>
              <a:off x="-16612" y="2720294"/>
              <a:ext cx="10698288" cy="1384994"/>
            </a:xfrm>
            <a:prstGeom prst="rect">
              <a:avLst/>
            </a:prstGeom>
          </p:spPr>
          <p:txBody>
            <a:bodyPr lIns="0" tIns="0" rIns="0" bIns="0" rtlCol="0" anchor="t">
              <a:spAutoFit/>
            </a:bodyPr>
            <a:lstStyle/>
            <a:p>
              <a:pPr algn="l">
                <a:lnSpc>
                  <a:spcPts val="8050"/>
                </a:lnSpc>
              </a:pPr>
              <a:endParaRPr lang="en-US" sz="7000" dirty="0">
                <a:latin typeface="Raleway Bold"/>
              </a:endParaRPr>
            </a:p>
          </p:txBody>
        </p:sp>
        <p:sp>
          <p:nvSpPr>
            <p:cNvPr id="4" name="TextBox 4"/>
            <p:cNvSpPr txBox="1"/>
            <p:nvPr/>
          </p:nvSpPr>
          <p:spPr>
            <a:xfrm>
              <a:off x="0" y="3443556"/>
              <a:ext cx="10698288" cy="690445"/>
            </a:xfrm>
            <a:prstGeom prst="rect">
              <a:avLst/>
            </a:prstGeom>
          </p:spPr>
          <p:txBody>
            <a:bodyPr lIns="0" tIns="0" rIns="0" bIns="0" rtlCol="0" anchor="t">
              <a:spAutoFit/>
            </a:bodyPr>
            <a:lstStyle/>
            <a:p>
              <a:pPr algn="l">
                <a:lnSpc>
                  <a:spcPts val="4250"/>
                </a:lnSpc>
              </a:pPr>
              <a:endParaRPr lang="en-US" sz="3400" b="1" spc="119" dirty="0">
                <a:latin typeface="Raleway"/>
              </a:endParaRPr>
            </a:p>
          </p:txBody>
        </p:sp>
        <p:sp>
          <p:nvSpPr>
            <p:cNvPr id="5" name="TextBox 5"/>
            <p:cNvSpPr txBox="1"/>
            <p:nvPr/>
          </p:nvSpPr>
          <p:spPr>
            <a:xfrm>
              <a:off x="16612" y="3375243"/>
              <a:ext cx="10698288" cy="5275545"/>
            </a:xfrm>
            <a:prstGeom prst="rect">
              <a:avLst/>
            </a:prstGeom>
          </p:spPr>
          <p:txBody>
            <a:bodyPr lIns="0" tIns="0" rIns="0" bIns="0" rtlCol="0" anchor="t">
              <a:spAutoFit/>
            </a:bodyPr>
            <a:lstStyle/>
            <a:p>
              <a:pPr algn="just">
                <a:lnSpc>
                  <a:spcPts val="4500"/>
                </a:lnSpc>
              </a:pPr>
              <a:r>
                <a:rPr lang="tr-TR" sz="2000" b="1" spc="150" dirty="0">
                  <a:solidFill>
                    <a:srgbClr val="C00000"/>
                  </a:solidFill>
                  <a:highlight>
                    <a:srgbClr val="C0C0C0"/>
                  </a:highlight>
                  <a:latin typeface="Raleway"/>
                </a:rPr>
                <a:t>Kentsel Dayanıklılık/Direnç,</a:t>
              </a:r>
              <a:r>
                <a:rPr lang="tr-TR" sz="2000" b="1" spc="150" dirty="0">
                  <a:latin typeface="Raleway"/>
                </a:rPr>
                <a:t> şehir sistemlerinin, işletmelerin, kurumların, toplumların ve bireylerin maruz kaldıkları kronik stres ve ani şoklara karşı hayatta kalma, uyum sağlama ve gelişme kapasitesidir. </a:t>
              </a:r>
            </a:p>
            <a:p>
              <a:pPr marL="342900" indent="-342900" algn="just">
                <a:lnSpc>
                  <a:spcPts val="4500"/>
                </a:lnSpc>
                <a:buFont typeface="Arial" panose="020B0604020202020204" pitchFamily="34" charset="0"/>
                <a:buChar char="•"/>
              </a:pPr>
              <a:r>
                <a:rPr lang="tr-TR" sz="2000" b="1" spc="150" dirty="0">
                  <a:latin typeface="Raleway"/>
                </a:rPr>
                <a:t>Şimdi harekete geçmenin önemi: Dünyanın nüfusunun yarısından fazlası kentlerde yaşamakta ve bu oranın 2050 yılına kadar %70'e ulaşması beklenmektedir. </a:t>
              </a:r>
            </a:p>
            <a:p>
              <a:pPr marL="342900" indent="-342900" algn="just">
                <a:lnSpc>
                  <a:spcPts val="4500"/>
                </a:lnSpc>
                <a:buFont typeface="Arial" panose="020B0604020202020204" pitchFamily="34" charset="0"/>
                <a:buChar char="•"/>
              </a:pPr>
              <a:r>
                <a:rPr lang="tr-TR" sz="2000" b="1" spc="150" dirty="0">
                  <a:latin typeface="Raleway"/>
                </a:rPr>
                <a:t>İklim değişikliği, özellikle plansız veya gayri resmi yerleşimleri etkileyen daha fazla doğal afetlere yol açmaktadır. </a:t>
              </a:r>
            </a:p>
            <a:p>
              <a:pPr marL="342900" indent="-342900" algn="just">
                <a:lnSpc>
                  <a:spcPts val="4500"/>
                </a:lnSpc>
                <a:buFont typeface="Arial" panose="020B0604020202020204" pitchFamily="34" charset="0"/>
                <a:buChar char="•"/>
              </a:pPr>
              <a:r>
                <a:rPr lang="tr-TR" sz="2000" b="1" spc="150" dirty="0">
                  <a:latin typeface="Raleway"/>
                </a:rPr>
                <a:t>Belediyeler, özel sektör finansmanını teşvik edecek doğru teşvikleri oluşturarak uyum ve dayanıklılık hedeflerine ulaşabilirler.</a:t>
              </a:r>
            </a:p>
          </p:txBody>
        </p:sp>
      </p:grpSp>
      <p:sp>
        <p:nvSpPr>
          <p:cNvPr id="7" name="AutoShape 6">
            <a:extLst>
              <a:ext uri="{FF2B5EF4-FFF2-40B4-BE49-F238E27FC236}">
                <a16:creationId xmlns:a16="http://schemas.microsoft.com/office/drawing/2014/main" id="{44BB0302-D38E-4B26-A56A-BF2960354061}"/>
              </a:ext>
            </a:extLst>
          </p:cNvPr>
          <p:cNvSpPr/>
          <p:nvPr/>
        </p:nvSpPr>
        <p:spPr>
          <a:xfrm>
            <a:off x="13252" y="0"/>
            <a:ext cx="451851" cy="10287000"/>
          </a:xfrm>
          <a:prstGeom prst="rect">
            <a:avLst/>
          </a:prstGeom>
          <a:solidFill>
            <a:srgbClr val="BD2640"/>
          </a:solidFill>
        </p:spPr>
      </p:sp>
      <p:sp>
        <p:nvSpPr>
          <p:cNvPr id="8" name="TextBox 7">
            <a:extLst>
              <a:ext uri="{FF2B5EF4-FFF2-40B4-BE49-F238E27FC236}">
                <a16:creationId xmlns:a16="http://schemas.microsoft.com/office/drawing/2014/main" id="{2827E610-C4FE-4A02-9B5A-BDAAD849DD76}"/>
              </a:ext>
            </a:extLst>
          </p:cNvPr>
          <p:cNvSpPr txBox="1"/>
          <p:nvPr/>
        </p:nvSpPr>
        <p:spPr>
          <a:xfrm>
            <a:off x="239176" y="2327157"/>
            <a:ext cx="14010223" cy="523220"/>
          </a:xfrm>
          <a:prstGeom prst="rect">
            <a:avLst/>
          </a:prstGeom>
          <a:noFill/>
        </p:spPr>
        <p:txBody>
          <a:bodyPr wrap="square">
            <a:spAutoFit/>
          </a:bodyPr>
          <a:lstStyle/>
          <a:p>
            <a:pPr lvl="1"/>
            <a:r>
              <a:rPr lang="tr-TR" sz="2800" b="1" i="1" u="sng" spc="150" dirty="0">
                <a:solidFill>
                  <a:srgbClr val="C00000"/>
                </a:solidFill>
                <a:latin typeface="Raleway"/>
              </a:rPr>
              <a:t>Uyum, Direnç ve Doğa-temelli Çözümler</a:t>
            </a:r>
          </a:p>
        </p:txBody>
      </p:sp>
    </p:spTree>
    <p:extLst>
      <p:ext uri="{BB962C8B-B14F-4D97-AF65-F5344CB8AC3E}">
        <p14:creationId xmlns:p14="http://schemas.microsoft.com/office/powerpoint/2010/main" val="4170943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9419" y="1146769"/>
            <a:ext cx="17121808" cy="7333278"/>
            <a:chOff x="-16612" y="2720294"/>
            <a:chExt cx="10731512" cy="9777699"/>
          </a:xfrm>
        </p:grpSpPr>
        <p:sp>
          <p:nvSpPr>
            <p:cNvPr id="3" name="TextBox 3"/>
            <p:cNvSpPr txBox="1"/>
            <p:nvPr/>
          </p:nvSpPr>
          <p:spPr>
            <a:xfrm>
              <a:off x="-16612" y="2720294"/>
              <a:ext cx="10698288" cy="1384994"/>
            </a:xfrm>
            <a:prstGeom prst="rect">
              <a:avLst/>
            </a:prstGeom>
          </p:spPr>
          <p:txBody>
            <a:bodyPr lIns="0" tIns="0" rIns="0" bIns="0" rtlCol="0" anchor="t">
              <a:spAutoFit/>
            </a:bodyPr>
            <a:lstStyle/>
            <a:p>
              <a:pPr algn="l">
                <a:lnSpc>
                  <a:spcPts val="8050"/>
                </a:lnSpc>
              </a:pPr>
              <a:endParaRPr lang="en-US" sz="7000" dirty="0">
                <a:latin typeface="Raleway Bold"/>
              </a:endParaRPr>
            </a:p>
          </p:txBody>
        </p:sp>
        <p:sp>
          <p:nvSpPr>
            <p:cNvPr id="4" name="TextBox 4"/>
            <p:cNvSpPr txBox="1"/>
            <p:nvPr/>
          </p:nvSpPr>
          <p:spPr>
            <a:xfrm>
              <a:off x="0" y="3443556"/>
              <a:ext cx="10698288" cy="690445"/>
            </a:xfrm>
            <a:prstGeom prst="rect">
              <a:avLst/>
            </a:prstGeom>
          </p:spPr>
          <p:txBody>
            <a:bodyPr lIns="0" tIns="0" rIns="0" bIns="0" rtlCol="0" anchor="t">
              <a:spAutoFit/>
            </a:bodyPr>
            <a:lstStyle/>
            <a:p>
              <a:pPr algn="l">
                <a:lnSpc>
                  <a:spcPts val="4250"/>
                </a:lnSpc>
              </a:pPr>
              <a:endParaRPr lang="en-US" sz="3400" b="1" spc="119" dirty="0">
                <a:latin typeface="Raleway"/>
              </a:endParaRPr>
            </a:p>
          </p:txBody>
        </p:sp>
        <p:sp>
          <p:nvSpPr>
            <p:cNvPr id="5" name="TextBox 5"/>
            <p:cNvSpPr txBox="1"/>
            <p:nvPr/>
          </p:nvSpPr>
          <p:spPr>
            <a:xfrm>
              <a:off x="16612" y="3375243"/>
              <a:ext cx="10698288" cy="9122750"/>
            </a:xfrm>
            <a:prstGeom prst="rect">
              <a:avLst/>
            </a:prstGeom>
          </p:spPr>
          <p:txBody>
            <a:bodyPr lIns="0" tIns="0" rIns="0" bIns="0" rtlCol="0" anchor="t">
              <a:spAutoFit/>
            </a:bodyPr>
            <a:lstStyle/>
            <a:p>
              <a:pPr algn="just">
                <a:lnSpc>
                  <a:spcPts val="4500"/>
                </a:lnSpc>
              </a:pPr>
              <a:r>
                <a:rPr lang="tr-TR" sz="2000" b="1" spc="150" dirty="0">
                  <a:solidFill>
                    <a:srgbClr val="C00000"/>
                  </a:solidFill>
                  <a:highlight>
                    <a:srgbClr val="C0C0C0"/>
                  </a:highlight>
                  <a:latin typeface="Raleway"/>
                </a:rPr>
                <a:t>Doğa-temelli çözümler (Nature-</a:t>
              </a:r>
              <a:r>
                <a:rPr lang="tr-TR" sz="2000" b="1" spc="150" dirty="0" err="1">
                  <a:solidFill>
                    <a:srgbClr val="C00000"/>
                  </a:solidFill>
                  <a:highlight>
                    <a:srgbClr val="C0C0C0"/>
                  </a:highlight>
                  <a:latin typeface="Raleway"/>
                </a:rPr>
                <a:t>Based</a:t>
              </a:r>
              <a:r>
                <a:rPr lang="tr-TR" sz="2000" b="1" spc="150" dirty="0">
                  <a:solidFill>
                    <a:srgbClr val="C00000"/>
                  </a:solidFill>
                  <a:highlight>
                    <a:srgbClr val="C0C0C0"/>
                  </a:highlight>
                  <a:latin typeface="Raleway"/>
                </a:rPr>
                <a:t> Solutions, NBS),</a:t>
              </a:r>
              <a:r>
                <a:rPr lang="tr-TR" sz="2000" b="1" spc="150" dirty="0">
                  <a:latin typeface="Raleway"/>
                </a:rPr>
                <a:t> doğal süreçleri, ekosistem hizmetlerini ve biyolojik çeşitliliği kullanarak toplumsal zorluklara çözüm bulmayı hedefleyen sürdürülebilir yaklaşımlardır. İklim değişikliği, su yönetimi, </a:t>
              </a:r>
              <a:r>
                <a:rPr lang="tr-TR" sz="2000" b="1" spc="150" dirty="0" err="1">
                  <a:latin typeface="Raleway"/>
                </a:rPr>
                <a:t>biyoçeşitlilik</a:t>
              </a:r>
              <a:r>
                <a:rPr lang="tr-TR" sz="2000" b="1" spc="150" dirty="0">
                  <a:latin typeface="Raleway"/>
                </a:rPr>
                <a:t> kaybı, şehirleşme ve doğal afetlerle mücadelede doğanın gücünden faydalanır. Bu çözümler, hem insan refahını hem de çevresel sürdürülebilirliği destekler. </a:t>
              </a:r>
            </a:p>
            <a:p>
              <a:pPr algn="just">
                <a:lnSpc>
                  <a:spcPts val="4500"/>
                </a:lnSpc>
              </a:pPr>
              <a:r>
                <a:rPr lang="tr-TR" sz="2000" b="1" spc="150" dirty="0">
                  <a:latin typeface="Raleway"/>
                </a:rPr>
                <a:t>Toplumsal sorunları etkili ve uyarlanabilir şekilde ele alan, insan refahı ve </a:t>
              </a:r>
              <a:r>
                <a:rPr lang="tr-TR" sz="2000" b="1" spc="150" dirty="0" err="1">
                  <a:latin typeface="Raleway"/>
                </a:rPr>
                <a:t>biyoçeşitliliğe</a:t>
              </a:r>
              <a:r>
                <a:rPr lang="tr-TR" sz="2000" b="1" spc="150" dirty="0">
                  <a:latin typeface="Raleway"/>
                </a:rPr>
                <a:t> fayda sağlayan, doğal veya değiştirilmiş ekosistemleri koruma, sürdürülebilir yönetme ve restore etme faaliyetleri</a:t>
              </a:r>
            </a:p>
            <a:p>
              <a:pPr algn="just">
                <a:lnSpc>
                  <a:spcPts val="4500"/>
                </a:lnSpc>
              </a:pPr>
              <a:r>
                <a:rPr lang="tr-TR" sz="2000" b="1" spc="150" dirty="0">
                  <a:latin typeface="Raleway"/>
                </a:rPr>
                <a:t>Temel Özellikleri;</a:t>
              </a:r>
            </a:p>
            <a:p>
              <a:pPr marL="914400" lvl="1" indent="-457200" algn="just">
                <a:lnSpc>
                  <a:spcPts val="4500"/>
                </a:lnSpc>
                <a:buFont typeface="+mj-lt"/>
                <a:buAutoNum type="arabicPeriod"/>
              </a:pPr>
              <a:r>
                <a:rPr lang="tr-TR" sz="2000" b="1" spc="150" dirty="0" err="1">
                  <a:latin typeface="Raleway"/>
                </a:rPr>
                <a:t>DTÇ'nin</a:t>
              </a:r>
              <a:r>
                <a:rPr lang="tr-TR" sz="2000" b="1" spc="150" dirty="0">
                  <a:latin typeface="Raleway"/>
                </a:rPr>
                <a:t> fonksiyonlarını, yararlarını ve maliyetleri değerlendirilmeli.</a:t>
              </a:r>
            </a:p>
            <a:p>
              <a:pPr marL="914400" lvl="1" indent="-457200" algn="just">
                <a:lnSpc>
                  <a:spcPts val="4500"/>
                </a:lnSpc>
                <a:buFont typeface="+mj-lt"/>
                <a:buAutoNum type="arabicPeriod"/>
              </a:pPr>
              <a:r>
                <a:rPr lang="tr-TR" sz="2000" b="1" spc="150" dirty="0">
                  <a:latin typeface="Raleway"/>
                </a:rPr>
                <a:t>Kentsel dayanıklılık için bütüncül sistem yaklaşımı benimsenmeli.</a:t>
              </a:r>
            </a:p>
            <a:p>
              <a:pPr marL="914400" lvl="1" indent="-457200" algn="just">
                <a:lnSpc>
                  <a:spcPts val="4500"/>
                </a:lnSpc>
                <a:buFont typeface="+mj-lt"/>
                <a:buAutoNum type="arabicPeriod"/>
              </a:pPr>
              <a:r>
                <a:rPr lang="tr-TR" sz="2000" b="1" spc="150" dirty="0">
                  <a:latin typeface="Raleway"/>
                </a:rPr>
                <a:t>Mevcut ekosistemlerin korunmasına öncelik verilmeli.</a:t>
              </a:r>
            </a:p>
            <a:p>
              <a:pPr marL="914400" lvl="1" indent="-457200" algn="just">
                <a:lnSpc>
                  <a:spcPts val="4500"/>
                </a:lnSpc>
                <a:buFont typeface="+mj-lt"/>
                <a:buAutoNum type="arabicPeriod"/>
              </a:pPr>
              <a:r>
                <a:rPr lang="tr-TR" sz="2000" b="1" spc="150" dirty="0" err="1">
                  <a:latin typeface="Raleway"/>
                </a:rPr>
                <a:t>DTÇ'nin</a:t>
              </a:r>
              <a:r>
                <a:rPr lang="tr-TR" sz="2000" b="1" spc="150" dirty="0">
                  <a:latin typeface="Raleway"/>
                </a:rPr>
                <a:t> farklı mekânsal ölçeklerde entegrasyonunu göz önünde bulundurulmalı.</a:t>
              </a:r>
            </a:p>
            <a:p>
              <a:pPr marL="914400" lvl="1" indent="-457200" algn="just">
                <a:lnSpc>
                  <a:spcPts val="4500"/>
                </a:lnSpc>
                <a:buFont typeface="+mj-lt"/>
                <a:buAutoNum type="arabicPeriod"/>
              </a:pPr>
              <a:r>
                <a:rPr lang="tr-TR" sz="2000" b="1" spc="150" dirty="0">
                  <a:latin typeface="Raleway"/>
                </a:rPr>
                <a:t>Çok </a:t>
              </a:r>
              <a:r>
                <a:rPr lang="tr-TR" sz="2000" b="1" spc="150" dirty="0" err="1">
                  <a:latin typeface="Raleway"/>
                </a:rPr>
                <a:t>paydaşlı</a:t>
              </a:r>
              <a:r>
                <a:rPr lang="tr-TR" sz="2000" b="1" spc="150" dirty="0">
                  <a:latin typeface="Raleway"/>
                </a:rPr>
                <a:t> ve </a:t>
              </a:r>
              <a:r>
                <a:rPr lang="tr-TR" sz="2000" b="1" spc="150" dirty="0" err="1">
                  <a:latin typeface="Raleway"/>
                </a:rPr>
                <a:t>disiplinlerarası</a:t>
              </a:r>
              <a:r>
                <a:rPr lang="tr-TR" sz="2000" b="1" spc="150" dirty="0">
                  <a:latin typeface="Raleway"/>
                </a:rPr>
                <a:t> yaklaşımı benimsenmeli.</a:t>
              </a:r>
            </a:p>
          </p:txBody>
        </p:sp>
      </p:grpSp>
      <p:sp>
        <p:nvSpPr>
          <p:cNvPr id="7" name="AutoShape 6">
            <a:extLst>
              <a:ext uri="{FF2B5EF4-FFF2-40B4-BE49-F238E27FC236}">
                <a16:creationId xmlns:a16="http://schemas.microsoft.com/office/drawing/2014/main" id="{44BB0302-D38E-4B26-A56A-BF2960354061}"/>
              </a:ext>
            </a:extLst>
          </p:cNvPr>
          <p:cNvSpPr/>
          <p:nvPr/>
        </p:nvSpPr>
        <p:spPr>
          <a:xfrm>
            <a:off x="13252" y="0"/>
            <a:ext cx="451851" cy="10287000"/>
          </a:xfrm>
          <a:prstGeom prst="rect">
            <a:avLst/>
          </a:prstGeom>
          <a:solidFill>
            <a:srgbClr val="BD2640"/>
          </a:solidFill>
        </p:spPr>
      </p:sp>
      <p:sp>
        <p:nvSpPr>
          <p:cNvPr id="8" name="TextBox 7">
            <a:extLst>
              <a:ext uri="{FF2B5EF4-FFF2-40B4-BE49-F238E27FC236}">
                <a16:creationId xmlns:a16="http://schemas.microsoft.com/office/drawing/2014/main" id="{2827E610-C4FE-4A02-9B5A-BDAAD849DD76}"/>
              </a:ext>
            </a:extLst>
          </p:cNvPr>
          <p:cNvSpPr txBox="1"/>
          <p:nvPr/>
        </p:nvSpPr>
        <p:spPr>
          <a:xfrm>
            <a:off x="217568" y="623549"/>
            <a:ext cx="14010223" cy="523220"/>
          </a:xfrm>
          <a:prstGeom prst="rect">
            <a:avLst/>
          </a:prstGeom>
          <a:noFill/>
        </p:spPr>
        <p:txBody>
          <a:bodyPr wrap="square">
            <a:spAutoFit/>
          </a:bodyPr>
          <a:lstStyle/>
          <a:p>
            <a:pPr lvl="1"/>
            <a:r>
              <a:rPr lang="tr-TR" sz="2800" b="1" i="1" u="sng" spc="150" dirty="0">
                <a:solidFill>
                  <a:srgbClr val="C00000"/>
                </a:solidFill>
                <a:latin typeface="Raleway"/>
              </a:rPr>
              <a:t>Uyum, Direnç ve Doğa-temelli Çözümler</a:t>
            </a:r>
          </a:p>
        </p:txBody>
      </p:sp>
    </p:spTree>
    <p:extLst>
      <p:ext uri="{BB962C8B-B14F-4D97-AF65-F5344CB8AC3E}">
        <p14:creationId xmlns:p14="http://schemas.microsoft.com/office/powerpoint/2010/main" val="2929532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6348" y="1451342"/>
            <a:ext cx="17095304" cy="7384316"/>
            <a:chOff x="-16612" y="2720294"/>
            <a:chExt cx="10714900" cy="9845750"/>
          </a:xfrm>
        </p:grpSpPr>
        <p:sp>
          <p:nvSpPr>
            <p:cNvPr id="3" name="TextBox 3"/>
            <p:cNvSpPr txBox="1"/>
            <p:nvPr/>
          </p:nvSpPr>
          <p:spPr>
            <a:xfrm>
              <a:off x="-16612" y="2720294"/>
              <a:ext cx="10698288" cy="1384994"/>
            </a:xfrm>
            <a:prstGeom prst="rect">
              <a:avLst/>
            </a:prstGeom>
          </p:spPr>
          <p:txBody>
            <a:bodyPr lIns="0" tIns="0" rIns="0" bIns="0" rtlCol="0" anchor="t">
              <a:spAutoFit/>
            </a:bodyPr>
            <a:lstStyle/>
            <a:p>
              <a:pPr algn="l">
                <a:lnSpc>
                  <a:spcPts val="8050"/>
                </a:lnSpc>
              </a:pPr>
              <a:endParaRPr lang="en-US" sz="7000" dirty="0">
                <a:latin typeface="Raleway Bold"/>
              </a:endParaRPr>
            </a:p>
          </p:txBody>
        </p:sp>
        <p:sp>
          <p:nvSpPr>
            <p:cNvPr id="4" name="TextBox 4"/>
            <p:cNvSpPr txBox="1"/>
            <p:nvPr/>
          </p:nvSpPr>
          <p:spPr>
            <a:xfrm>
              <a:off x="0" y="3443556"/>
              <a:ext cx="10698288" cy="690445"/>
            </a:xfrm>
            <a:prstGeom prst="rect">
              <a:avLst/>
            </a:prstGeom>
          </p:spPr>
          <p:txBody>
            <a:bodyPr lIns="0" tIns="0" rIns="0" bIns="0" rtlCol="0" anchor="t">
              <a:spAutoFit/>
            </a:bodyPr>
            <a:lstStyle/>
            <a:p>
              <a:pPr algn="l">
                <a:lnSpc>
                  <a:spcPts val="4250"/>
                </a:lnSpc>
              </a:pPr>
              <a:endParaRPr lang="en-US" sz="3400" b="1" spc="119" dirty="0">
                <a:latin typeface="Raleway"/>
              </a:endParaRPr>
            </a:p>
          </p:txBody>
        </p:sp>
        <p:sp>
          <p:nvSpPr>
            <p:cNvPr id="5" name="TextBox 5"/>
            <p:cNvSpPr txBox="1"/>
            <p:nvPr/>
          </p:nvSpPr>
          <p:spPr>
            <a:xfrm>
              <a:off x="182896" y="3443294"/>
              <a:ext cx="4237400" cy="9122750"/>
            </a:xfrm>
            <a:prstGeom prst="rect">
              <a:avLst/>
            </a:prstGeom>
          </p:spPr>
          <p:txBody>
            <a:bodyPr wrap="square" lIns="0" tIns="0" rIns="0" bIns="0" rtlCol="0" anchor="t">
              <a:spAutoFit/>
            </a:bodyPr>
            <a:lstStyle/>
            <a:p>
              <a:pPr algn="ctr">
                <a:lnSpc>
                  <a:spcPts val="4500"/>
                </a:lnSpc>
              </a:pPr>
              <a:r>
                <a:rPr lang="tr-TR" sz="2000" b="1" i="1" u="sng" spc="150" dirty="0">
                  <a:latin typeface="Raleway"/>
                </a:rPr>
                <a:t>Doğa Temelli Çözümlerin Yararları</a:t>
              </a:r>
              <a:endParaRPr lang="tr-TR" sz="2000" b="1" u="sng" spc="150" dirty="0">
                <a:latin typeface="Raleway"/>
              </a:endParaRPr>
            </a:p>
            <a:p>
              <a:pPr marL="342900" indent="-342900">
                <a:lnSpc>
                  <a:spcPts val="4500"/>
                </a:lnSpc>
                <a:buFont typeface="Arial" panose="020B0604020202020204" pitchFamily="34" charset="0"/>
                <a:buChar char="•"/>
              </a:pPr>
              <a:r>
                <a:rPr lang="tr-TR" sz="2000" b="1" spc="150" dirty="0">
                  <a:latin typeface="Raleway"/>
                </a:rPr>
                <a:t>Daha düşük yatırım ve işletim maliyetleri</a:t>
              </a:r>
            </a:p>
            <a:p>
              <a:pPr marL="342900" indent="-342900">
                <a:lnSpc>
                  <a:spcPts val="4500"/>
                </a:lnSpc>
                <a:buFont typeface="Arial" panose="020B0604020202020204" pitchFamily="34" charset="0"/>
                <a:buChar char="•"/>
              </a:pPr>
              <a:r>
                <a:rPr lang="tr-TR" sz="2000" b="1" spc="150" dirty="0">
                  <a:latin typeface="Raleway"/>
                </a:rPr>
                <a:t>Karbon ayak izinin azaltılması ve karbon tutma hizmetleri</a:t>
              </a:r>
            </a:p>
            <a:p>
              <a:pPr marL="342900" indent="-342900">
                <a:lnSpc>
                  <a:spcPts val="4500"/>
                </a:lnSpc>
                <a:buFont typeface="Arial" panose="020B0604020202020204" pitchFamily="34" charset="0"/>
                <a:buChar char="•"/>
              </a:pPr>
              <a:r>
                <a:rPr lang="tr-TR" sz="2000" b="1" spc="150" dirty="0">
                  <a:latin typeface="Raleway"/>
                </a:rPr>
                <a:t>Afet riskinin azaltılması ve altyapı dayanıklılığı</a:t>
              </a:r>
            </a:p>
            <a:p>
              <a:pPr marL="342900" indent="-342900">
                <a:lnSpc>
                  <a:spcPts val="4500"/>
                </a:lnSpc>
                <a:buFont typeface="Arial" panose="020B0604020202020204" pitchFamily="34" charset="0"/>
                <a:buChar char="•"/>
              </a:pPr>
              <a:r>
                <a:rPr lang="tr-TR" sz="2000" b="1" spc="150" dirty="0" err="1">
                  <a:latin typeface="Raleway"/>
                </a:rPr>
                <a:t>Biyoçeşitlilikte</a:t>
              </a:r>
              <a:r>
                <a:rPr lang="tr-TR" sz="2000" b="1" spc="150" dirty="0">
                  <a:latin typeface="Raleway"/>
                </a:rPr>
                <a:t> artış ve ekosistem hizmetlerinde iyileşme</a:t>
              </a:r>
            </a:p>
            <a:p>
              <a:pPr marL="342900" indent="-342900">
                <a:lnSpc>
                  <a:spcPts val="4500"/>
                </a:lnSpc>
                <a:buFont typeface="Arial" panose="020B0604020202020204" pitchFamily="34" charset="0"/>
                <a:buChar char="•"/>
              </a:pPr>
              <a:r>
                <a:rPr lang="tr-TR" sz="2000" b="1" spc="150" dirty="0">
                  <a:latin typeface="Raleway"/>
                </a:rPr>
                <a:t>Yerel toplumlara ekonomik fırsatlar</a:t>
              </a:r>
            </a:p>
            <a:p>
              <a:pPr marL="342900" indent="-342900">
                <a:lnSpc>
                  <a:spcPts val="4500"/>
                </a:lnSpc>
                <a:buFont typeface="Arial" panose="020B0604020202020204" pitchFamily="34" charset="0"/>
                <a:buChar char="•"/>
              </a:pPr>
              <a:r>
                <a:rPr lang="tr-TR" sz="2000" b="1" spc="150" dirty="0">
                  <a:latin typeface="Raleway"/>
                </a:rPr>
                <a:t>İnsan sağlığı, kültürel, eğitimsel ve </a:t>
              </a:r>
              <a:r>
                <a:rPr lang="tr-TR" sz="2000" b="1" spc="150" dirty="0" err="1">
                  <a:latin typeface="Raleway"/>
                </a:rPr>
                <a:t>rekreasyonel</a:t>
              </a:r>
              <a:r>
                <a:rPr lang="tr-TR" sz="2000" b="1" spc="150" dirty="0">
                  <a:latin typeface="Raleway"/>
                </a:rPr>
                <a:t> faydalar</a:t>
              </a:r>
            </a:p>
            <a:p>
              <a:pPr marL="342900" indent="-342900">
                <a:lnSpc>
                  <a:spcPts val="4500"/>
                </a:lnSpc>
                <a:buFont typeface="Arial" panose="020B0604020202020204" pitchFamily="34" charset="0"/>
                <a:buChar char="•"/>
              </a:pPr>
              <a:r>
                <a:rPr lang="tr-TR" sz="2000" b="1" spc="150" dirty="0">
                  <a:latin typeface="Raleway"/>
                </a:rPr>
                <a:t>Gıda güvenliğinin artırılması</a:t>
              </a:r>
            </a:p>
            <a:p>
              <a:pPr marL="342900" indent="-342900">
                <a:lnSpc>
                  <a:spcPts val="4500"/>
                </a:lnSpc>
                <a:buFont typeface="Arial" panose="020B0604020202020204" pitchFamily="34" charset="0"/>
                <a:buChar char="•"/>
              </a:pPr>
              <a:r>
                <a:rPr lang="tr-TR" sz="2000" b="1" spc="150" dirty="0">
                  <a:latin typeface="Raleway"/>
                </a:rPr>
                <a:t>Su güvenliğinin sağlanması</a:t>
              </a:r>
            </a:p>
          </p:txBody>
        </p:sp>
      </p:grpSp>
      <p:sp>
        <p:nvSpPr>
          <p:cNvPr id="7" name="AutoShape 6">
            <a:extLst>
              <a:ext uri="{FF2B5EF4-FFF2-40B4-BE49-F238E27FC236}">
                <a16:creationId xmlns:a16="http://schemas.microsoft.com/office/drawing/2014/main" id="{44BB0302-D38E-4B26-A56A-BF2960354061}"/>
              </a:ext>
            </a:extLst>
          </p:cNvPr>
          <p:cNvSpPr/>
          <p:nvPr/>
        </p:nvSpPr>
        <p:spPr>
          <a:xfrm>
            <a:off x="13252" y="0"/>
            <a:ext cx="451851" cy="10287000"/>
          </a:xfrm>
          <a:prstGeom prst="rect">
            <a:avLst/>
          </a:prstGeom>
          <a:solidFill>
            <a:srgbClr val="BD2640"/>
          </a:solidFill>
        </p:spPr>
      </p:sp>
      <p:sp>
        <p:nvSpPr>
          <p:cNvPr id="8" name="TextBox 7">
            <a:extLst>
              <a:ext uri="{FF2B5EF4-FFF2-40B4-BE49-F238E27FC236}">
                <a16:creationId xmlns:a16="http://schemas.microsoft.com/office/drawing/2014/main" id="{2827E610-C4FE-4A02-9B5A-BDAAD849DD76}"/>
              </a:ext>
            </a:extLst>
          </p:cNvPr>
          <p:cNvSpPr txBox="1"/>
          <p:nvPr/>
        </p:nvSpPr>
        <p:spPr>
          <a:xfrm>
            <a:off x="208470" y="763410"/>
            <a:ext cx="14010223" cy="523220"/>
          </a:xfrm>
          <a:prstGeom prst="rect">
            <a:avLst/>
          </a:prstGeom>
          <a:noFill/>
        </p:spPr>
        <p:txBody>
          <a:bodyPr wrap="square">
            <a:spAutoFit/>
          </a:bodyPr>
          <a:lstStyle/>
          <a:p>
            <a:pPr lvl="1"/>
            <a:r>
              <a:rPr lang="tr-TR" sz="2800" b="1" i="1" u="sng" spc="150" dirty="0">
                <a:solidFill>
                  <a:srgbClr val="C00000"/>
                </a:solidFill>
                <a:latin typeface="Raleway"/>
              </a:rPr>
              <a:t>Uyum, Direnç ve Doğa-temelli Çözümler</a:t>
            </a:r>
          </a:p>
        </p:txBody>
      </p:sp>
      <p:sp>
        <p:nvSpPr>
          <p:cNvPr id="9" name="TextBox 5">
            <a:extLst>
              <a:ext uri="{FF2B5EF4-FFF2-40B4-BE49-F238E27FC236}">
                <a16:creationId xmlns:a16="http://schemas.microsoft.com/office/drawing/2014/main" id="{45657AD7-CB90-4F1B-8167-CDDC5EFAE68D}"/>
              </a:ext>
            </a:extLst>
          </p:cNvPr>
          <p:cNvSpPr txBox="1"/>
          <p:nvPr/>
        </p:nvSpPr>
        <p:spPr>
          <a:xfrm>
            <a:off x="9462052" y="2033349"/>
            <a:ext cx="6760646" cy="6264985"/>
          </a:xfrm>
          <a:prstGeom prst="rect">
            <a:avLst/>
          </a:prstGeom>
        </p:spPr>
        <p:txBody>
          <a:bodyPr wrap="square" lIns="0" tIns="0" rIns="0" bIns="0" rtlCol="0" anchor="t">
            <a:spAutoFit/>
          </a:bodyPr>
          <a:lstStyle/>
          <a:p>
            <a:pPr algn="ctr">
              <a:lnSpc>
                <a:spcPts val="4500"/>
              </a:lnSpc>
            </a:pPr>
            <a:r>
              <a:rPr lang="tr-TR" sz="2000" b="1" i="1" u="sng" spc="150" dirty="0">
                <a:latin typeface="Raleway"/>
              </a:rPr>
              <a:t>Doğaya Temelli Çözümlerin Uygulama Zorlukları</a:t>
            </a:r>
          </a:p>
          <a:p>
            <a:pPr marL="342900" indent="-342900" algn="just">
              <a:lnSpc>
                <a:spcPts val="4500"/>
              </a:lnSpc>
              <a:buFont typeface="Arial" panose="020B0604020202020204" pitchFamily="34" charset="0"/>
              <a:buChar char="•"/>
            </a:pPr>
            <a:r>
              <a:rPr lang="tr-TR" sz="2000" b="1" spc="150" dirty="0">
                <a:latin typeface="Raleway"/>
              </a:rPr>
              <a:t>Konuma özel tasarım ihtiyacı</a:t>
            </a:r>
          </a:p>
          <a:p>
            <a:pPr marL="342900" indent="-342900" algn="just">
              <a:lnSpc>
                <a:spcPts val="4500"/>
              </a:lnSpc>
              <a:buFont typeface="Arial" panose="020B0604020202020204" pitchFamily="34" charset="0"/>
              <a:buChar char="•"/>
            </a:pPr>
            <a:r>
              <a:rPr lang="tr-TR" sz="2000" b="1" spc="150" dirty="0">
                <a:latin typeface="Raleway"/>
              </a:rPr>
              <a:t>Uzman mühendislik bilgisi gerekliliği</a:t>
            </a:r>
          </a:p>
          <a:p>
            <a:pPr marL="342900" indent="-342900" algn="just">
              <a:lnSpc>
                <a:spcPts val="4500"/>
              </a:lnSpc>
              <a:buFont typeface="Arial" panose="020B0604020202020204" pitchFamily="34" charset="0"/>
              <a:buChar char="•"/>
            </a:pPr>
            <a:r>
              <a:rPr lang="tr-TR" sz="2000" b="1" spc="150" dirty="0">
                <a:latin typeface="Raleway"/>
              </a:rPr>
              <a:t>Performans izleme ve yönetim zorlukları</a:t>
            </a:r>
          </a:p>
          <a:p>
            <a:pPr marL="342900" indent="-342900" algn="just">
              <a:lnSpc>
                <a:spcPts val="4500"/>
              </a:lnSpc>
              <a:buFont typeface="Arial" panose="020B0604020202020204" pitchFamily="34" charset="0"/>
              <a:buChar char="•"/>
            </a:pPr>
            <a:r>
              <a:rPr lang="tr-TR" sz="2000" b="1" spc="150" dirty="0">
                <a:latin typeface="Raleway"/>
              </a:rPr>
              <a:t>Geniş arazi alanı gereksinimi</a:t>
            </a:r>
          </a:p>
          <a:p>
            <a:pPr marL="342900" indent="-342900" algn="just">
              <a:lnSpc>
                <a:spcPts val="4500"/>
              </a:lnSpc>
              <a:buFont typeface="Arial" panose="020B0604020202020204" pitchFamily="34" charset="0"/>
              <a:buChar char="•"/>
            </a:pPr>
            <a:r>
              <a:rPr lang="tr-TR" sz="2000" b="1" spc="150" dirty="0">
                <a:latin typeface="Raleway"/>
              </a:rPr>
              <a:t>Kanıtlanmış yöntem ve veri eksikliği</a:t>
            </a:r>
          </a:p>
          <a:p>
            <a:pPr marL="342900" indent="-342900" algn="just">
              <a:lnSpc>
                <a:spcPts val="4500"/>
              </a:lnSpc>
              <a:buFont typeface="Arial" panose="020B0604020202020204" pitchFamily="34" charset="0"/>
              <a:buChar char="•"/>
            </a:pPr>
            <a:r>
              <a:rPr lang="tr-TR" sz="2000" b="1" spc="150" dirty="0">
                <a:latin typeface="Raleway"/>
              </a:rPr>
              <a:t>İzin alma süreçlerinde rehberlik eksikliği</a:t>
            </a:r>
          </a:p>
          <a:p>
            <a:pPr marL="342900" indent="-342900" algn="just">
              <a:lnSpc>
                <a:spcPts val="4500"/>
              </a:lnSpc>
              <a:buFont typeface="Arial" panose="020B0604020202020204" pitchFamily="34" charset="0"/>
              <a:buChar char="•"/>
            </a:pPr>
            <a:r>
              <a:rPr lang="tr-TR" sz="2000" b="1" spc="150" dirty="0">
                <a:latin typeface="Raleway"/>
              </a:rPr>
              <a:t>Ticari değeri ölçmenin zorluğu nedeniyle finansman güçlükleri</a:t>
            </a:r>
          </a:p>
          <a:p>
            <a:pPr marL="342900" indent="-342900" algn="just">
              <a:lnSpc>
                <a:spcPts val="4500"/>
              </a:lnSpc>
              <a:buFont typeface="Arial" panose="020B0604020202020204" pitchFamily="34" charset="0"/>
              <a:buChar char="•"/>
            </a:pPr>
            <a:r>
              <a:rPr lang="tr-TR" sz="2000" b="1" spc="150" dirty="0">
                <a:latin typeface="Raleway"/>
              </a:rPr>
              <a:t>Paydaş katılımının karmaşıklığı</a:t>
            </a:r>
          </a:p>
          <a:p>
            <a:pPr marL="342900" indent="-342900" algn="just">
              <a:lnSpc>
                <a:spcPts val="4500"/>
              </a:lnSpc>
              <a:buFont typeface="Arial" panose="020B0604020202020204" pitchFamily="34" charset="0"/>
              <a:buChar char="•"/>
            </a:pPr>
            <a:r>
              <a:rPr lang="tr-TR" sz="2000" b="1" spc="150" dirty="0">
                <a:latin typeface="Raleway"/>
              </a:rPr>
              <a:t>Uzun vadede projenin faydalarının görülmesi</a:t>
            </a:r>
          </a:p>
        </p:txBody>
      </p:sp>
    </p:spTree>
    <p:extLst>
      <p:ext uri="{BB962C8B-B14F-4D97-AF65-F5344CB8AC3E}">
        <p14:creationId xmlns:p14="http://schemas.microsoft.com/office/powerpoint/2010/main" val="1721279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2000" y="2390869"/>
            <a:ext cx="17095304" cy="1060281"/>
            <a:chOff x="-16612" y="2720294"/>
            <a:chExt cx="10714900" cy="1413707"/>
          </a:xfrm>
        </p:grpSpPr>
        <p:sp>
          <p:nvSpPr>
            <p:cNvPr id="3" name="TextBox 3"/>
            <p:cNvSpPr txBox="1"/>
            <p:nvPr/>
          </p:nvSpPr>
          <p:spPr>
            <a:xfrm>
              <a:off x="-16612" y="2720294"/>
              <a:ext cx="10698288" cy="1384994"/>
            </a:xfrm>
            <a:prstGeom prst="rect">
              <a:avLst/>
            </a:prstGeom>
          </p:spPr>
          <p:txBody>
            <a:bodyPr lIns="0" tIns="0" rIns="0" bIns="0" rtlCol="0" anchor="t">
              <a:spAutoFit/>
            </a:bodyPr>
            <a:lstStyle/>
            <a:p>
              <a:pPr algn="l">
                <a:lnSpc>
                  <a:spcPts val="8050"/>
                </a:lnSpc>
              </a:pPr>
              <a:endParaRPr lang="en-US" sz="7000" dirty="0">
                <a:latin typeface="Raleway Bold"/>
              </a:endParaRPr>
            </a:p>
          </p:txBody>
        </p:sp>
        <p:sp>
          <p:nvSpPr>
            <p:cNvPr id="4" name="TextBox 4"/>
            <p:cNvSpPr txBox="1"/>
            <p:nvPr/>
          </p:nvSpPr>
          <p:spPr>
            <a:xfrm>
              <a:off x="0" y="3443556"/>
              <a:ext cx="10698288" cy="690445"/>
            </a:xfrm>
            <a:prstGeom prst="rect">
              <a:avLst/>
            </a:prstGeom>
          </p:spPr>
          <p:txBody>
            <a:bodyPr lIns="0" tIns="0" rIns="0" bIns="0" rtlCol="0" anchor="t">
              <a:spAutoFit/>
            </a:bodyPr>
            <a:lstStyle/>
            <a:p>
              <a:pPr algn="l">
                <a:lnSpc>
                  <a:spcPts val="4250"/>
                </a:lnSpc>
              </a:pPr>
              <a:endParaRPr lang="en-US" sz="3400" b="1" spc="119" dirty="0">
                <a:latin typeface="Raleway"/>
              </a:endParaRPr>
            </a:p>
          </p:txBody>
        </p:sp>
      </p:grpSp>
      <p:sp>
        <p:nvSpPr>
          <p:cNvPr id="7" name="AutoShape 6">
            <a:extLst>
              <a:ext uri="{FF2B5EF4-FFF2-40B4-BE49-F238E27FC236}">
                <a16:creationId xmlns:a16="http://schemas.microsoft.com/office/drawing/2014/main" id="{44BB0302-D38E-4B26-A56A-BF2960354061}"/>
              </a:ext>
            </a:extLst>
          </p:cNvPr>
          <p:cNvSpPr/>
          <p:nvPr/>
        </p:nvSpPr>
        <p:spPr>
          <a:xfrm>
            <a:off x="13252" y="0"/>
            <a:ext cx="451851" cy="10287000"/>
          </a:xfrm>
          <a:prstGeom prst="rect">
            <a:avLst/>
          </a:prstGeom>
          <a:solidFill>
            <a:srgbClr val="BD2640"/>
          </a:solidFill>
        </p:spPr>
      </p:sp>
      <p:sp>
        <p:nvSpPr>
          <p:cNvPr id="8" name="TextBox 7">
            <a:extLst>
              <a:ext uri="{FF2B5EF4-FFF2-40B4-BE49-F238E27FC236}">
                <a16:creationId xmlns:a16="http://schemas.microsoft.com/office/drawing/2014/main" id="{2827E610-C4FE-4A02-9B5A-BDAAD849DD76}"/>
              </a:ext>
            </a:extLst>
          </p:cNvPr>
          <p:cNvSpPr txBox="1"/>
          <p:nvPr/>
        </p:nvSpPr>
        <p:spPr>
          <a:xfrm>
            <a:off x="152400" y="619162"/>
            <a:ext cx="14010223" cy="523220"/>
          </a:xfrm>
          <a:prstGeom prst="rect">
            <a:avLst/>
          </a:prstGeom>
          <a:noFill/>
        </p:spPr>
        <p:txBody>
          <a:bodyPr wrap="square">
            <a:spAutoFit/>
          </a:bodyPr>
          <a:lstStyle/>
          <a:p>
            <a:pPr lvl="1"/>
            <a:r>
              <a:rPr lang="tr-TR" sz="2800" b="1" i="1" u="sng" spc="150" dirty="0">
                <a:solidFill>
                  <a:srgbClr val="C00000"/>
                </a:solidFill>
                <a:latin typeface="Raleway"/>
              </a:rPr>
              <a:t>Uyum, Direnç ve Doğa-temelli Çözümler</a:t>
            </a:r>
          </a:p>
        </p:txBody>
      </p:sp>
      <p:sp>
        <p:nvSpPr>
          <p:cNvPr id="17" name="TextBox 16">
            <a:extLst>
              <a:ext uri="{FF2B5EF4-FFF2-40B4-BE49-F238E27FC236}">
                <a16:creationId xmlns:a16="http://schemas.microsoft.com/office/drawing/2014/main" id="{E817565F-45D8-4CF9-8B59-E2197B3DD6EC}"/>
              </a:ext>
            </a:extLst>
          </p:cNvPr>
          <p:cNvSpPr txBox="1"/>
          <p:nvPr/>
        </p:nvSpPr>
        <p:spPr>
          <a:xfrm>
            <a:off x="102704" y="1345762"/>
            <a:ext cx="18261496" cy="604717"/>
          </a:xfrm>
          <a:prstGeom prst="rect">
            <a:avLst/>
          </a:prstGeom>
          <a:noFill/>
        </p:spPr>
        <p:txBody>
          <a:bodyPr wrap="square">
            <a:spAutoFit/>
          </a:bodyPr>
          <a:lstStyle/>
          <a:p>
            <a:pPr lvl="1">
              <a:lnSpc>
                <a:spcPts val="4500"/>
              </a:lnSpc>
            </a:pPr>
            <a:r>
              <a:rPr lang="en-US" sz="2000" b="1" dirty="0" err="1">
                <a:highlight>
                  <a:srgbClr val="C0C0C0"/>
                </a:highlight>
              </a:rPr>
              <a:t>Özellikle</a:t>
            </a:r>
            <a:r>
              <a:rPr lang="en-US" sz="2000" b="1" dirty="0">
                <a:highlight>
                  <a:srgbClr val="C0C0C0"/>
                </a:highlight>
              </a:rPr>
              <a:t> </a:t>
            </a:r>
            <a:r>
              <a:rPr lang="en-US" sz="2000" b="1" dirty="0" err="1">
                <a:highlight>
                  <a:srgbClr val="C0C0C0"/>
                </a:highlight>
              </a:rPr>
              <a:t>şehirleşmiş</a:t>
            </a:r>
            <a:r>
              <a:rPr lang="en-US" sz="2000" b="1" dirty="0">
                <a:highlight>
                  <a:srgbClr val="C0C0C0"/>
                </a:highlight>
              </a:rPr>
              <a:t> </a:t>
            </a:r>
            <a:r>
              <a:rPr lang="en-US" sz="2000" b="1" dirty="0" err="1">
                <a:highlight>
                  <a:srgbClr val="C0C0C0"/>
                </a:highlight>
              </a:rPr>
              <a:t>alanlarda</a:t>
            </a:r>
            <a:r>
              <a:rPr lang="en-US" sz="2000" b="1" dirty="0">
                <a:highlight>
                  <a:srgbClr val="C0C0C0"/>
                </a:highlight>
              </a:rPr>
              <a:t> </a:t>
            </a:r>
            <a:r>
              <a:rPr lang="en-US" sz="2000" b="1" dirty="0" err="1">
                <a:highlight>
                  <a:srgbClr val="C0C0C0"/>
                </a:highlight>
              </a:rPr>
              <a:t>sürdürülebilirliği</a:t>
            </a:r>
            <a:r>
              <a:rPr lang="en-US" sz="2000" b="1" dirty="0">
                <a:highlight>
                  <a:srgbClr val="C0C0C0"/>
                </a:highlight>
              </a:rPr>
              <a:t> </a:t>
            </a:r>
            <a:r>
              <a:rPr lang="en-US" sz="2000" b="1" dirty="0" err="1">
                <a:highlight>
                  <a:srgbClr val="C0C0C0"/>
                </a:highlight>
              </a:rPr>
              <a:t>artırmak</a:t>
            </a:r>
            <a:r>
              <a:rPr lang="en-US" sz="2000" b="1" dirty="0">
                <a:highlight>
                  <a:srgbClr val="C0C0C0"/>
                </a:highlight>
              </a:rPr>
              <a:t> </a:t>
            </a:r>
            <a:r>
              <a:rPr lang="en-US" sz="2000" b="1" dirty="0" err="1">
                <a:highlight>
                  <a:srgbClr val="C0C0C0"/>
                </a:highlight>
              </a:rPr>
              <a:t>ve</a:t>
            </a:r>
            <a:r>
              <a:rPr lang="en-US" sz="2000" b="1" dirty="0">
                <a:highlight>
                  <a:srgbClr val="C0C0C0"/>
                </a:highlight>
              </a:rPr>
              <a:t> </a:t>
            </a:r>
            <a:r>
              <a:rPr lang="en-US" sz="2000" b="1" dirty="0" err="1">
                <a:highlight>
                  <a:srgbClr val="C0C0C0"/>
                </a:highlight>
              </a:rPr>
              <a:t>iklim</a:t>
            </a:r>
            <a:r>
              <a:rPr lang="en-US" sz="2000" b="1" dirty="0">
                <a:highlight>
                  <a:srgbClr val="C0C0C0"/>
                </a:highlight>
              </a:rPr>
              <a:t> </a:t>
            </a:r>
            <a:r>
              <a:rPr lang="en-US" sz="2000" b="1" dirty="0" err="1">
                <a:highlight>
                  <a:srgbClr val="C0C0C0"/>
                </a:highlight>
              </a:rPr>
              <a:t>değişikliğine</a:t>
            </a:r>
            <a:r>
              <a:rPr lang="en-US" sz="2000" b="1" dirty="0">
                <a:highlight>
                  <a:srgbClr val="C0C0C0"/>
                </a:highlight>
              </a:rPr>
              <a:t> </a:t>
            </a:r>
            <a:r>
              <a:rPr lang="en-US" sz="2000" b="1" dirty="0" err="1">
                <a:highlight>
                  <a:srgbClr val="C0C0C0"/>
                </a:highlight>
              </a:rPr>
              <a:t>uyum</a:t>
            </a:r>
            <a:r>
              <a:rPr lang="en-US" sz="2000" b="1" dirty="0">
                <a:highlight>
                  <a:srgbClr val="C0C0C0"/>
                </a:highlight>
              </a:rPr>
              <a:t> </a:t>
            </a:r>
            <a:r>
              <a:rPr lang="en-US" sz="2000" b="1" dirty="0" err="1">
                <a:highlight>
                  <a:srgbClr val="C0C0C0"/>
                </a:highlight>
              </a:rPr>
              <a:t>sağlamak</a:t>
            </a:r>
            <a:r>
              <a:rPr lang="en-US" sz="2000" b="1" dirty="0">
                <a:highlight>
                  <a:srgbClr val="C0C0C0"/>
                </a:highlight>
              </a:rPr>
              <a:t> </a:t>
            </a:r>
            <a:r>
              <a:rPr lang="en-US" sz="2000" b="1" dirty="0" err="1">
                <a:highlight>
                  <a:srgbClr val="C0C0C0"/>
                </a:highlight>
              </a:rPr>
              <a:t>için</a:t>
            </a:r>
            <a:r>
              <a:rPr lang="en-US" sz="2000" b="1" dirty="0">
                <a:highlight>
                  <a:srgbClr val="C0C0C0"/>
                </a:highlight>
              </a:rPr>
              <a:t> </a:t>
            </a:r>
            <a:r>
              <a:rPr lang="en-US" sz="2000" b="1" dirty="0" err="1">
                <a:highlight>
                  <a:srgbClr val="C0C0C0"/>
                </a:highlight>
              </a:rPr>
              <a:t>bu</a:t>
            </a:r>
            <a:r>
              <a:rPr lang="en-US" sz="2000" b="1" dirty="0">
                <a:highlight>
                  <a:srgbClr val="C0C0C0"/>
                </a:highlight>
              </a:rPr>
              <a:t> </a:t>
            </a:r>
            <a:r>
              <a:rPr lang="en-US" sz="2000" b="1" dirty="0" err="1">
                <a:highlight>
                  <a:srgbClr val="C0C0C0"/>
                </a:highlight>
              </a:rPr>
              <a:t>entegrasyonlar</a:t>
            </a:r>
            <a:r>
              <a:rPr lang="en-US" sz="2000" b="1" dirty="0">
                <a:highlight>
                  <a:srgbClr val="C0C0C0"/>
                </a:highlight>
              </a:rPr>
              <a:t> </a:t>
            </a:r>
            <a:r>
              <a:rPr lang="en-US" sz="2000" b="1" dirty="0" err="1">
                <a:highlight>
                  <a:srgbClr val="C0C0C0"/>
                </a:highlight>
              </a:rPr>
              <a:t>kritik</a:t>
            </a:r>
            <a:r>
              <a:rPr lang="en-US" sz="2000" b="1" dirty="0">
                <a:highlight>
                  <a:srgbClr val="C0C0C0"/>
                </a:highlight>
              </a:rPr>
              <a:t> </a:t>
            </a:r>
            <a:r>
              <a:rPr lang="en-US" sz="2000" b="1" dirty="0" err="1">
                <a:highlight>
                  <a:srgbClr val="C0C0C0"/>
                </a:highlight>
              </a:rPr>
              <a:t>öneme</a:t>
            </a:r>
            <a:r>
              <a:rPr lang="en-US" sz="2000" b="1" dirty="0">
                <a:highlight>
                  <a:srgbClr val="C0C0C0"/>
                </a:highlight>
              </a:rPr>
              <a:t> </a:t>
            </a:r>
            <a:r>
              <a:rPr lang="en-US" sz="2000" b="1" dirty="0" err="1">
                <a:highlight>
                  <a:srgbClr val="C0C0C0"/>
                </a:highlight>
              </a:rPr>
              <a:t>sahiptir</a:t>
            </a:r>
            <a:r>
              <a:rPr lang="en-US" sz="2000" b="1" dirty="0">
                <a:highlight>
                  <a:srgbClr val="C0C0C0"/>
                </a:highlight>
              </a:rPr>
              <a:t>.</a:t>
            </a:r>
            <a:endParaRPr lang="tr-TR" sz="2000" b="1" spc="150" dirty="0">
              <a:highlight>
                <a:srgbClr val="C0C0C0"/>
              </a:highlight>
              <a:latin typeface="Raleway"/>
            </a:endParaRPr>
          </a:p>
        </p:txBody>
      </p:sp>
      <p:graphicFrame>
        <p:nvGraphicFramePr>
          <p:cNvPr id="20" name="Table 19">
            <a:extLst>
              <a:ext uri="{FF2B5EF4-FFF2-40B4-BE49-F238E27FC236}">
                <a16:creationId xmlns:a16="http://schemas.microsoft.com/office/drawing/2014/main" id="{ED3C575B-9FFB-49B9-A958-803EE40D046A}"/>
              </a:ext>
            </a:extLst>
          </p:cNvPr>
          <p:cNvGraphicFramePr>
            <a:graphicFrameLocks noGrp="1"/>
          </p:cNvGraphicFramePr>
          <p:nvPr>
            <p:extLst>
              <p:ext uri="{D42A27DB-BD31-4B8C-83A1-F6EECF244321}">
                <p14:modId xmlns:p14="http://schemas.microsoft.com/office/powerpoint/2010/main" val="618905996"/>
              </p:ext>
            </p:extLst>
          </p:nvPr>
        </p:nvGraphicFramePr>
        <p:xfrm>
          <a:off x="647183" y="2933316"/>
          <a:ext cx="16889896" cy="5753261"/>
        </p:xfrm>
        <a:graphic>
          <a:graphicData uri="http://schemas.openxmlformats.org/drawingml/2006/table">
            <a:tbl>
              <a:tblPr firstRow="1" firstCol="1" bandRow="1">
                <a:tableStyleId>{5DA37D80-6434-44D0-A028-1B22A696006F}</a:tableStyleId>
              </a:tblPr>
              <a:tblGrid>
                <a:gridCol w="4222474">
                  <a:extLst>
                    <a:ext uri="{9D8B030D-6E8A-4147-A177-3AD203B41FA5}">
                      <a16:colId xmlns:a16="http://schemas.microsoft.com/office/drawing/2014/main" val="1886995493"/>
                    </a:ext>
                  </a:extLst>
                </a:gridCol>
                <a:gridCol w="4222474">
                  <a:extLst>
                    <a:ext uri="{9D8B030D-6E8A-4147-A177-3AD203B41FA5}">
                      <a16:colId xmlns:a16="http://schemas.microsoft.com/office/drawing/2014/main" val="3502137885"/>
                    </a:ext>
                  </a:extLst>
                </a:gridCol>
                <a:gridCol w="4222474">
                  <a:extLst>
                    <a:ext uri="{9D8B030D-6E8A-4147-A177-3AD203B41FA5}">
                      <a16:colId xmlns:a16="http://schemas.microsoft.com/office/drawing/2014/main" val="1609425729"/>
                    </a:ext>
                  </a:extLst>
                </a:gridCol>
                <a:gridCol w="4222474">
                  <a:extLst>
                    <a:ext uri="{9D8B030D-6E8A-4147-A177-3AD203B41FA5}">
                      <a16:colId xmlns:a16="http://schemas.microsoft.com/office/drawing/2014/main" val="3377620051"/>
                    </a:ext>
                  </a:extLst>
                </a:gridCol>
              </a:tblGrid>
              <a:tr h="284723">
                <a:tc>
                  <a:txBody>
                    <a:bodyPr/>
                    <a:lstStyle/>
                    <a:p>
                      <a:pPr>
                        <a:lnSpc>
                          <a:spcPct val="115000"/>
                        </a:lnSpc>
                        <a:spcAft>
                          <a:spcPts val="1000"/>
                        </a:spcAft>
                      </a:pPr>
                      <a:r>
                        <a:rPr lang="en-US" sz="1600" dirty="0" err="1">
                          <a:effectLst/>
                        </a:rPr>
                        <a:t>Çözüm</a:t>
                      </a:r>
                      <a:r>
                        <a:rPr lang="en-US" sz="1600" dirty="0">
                          <a:effectLst/>
                        </a:rPr>
                        <a:t> </a:t>
                      </a:r>
                      <a:r>
                        <a:rPr lang="en-US" sz="1600" dirty="0" err="1">
                          <a:effectLst/>
                        </a:rPr>
                        <a:t>Türü</a:t>
                      </a:r>
                      <a:endParaRPr lang="en-US" sz="16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737" marR="41737" marT="0" marB="0"/>
                </a:tc>
                <a:tc>
                  <a:txBody>
                    <a:bodyPr/>
                    <a:lstStyle/>
                    <a:p>
                      <a:pPr>
                        <a:lnSpc>
                          <a:spcPct val="115000"/>
                        </a:lnSpc>
                        <a:spcAft>
                          <a:spcPts val="1000"/>
                        </a:spcAft>
                      </a:pPr>
                      <a:r>
                        <a:rPr lang="en-US" sz="1600" dirty="0" err="1">
                          <a:effectLst/>
                        </a:rPr>
                        <a:t>Mavi</a:t>
                      </a:r>
                      <a:r>
                        <a:rPr lang="en-US" sz="1600" dirty="0">
                          <a:effectLst/>
                        </a:rPr>
                        <a:t> </a:t>
                      </a:r>
                      <a:r>
                        <a:rPr lang="en-US" sz="1600" dirty="0" err="1">
                          <a:effectLst/>
                        </a:rPr>
                        <a:t>Altyapıya</a:t>
                      </a:r>
                      <a:r>
                        <a:rPr lang="en-US" sz="1600" dirty="0">
                          <a:effectLst/>
                        </a:rPr>
                        <a:t> </a:t>
                      </a:r>
                      <a:r>
                        <a:rPr lang="en-US" sz="1600" dirty="0" err="1">
                          <a:effectLst/>
                        </a:rPr>
                        <a:t>Etkisi</a:t>
                      </a:r>
                      <a:endParaRPr lang="en-US" sz="16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737" marR="41737" marT="0" marB="0"/>
                </a:tc>
                <a:tc>
                  <a:txBody>
                    <a:bodyPr/>
                    <a:lstStyle/>
                    <a:p>
                      <a:pPr>
                        <a:lnSpc>
                          <a:spcPct val="115000"/>
                        </a:lnSpc>
                        <a:spcAft>
                          <a:spcPts val="1000"/>
                        </a:spcAft>
                      </a:pPr>
                      <a:r>
                        <a:rPr lang="en-US" sz="1600">
                          <a:effectLst/>
                        </a:rPr>
                        <a:t>Yeşil Altyapıya Etkisi</a:t>
                      </a:r>
                      <a:endParaRPr lang="en-US" sz="1600">
                        <a:effectLst/>
                        <a:latin typeface="Cambria" panose="02040503050406030204" pitchFamily="18" charset="0"/>
                        <a:ea typeface="MS Mincho" panose="02020609040205080304" pitchFamily="49" charset="-128"/>
                        <a:cs typeface="Times New Roman" panose="02020603050405020304" pitchFamily="18" charset="0"/>
                      </a:endParaRPr>
                    </a:p>
                  </a:txBody>
                  <a:tcPr marL="41737" marR="41737" marT="0" marB="0"/>
                </a:tc>
                <a:tc>
                  <a:txBody>
                    <a:bodyPr/>
                    <a:lstStyle/>
                    <a:p>
                      <a:pPr>
                        <a:lnSpc>
                          <a:spcPct val="115000"/>
                        </a:lnSpc>
                        <a:spcAft>
                          <a:spcPts val="1000"/>
                        </a:spcAft>
                      </a:pPr>
                      <a:r>
                        <a:rPr lang="en-US" sz="1600">
                          <a:effectLst/>
                        </a:rPr>
                        <a:t>Gri Altyapı ile Bağlantı</a:t>
                      </a:r>
                      <a:endParaRPr lang="en-US" sz="1600">
                        <a:effectLst/>
                        <a:latin typeface="Cambria" panose="02040503050406030204" pitchFamily="18" charset="0"/>
                        <a:ea typeface="MS Mincho" panose="02020609040205080304" pitchFamily="49" charset="-128"/>
                        <a:cs typeface="Times New Roman" panose="02020603050405020304" pitchFamily="18" charset="0"/>
                      </a:endParaRPr>
                    </a:p>
                  </a:txBody>
                  <a:tcPr marL="41737" marR="41737" marT="0" marB="0"/>
                </a:tc>
                <a:extLst>
                  <a:ext uri="{0D108BD9-81ED-4DB2-BD59-A6C34878D82A}">
                    <a16:rowId xmlns:a16="http://schemas.microsoft.com/office/drawing/2014/main" val="2700469756"/>
                  </a:ext>
                </a:extLst>
              </a:tr>
              <a:tr h="1288030">
                <a:tc>
                  <a:txBody>
                    <a:bodyPr/>
                    <a:lstStyle/>
                    <a:p>
                      <a:pPr algn="ctr">
                        <a:lnSpc>
                          <a:spcPct val="115000"/>
                        </a:lnSpc>
                        <a:spcAft>
                          <a:spcPts val="1000"/>
                        </a:spcAft>
                      </a:pPr>
                      <a:r>
                        <a:rPr lang="en-US" sz="2400" dirty="0" err="1">
                          <a:effectLst/>
                        </a:rPr>
                        <a:t>Koruma</a:t>
                      </a:r>
                      <a:r>
                        <a:rPr lang="en-US" sz="2400" dirty="0">
                          <a:effectLst/>
                        </a:rPr>
                        <a:t> </a:t>
                      </a:r>
                      <a:r>
                        <a:rPr lang="en-US" sz="2400" dirty="0" err="1">
                          <a:effectLst/>
                        </a:rPr>
                        <a:t>Tabanlı</a:t>
                      </a:r>
                      <a:r>
                        <a:rPr lang="en-US" sz="2400" dirty="0">
                          <a:effectLst/>
                        </a:rPr>
                        <a:t> </a:t>
                      </a:r>
                      <a:r>
                        <a:rPr lang="en-US" sz="2400" dirty="0" err="1">
                          <a:effectLst/>
                        </a:rPr>
                        <a:t>Çözümler</a:t>
                      </a:r>
                      <a:endParaRPr lang="en-US" sz="2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737" marR="41737" marT="0" marB="0" anchor="ctr"/>
                </a:tc>
                <a:tc>
                  <a:txBody>
                    <a:bodyPr/>
                    <a:lstStyle/>
                    <a:p>
                      <a:pPr algn="just">
                        <a:lnSpc>
                          <a:spcPct val="115000"/>
                        </a:lnSpc>
                        <a:spcAft>
                          <a:spcPts val="1000"/>
                        </a:spcAft>
                      </a:pPr>
                      <a:r>
                        <a:rPr lang="en-US" sz="1600" dirty="0">
                          <a:effectLst/>
                        </a:rPr>
                        <a:t>- </a:t>
                      </a:r>
                      <a:r>
                        <a:rPr lang="en-US" sz="1600" dirty="0" err="1">
                          <a:effectLst/>
                        </a:rPr>
                        <a:t>Sulak</a:t>
                      </a:r>
                      <a:r>
                        <a:rPr lang="en-US" sz="1600" dirty="0">
                          <a:effectLst/>
                        </a:rPr>
                        <a:t> </a:t>
                      </a:r>
                      <a:r>
                        <a:rPr lang="en-US" sz="1600" dirty="0" err="1">
                          <a:effectLst/>
                        </a:rPr>
                        <a:t>alanların</a:t>
                      </a:r>
                      <a:r>
                        <a:rPr lang="en-US" sz="1600" dirty="0">
                          <a:effectLst/>
                        </a:rPr>
                        <a:t> </a:t>
                      </a:r>
                      <a:r>
                        <a:rPr lang="en-US" sz="1600" dirty="0" err="1">
                          <a:effectLst/>
                        </a:rPr>
                        <a:t>ve</a:t>
                      </a:r>
                      <a:r>
                        <a:rPr lang="en-US" sz="1600" dirty="0">
                          <a:effectLst/>
                        </a:rPr>
                        <a:t> </a:t>
                      </a:r>
                      <a:r>
                        <a:rPr lang="en-US" sz="1600" dirty="0" err="1">
                          <a:effectLst/>
                        </a:rPr>
                        <a:t>nehir</a:t>
                      </a:r>
                      <a:r>
                        <a:rPr lang="en-US" sz="1600" dirty="0">
                          <a:effectLst/>
                        </a:rPr>
                        <a:t> </a:t>
                      </a:r>
                      <a:r>
                        <a:rPr lang="en-US" sz="1600" dirty="0" err="1">
                          <a:effectLst/>
                        </a:rPr>
                        <a:t>havzalarının</a:t>
                      </a:r>
                      <a:r>
                        <a:rPr lang="en-US" sz="1600" dirty="0">
                          <a:effectLst/>
                        </a:rPr>
                        <a:t> </a:t>
                      </a:r>
                      <a:r>
                        <a:rPr lang="en-US" sz="1600" dirty="0" err="1">
                          <a:effectLst/>
                        </a:rPr>
                        <a:t>korunması</a:t>
                      </a:r>
                      <a:r>
                        <a:rPr lang="en-US" sz="1600" dirty="0">
                          <a:effectLst/>
                        </a:rPr>
                        <a:t>, </a:t>
                      </a:r>
                      <a:r>
                        <a:rPr lang="en-US" sz="1600" dirty="0" err="1">
                          <a:effectLst/>
                        </a:rPr>
                        <a:t>taşkın</a:t>
                      </a:r>
                      <a:r>
                        <a:rPr lang="en-US" sz="1600" dirty="0">
                          <a:effectLst/>
                        </a:rPr>
                        <a:t> </a:t>
                      </a:r>
                      <a:r>
                        <a:rPr lang="en-US" sz="1600" dirty="0" err="1">
                          <a:effectLst/>
                        </a:rPr>
                        <a:t>yönetiminde</a:t>
                      </a:r>
                      <a:r>
                        <a:rPr lang="en-US" sz="1600" dirty="0">
                          <a:effectLst/>
                        </a:rPr>
                        <a:t> tampon </a:t>
                      </a:r>
                      <a:r>
                        <a:rPr lang="en-US" sz="1600" dirty="0" err="1">
                          <a:effectLst/>
                        </a:rPr>
                        <a:t>görevi</a:t>
                      </a:r>
                      <a:r>
                        <a:rPr lang="en-US" sz="1600" dirty="0">
                          <a:effectLst/>
                        </a:rPr>
                        <a:t> </a:t>
                      </a:r>
                      <a:r>
                        <a:rPr lang="en-US" sz="1600" dirty="0" err="1">
                          <a:effectLst/>
                        </a:rPr>
                        <a:t>görür</a:t>
                      </a:r>
                      <a:r>
                        <a:rPr lang="en-US" sz="1600" dirty="0">
                          <a:effectLst/>
                        </a:rPr>
                        <a:t>.</a:t>
                      </a:r>
                      <a:br>
                        <a:rPr lang="en-US" sz="1600" dirty="0">
                          <a:effectLst/>
                        </a:rPr>
                      </a:br>
                      <a:r>
                        <a:rPr lang="en-US" sz="1600" dirty="0">
                          <a:effectLst/>
                        </a:rPr>
                        <a:t>- Deniz </a:t>
                      </a:r>
                      <a:r>
                        <a:rPr lang="en-US" sz="1600" dirty="0" err="1">
                          <a:effectLst/>
                        </a:rPr>
                        <a:t>koruma</a:t>
                      </a:r>
                      <a:r>
                        <a:rPr lang="en-US" sz="1600" dirty="0">
                          <a:effectLst/>
                        </a:rPr>
                        <a:t> </a:t>
                      </a:r>
                      <a:r>
                        <a:rPr lang="en-US" sz="1600" dirty="0" err="1">
                          <a:effectLst/>
                        </a:rPr>
                        <a:t>alanları</a:t>
                      </a:r>
                      <a:r>
                        <a:rPr lang="en-US" sz="1600" dirty="0">
                          <a:effectLst/>
                        </a:rPr>
                        <a:t> </a:t>
                      </a:r>
                      <a:r>
                        <a:rPr lang="en-US" sz="1600" dirty="0" err="1">
                          <a:effectLst/>
                        </a:rPr>
                        <a:t>kıyı</a:t>
                      </a:r>
                      <a:r>
                        <a:rPr lang="en-US" sz="1600" dirty="0">
                          <a:effectLst/>
                        </a:rPr>
                        <a:t> </a:t>
                      </a:r>
                      <a:r>
                        <a:rPr lang="en-US" sz="1600" dirty="0" err="1">
                          <a:effectLst/>
                        </a:rPr>
                        <a:t>erozyonunu</a:t>
                      </a:r>
                      <a:r>
                        <a:rPr lang="en-US" sz="1600" dirty="0">
                          <a:effectLst/>
                        </a:rPr>
                        <a:t> </a:t>
                      </a:r>
                      <a:r>
                        <a:rPr lang="en-US" sz="1600" dirty="0" err="1">
                          <a:effectLst/>
                        </a:rPr>
                        <a:t>önler</a:t>
                      </a:r>
                      <a:r>
                        <a:rPr lang="en-US" sz="1600" dirty="0">
                          <a:effectLst/>
                        </a:rPr>
                        <a:t>.</a:t>
                      </a:r>
                      <a:endParaRPr lang="en-US" sz="16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737" marR="41737" marT="0" marB="0" anchor="ctr"/>
                </a:tc>
                <a:tc>
                  <a:txBody>
                    <a:bodyPr/>
                    <a:lstStyle/>
                    <a:p>
                      <a:pPr algn="just">
                        <a:lnSpc>
                          <a:spcPct val="115000"/>
                        </a:lnSpc>
                        <a:spcAft>
                          <a:spcPts val="1000"/>
                        </a:spcAft>
                      </a:pPr>
                      <a:r>
                        <a:rPr lang="en-US" sz="1600">
                          <a:effectLst/>
                        </a:rPr>
                        <a:t>- Korunan ormanlar karbon yutakları sağlar ve ısı adası etkisini azaltır.</a:t>
                      </a:r>
                      <a:endParaRPr lang="en-US" sz="1600">
                        <a:effectLst/>
                        <a:latin typeface="Cambria" panose="02040503050406030204" pitchFamily="18" charset="0"/>
                        <a:ea typeface="MS Mincho" panose="02020609040205080304" pitchFamily="49" charset="-128"/>
                        <a:cs typeface="Times New Roman" panose="02020603050405020304" pitchFamily="18" charset="0"/>
                      </a:endParaRPr>
                    </a:p>
                  </a:txBody>
                  <a:tcPr marL="41737" marR="41737" marT="0" marB="0" anchor="ctr"/>
                </a:tc>
                <a:tc>
                  <a:txBody>
                    <a:bodyPr/>
                    <a:lstStyle/>
                    <a:p>
                      <a:pPr algn="just">
                        <a:lnSpc>
                          <a:spcPct val="115000"/>
                        </a:lnSpc>
                        <a:spcAft>
                          <a:spcPts val="1000"/>
                        </a:spcAft>
                      </a:pPr>
                      <a:r>
                        <a:rPr lang="en-US" sz="1600">
                          <a:effectLst/>
                        </a:rPr>
                        <a:t>- Korunan ekosistemler, gri altyapının yükünü azaltır (örneğin, taşkın koruma barajlarının etkinliği artar).</a:t>
                      </a:r>
                      <a:endParaRPr lang="en-US" sz="1600">
                        <a:effectLst/>
                        <a:latin typeface="Cambria" panose="02040503050406030204" pitchFamily="18" charset="0"/>
                        <a:ea typeface="MS Mincho" panose="02020609040205080304" pitchFamily="49" charset="-128"/>
                        <a:cs typeface="Times New Roman" panose="02020603050405020304" pitchFamily="18" charset="0"/>
                      </a:endParaRPr>
                    </a:p>
                  </a:txBody>
                  <a:tcPr marL="41737" marR="41737" marT="0" marB="0" anchor="ctr"/>
                </a:tc>
                <a:extLst>
                  <a:ext uri="{0D108BD9-81ED-4DB2-BD59-A6C34878D82A}">
                    <a16:rowId xmlns:a16="http://schemas.microsoft.com/office/drawing/2014/main" val="2077638834"/>
                  </a:ext>
                </a:extLst>
              </a:tr>
              <a:tr h="1432509">
                <a:tc>
                  <a:txBody>
                    <a:bodyPr/>
                    <a:lstStyle/>
                    <a:p>
                      <a:pPr algn="ctr">
                        <a:lnSpc>
                          <a:spcPct val="115000"/>
                        </a:lnSpc>
                        <a:spcAft>
                          <a:spcPts val="1000"/>
                        </a:spcAft>
                      </a:pPr>
                      <a:r>
                        <a:rPr lang="en-US" sz="2400" dirty="0" err="1">
                          <a:effectLst/>
                        </a:rPr>
                        <a:t>Restorasyon</a:t>
                      </a:r>
                      <a:r>
                        <a:rPr lang="en-US" sz="2400" dirty="0">
                          <a:effectLst/>
                        </a:rPr>
                        <a:t> </a:t>
                      </a:r>
                      <a:r>
                        <a:rPr lang="en-US" sz="2400" dirty="0" err="1">
                          <a:effectLst/>
                        </a:rPr>
                        <a:t>ve</a:t>
                      </a:r>
                      <a:r>
                        <a:rPr lang="en-US" sz="2400" dirty="0">
                          <a:effectLst/>
                        </a:rPr>
                        <a:t> </a:t>
                      </a:r>
                      <a:r>
                        <a:rPr lang="en-US" sz="2400" dirty="0" err="1">
                          <a:effectLst/>
                        </a:rPr>
                        <a:t>Yeniden</a:t>
                      </a:r>
                      <a:r>
                        <a:rPr lang="en-US" sz="2400" dirty="0">
                          <a:effectLst/>
                        </a:rPr>
                        <a:t> </a:t>
                      </a:r>
                      <a:r>
                        <a:rPr lang="en-US" sz="2400" dirty="0" err="1">
                          <a:effectLst/>
                        </a:rPr>
                        <a:t>Yaratma</a:t>
                      </a:r>
                      <a:endParaRPr lang="en-US" sz="2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737" marR="41737" marT="0" marB="0" anchor="ctr"/>
                </a:tc>
                <a:tc>
                  <a:txBody>
                    <a:bodyPr/>
                    <a:lstStyle/>
                    <a:p>
                      <a:pPr algn="just">
                        <a:lnSpc>
                          <a:spcPct val="115000"/>
                        </a:lnSpc>
                        <a:spcAft>
                          <a:spcPts val="1000"/>
                        </a:spcAft>
                      </a:pPr>
                      <a:r>
                        <a:rPr lang="en-US" sz="1600" dirty="0">
                          <a:effectLst/>
                        </a:rPr>
                        <a:t>- </a:t>
                      </a:r>
                      <a:r>
                        <a:rPr lang="en-US" sz="1600" dirty="0" err="1">
                          <a:effectLst/>
                        </a:rPr>
                        <a:t>Sulak</a:t>
                      </a:r>
                      <a:r>
                        <a:rPr lang="en-US" sz="1600" dirty="0">
                          <a:effectLst/>
                        </a:rPr>
                        <a:t> </a:t>
                      </a:r>
                      <a:r>
                        <a:rPr lang="en-US" sz="1600" dirty="0" err="1">
                          <a:effectLst/>
                        </a:rPr>
                        <a:t>alanların</a:t>
                      </a:r>
                      <a:r>
                        <a:rPr lang="en-US" sz="1600" dirty="0">
                          <a:effectLst/>
                        </a:rPr>
                        <a:t> </a:t>
                      </a:r>
                      <a:r>
                        <a:rPr lang="en-US" sz="1600" dirty="0" err="1">
                          <a:effectLst/>
                        </a:rPr>
                        <a:t>restorasyonu</a:t>
                      </a:r>
                      <a:r>
                        <a:rPr lang="en-US" sz="1600" dirty="0">
                          <a:effectLst/>
                        </a:rPr>
                        <a:t>, </a:t>
                      </a:r>
                      <a:r>
                        <a:rPr lang="en-US" sz="1600" dirty="0" err="1">
                          <a:effectLst/>
                        </a:rPr>
                        <a:t>su</a:t>
                      </a:r>
                      <a:r>
                        <a:rPr lang="en-US" sz="1600" dirty="0">
                          <a:effectLst/>
                        </a:rPr>
                        <a:t> </a:t>
                      </a:r>
                      <a:r>
                        <a:rPr lang="en-US" sz="1600" dirty="0" err="1">
                          <a:effectLst/>
                        </a:rPr>
                        <a:t>yönetimini</a:t>
                      </a:r>
                      <a:r>
                        <a:rPr lang="en-US" sz="1600" dirty="0">
                          <a:effectLst/>
                        </a:rPr>
                        <a:t> </a:t>
                      </a:r>
                      <a:r>
                        <a:rPr lang="en-US" sz="1600" dirty="0" err="1">
                          <a:effectLst/>
                        </a:rPr>
                        <a:t>iyileştirir</a:t>
                      </a:r>
                      <a:r>
                        <a:rPr lang="en-US" sz="1600" dirty="0">
                          <a:effectLst/>
                        </a:rPr>
                        <a:t> </a:t>
                      </a:r>
                      <a:r>
                        <a:rPr lang="en-US" sz="1600" dirty="0" err="1">
                          <a:effectLst/>
                        </a:rPr>
                        <a:t>ve</a:t>
                      </a:r>
                      <a:r>
                        <a:rPr lang="en-US" sz="1600" dirty="0">
                          <a:effectLst/>
                        </a:rPr>
                        <a:t> </a:t>
                      </a:r>
                      <a:r>
                        <a:rPr lang="en-US" sz="1600" dirty="0" err="1">
                          <a:effectLst/>
                        </a:rPr>
                        <a:t>biyolojik</a:t>
                      </a:r>
                      <a:r>
                        <a:rPr lang="en-US" sz="1600" dirty="0">
                          <a:effectLst/>
                        </a:rPr>
                        <a:t> </a:t>
                      </a:r>
                      <a:r>
                        <a:rPr lang="en-US" sz="1600" dirty="0" err="1">
                          <a:effectLst/>
                        </a:rPr>
                        <a:t>çeşitliliği</a:t>
                      </a:r>
                      <a:r>
                        <a:rPr lang="en-US" sz="1600" dirty="0">
                          <a:effectLst/>
                        </a:rPr>
                        <a:t> </a:t>
                      </a:r>
                      <a:r>
                        <a:rPr lang="en-US" sz="1600" dirty="0" err="1">
                          <a:effectLst/>
                        </a:rPr>
                        <a:t>artırır</a:t>
                      </a:r>
                      <a:r>
                        <a:rPr lang="en-US" sz="1600" dirty="0">
                          <a:effectLst/>
                        </a:rPr>
                        <a:t>.</a:t>
                      </a:r>
                      <a:br>
                        <a:rPr lang="en-US" sz="1600" dirty="0">
                          <a:effectLst/>
                        </a:rPr>
                      </a:br>
                      <a:r>
                        <a:rPr lang="en-US" sz="1600" dirty="0">
                          <a:effectLst/>
                        </a:rPr>
                        <a:t>- </a:t>
                      </a:r>
                      <a:r>
                        <a:rPr lang="en-US" sz="1600" dirty="0" err="1">
                          <a:effectLst/>
                        </a:rPr>
                        <a:t>Nehir</a:t>
                      </a:r>
                      <a:r>
                        <a:rPr lang="en-US" sz="1600" dirty="0">
                          <a:effectLst/>
                        </a:rPr>
                        <a:t> </a:t>
                      </a:r>
                      <a:r>
                        <a:rPr lang="en-US" sz="1600" dirty="0" err="1">
                          <a:effectLst/>
                        </a:rPr>
                        <a:t>kenarlarının</a:t>
                      </a:r>
                      <a:r>
                        <a:rPr lang="en-US" sz="1600" dirty="0">
                          <a:effectLst/>
                        </a:rPr>
                        <a:t> </a:t>
                      </a:r>
                      <a:r>
                        <a:rPr lang="en-US" sz="1600" dirty="0" err="1">
                          <a:effectLst/>
                        </a:rPr>
                        <a:t>restorasyonu</a:t>
                      </a:r>
                      <a:r>
                        <a:rPr lang="en-US" sz="1600" dirty="0">
                          <a:effectLst/>
                        </a:rPr>
                        <a:t> </a:t>
                      </a:r>
                      <a:r>
                        <a:rPr lang="en-US" sz="1600" dirty="0" err="1">
                          <a:effectLst/>
                        </a:rPr>
                        <a:t>taşkın</a:t>
                      </a:r>
                      <a:r>
                        <a:rPr lang="en-US" sz="1600" dirty="0">
                          <a:effectLst/>
                        </a:rPr>
                        <a:t> </a:t>
                      </a:r>
                      <a:r>
                        <a:rPr lang="en-US" sz="1600" dirty="0" err="1">
                          <a:effectLst/>
                        </a:rPr>
                        <a:t>riskini</a:t>
                      </a:r>
                      <a:r>
                        <a:rPr lang="en-US" sz="1600" dirty="0">
                          <a:effectLst/>
                        </a:rPr>
                        <a:t> </a:t>
                      </a:r>
                      <a:r>
                        <a:rPr lang="en-US" sz="1600" dirty="0" err="1">
                          <a:effectLst/>
                        </a:rPr>
                        <a:t>azaltır</a:t>
                      </a:r>
                      <a:r>
                        <a:rPr lang="en-US" sz="1600" dirty="0">
                          <a:effectLst/>
                        </a:rPr>
                        <a:t>.</a:t>
                      </a:r>
                      <a:endParaRPr lang="en-US" sz="16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737" marR="41737" marT="0" marB="0" anchor="ctr"/>
                </a:tc>
                <a:tc>
                  <a:txBody>
                    <a:bodyPr/>
                    <a:lstStyle/>
                    <a:p>
                      <a:pPr algn="just">
                        <a:lnSpc>
                          <a:spcPct val="115000"/>
                        </a:lnSpc>
                        <a:spcAft>
                          <a:spcPts val="1000"/>
                        </a:spcAft>
                      </a:pPr>
                      <a:r>
                        <a:rPr lang="en-US" sz="1600">
                          <a:effectLst/>
                        </a:rPr>
                        <a:t>- Ağaçlandırma ve şehir içindeki bozulmuş yeşil alanların yeniden kazandırılması karbon tutumunu artırır.</a:t>
                      </a:r>
                      <a:br>
                        <a:rPr lang="en-US" sz="1600">
                          <a:effectLst/>
                        </a:rPr>
                      </a:br>
                      <a:r>
                        <a:rPr lang="en-US" sz="1600">
                          <a:effectLst/>
                        </a:rPr>
                        <a:t>- Dikey bahçeler hava kalitesini iyileştirir.</a:t>
                      </a:r>
                      <a:endParaRPr lang="en-US" sz="1600">
                        <a:effectLst/>
                        <a:latin typeface="Cambria" panose="02040503050406030204" pitchFamily="18" charset="0"/>
                        <a:ea typeface="MS Mincho" panose="02020609040205080304" pitchFamily="49" charset="-128"/>
                        <a:cs typeface="Times New Roman" panose="02020603050405020304" pitchFamily="18" charset="0"/>
                      </a:endParaRPr>
                    </a:p>
                  </a:txBody>
                  <a:tcPr marL="41737" marR="41737" marT="0" marB="0" anchor="ctr"/>
                </a:tc>
                <a:tc>
                  <a:txBody>
                    <a:bodyPr/>
                    <a:lstStyle/>
                    <a:p>
                      <a:pPr algn="just">
                        <a:lnSpc>
                          <a:spcPct val="115000"/>
                        </a:lnSpc>
                        <a:spcAft>
                          <a:spcPts val="1000"/>
                        </a:spcAft>
                      </a:pPr>
                      <a:r>
                        <a:rPr lang="en-US" sz="1600" dirty="0">
                          <a:effectLst/>
                        </a:rPr>
                        <a:t>- Restore </a:t>
                      </a:r>
                      <a:r>
                        <a:rPr lang="en-US" sz="1600" dirty="0" err="1">
                          <a:effectLst/>
                        </a:rPr>
                        <a:t>edilen</a:t>
                      </a:r>
                      <a:r>
                        <a:rPr lang="en-US" sz="1600" dirty="0">
                          <a:effectLst/>
                        </a:rPr>
                        <a:t> </a:t>
                      </a:r>
                      <a:r>
                        <a:rPr lang="en-US" sz="1600" dirty="0" err="1">
                          <a:effectLst/>
                        </a:rPr>
                        <a:t>alanlar</a:t>
                      </a:r>
                      <a:r>
                        <a:rPr lang="en-US" sz="1600" dirty="0">
                          <a:effectLst/>
                        </a:rPr>
                        <a:t>, </a:t>
                      </a:r>
                      <a:r>
                        <a:rPr lang="en-US" sz="1600" dirty="0" err="1">
                          <a:effectLst/>
                        </a:rPr>
                        <a:t>kanalizasyon</a:t>
                      </a:r>
                      <a:r>
                        <a:rPr lang="en-US" sz="1600" dirty="0">
                          <a:effectLst/>
                        </a:rPr>
                        <a:t> </a:t>
                      </a:r>
                      <a:r>
                        <a:rPr lang="en-US" sz="1600" dirty="0" err="1">
                          <a:effectLst/>
                        </a:rPr>
                        <a:t>sistemlerinin</a:t>
                      </a:r>
                      <a:r>
                        <a:rPr lang="en-US" sz="1600" dirty="0">
                          <a:effectLst/>
                        </a:rPr>
                        <a:t> </a:t>
                      </a:r>
                      <a:r>
                        <a:rPr lang="en-US" sz="1600" dirty="0" err="1">
                          <a:effectLst/>
                        </a:rPr>
                        <a:t>yükünü</a:t>
                      </a:r>
                      <a:r>
                        <a:rPr lang="en-US" sz="1600" dirty="0">
                          <a:effectLst/>
                        </a:rPr>
                        <a:t> </a:t>
                      </a:r>
                      <a:r>
                        <a:rPr lang="en-US" sz="1600" dirty="0" err="1">
                          <a:effectLst/>
                        </a:rPr>
                        <a:t>hafifletir</a:t>
                      </a:r>
                      <a:r>
                        <a:rPr lang="en-US" sz="1600" dirty="0">
                          <a:effectLst/>
                        </a:rPr>
                        <a:t> </a:t>
                      </a:r>
                      <a:r>
                        <a:rPr lang="en-US" sz="1600" dirty="0" err="1">
                          <a:effectLst/>
                        </a:rPr>
                        <a:t>ve</a:t>
                      </a:r>
                      <a:r>
                        <a:rPr lang="en-US" sz="1600" dirty="0">
                          <a:effectLst/>
                        </a:rPr>
                        <a:t> </a:t>
                      </a:r>
                      <a:r>
                        <a:rPr lang="en-US" sz="1600" dirty="0" err="1">
                          <a:effectLst/>
                        </a:rPr>
                        <a:t>taşkın</a:t>
                      </a:r>
                      <a:r>
                        <a:rPr lang="en-US" sz="1600" dirty="0">
                          <a:effectLst/>
                        </a:rPr>
                        <a:t> </a:t>
                      </a:r>
                      <a:r>
                        <a:rPr lang="en-US" sz="1600" dirty="0" err="1">
                          <a:effectLst/>
                        </a:rPr>
                        <a:t>yönetiminde</a:t>
                      </a:r>
                      <a:r>
                        <a:rPr lang="en-US" sz="1600" dirty="0">
                          <a:effectLst/>
                        </a:rPr>
                        <a:t> </a:t>
                      </a:r>
                      <a:r>
                        <a:rPr lang="en-US" sz="1600" dirty="0" err="1">
                          <a:effectLst/>
                        </a:rPr>
                        <a:t>doğal</a:t>
                      </a:r>
                      <a:r>
                        <a:rPr lang="en-US" sz="1600" dirty="0">
                          <a:effectLst/>
                        </a:rPr>
                        <a:t> </a:t>
                      </a:r>
                      <a:r>
                        <a:rPr lang="en-US" sz="1600" dirty="0" err="1">
                          <a:effectLst/>
                        </a:rPr>
                        <a:t>destek</a:t>
                      </a:r>
                      <a:r>
                        <a:rPr lang="en-US" sz="1600" dirty="0">
                          <a:effectLst/>
                        </a:rPr>
                        <a:t> </a:t>
                      </a:r>
                      <a:r>
                        <a:rPr lang="en-US" sz="1600" dirty="0" err="1">
                          <a:effectLst/>
                        </a:rPr>
                        <a:t>sağlar</a:t>
                      </a:r>
                      <a:r>
                        <a:rPr lang="en-US" sz="1600" dirty="0">
                          <a:effectLst/>
                        </a:rPr>
                        <a:t>.</a:t>
                      </a:r>
                      <a:endParaRPr lang="en-US" sz="16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737" marR="41737" marT="0" marB="0" anchor="ctr"/>
                </a:tc>
                <a:extLst>
                  <a:ext uri="{0D108BD9-81ED-4DB2-BD59-A6C34878D82A}">
                    <a16:rowId xmlns:a16="http://schemas.microsoft.com/office/drawing/2014/main" val="1548915363"/>
                  </a:ext>
                </a:extLst>
              </a:tr>
              <a:tr h="1218389">
                <a:tc>
                  <a:txBody>
                    <a:bodyPr/>
                    <a:lstStyle/>
                    <a:p>
                      <a:pPr algn="ctr">
                        <a:lnSpc>
                          <a:spcPct val="115000"/>
                        </a:lnSpc>
                        <a:spcAft>
                          <a:spcPts val="1000"/>
                        </a:spcAft>
                      </a:pPr>
                      <a:r>
                        <a:rPr lang="en-US" sz="2400" dirty="0" err="1">
                          <a:effectLst/>
                        </a:rPr>
                        <a:t>Sürdürülebilir</a:t>
                      </a:r>
                      <a:r>
                        <a:rPr lang="en-US" sz="2400" dirty="0">
                          <a:effectLst/>
                        </a:rPr>
                        <a:t> </a:t>
                      </a:r>
                      <a:r>
                        <a:rPr lang="en-US" sz="2400" dirty="0" err="1">
                          <a:effectLst/>
                        </a:rPr>
                        <a:t>Yönetim</a:t>
                      </a:r>
                      <a:endParaRPr lang="en-US" sz="2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737" marR="41737" marT="0" marB="0" anchor="ctr"/>
                </a:tc>
                <a:tc>
                  <a:txBody>
                    <a:bodyPr/>
                    <a:lstStyle/>
                    <a:p>
                      <a:pPr algn="just">
                        <a:lnSpc>
                          <a:spcPct val="115000"/>
                        </a:lnSpc>
                        <a:spcAft>
                          <a:spcPts val="1000"/>
                        </a:spcAft>
                      </a:pPr>
                      <a:r>
                        <a:rPr lang="en-US" sz="1600" dirty="0">
                          <a:effectLst/>
                        </a:rPr>
                        <a:t>- Agroforestry </a:t>
                      </a:r>
                      <a:r>
                        <a:rPr lang="en-US" sz="1600" dirty="0" err="1">
                          <a:effectLst/>
                        </a:rPr>
                        <a:t>sistemleri</a:t>
                      </a:r>
                      <a:r>
                        <a:rPr lang="en-US" sz="1600" dirty="0">
                          <a:effectLst/>
                        </a:rPr>
                        <a:t> </a:t>
                      </a:r>
                      <a:r>
                        <a:rPr lang="en-US" sz="1600" dirty="0" err="1">
                          <a:effectLst/>
                        </a:rPr>
                        <a:t>su</a:t>
                      </a:r>
                      <a:r>
                        <a:rPr lang="en-US" sz="1600" dirty="0">
                          <a:effectLst/>
                        </a:rPr>
                        <a:t> </a:t>
                      </a:r>
                      <a:r>
                        <a:rPr lang="en-US" sz="1600" dirty="0" err="1">
                          <a:effectLst/>
                        </a:rPr>
                        <a:t>döngüsünü</a:t>
                      </a:r>
                      <a:r>
                        <a:rPr lang="en-US" sz="1600" dirty="0">
                          <a:effectLst/>
                        </a:rPr>
                        <a:t> </a:t>
                      </a:r>
                      <a:r>
                        <a:rPr lang="en-US" sz="1600" dirty="0" err="1">
                          <a:effectLst/>
                        </a:rPr>
                        <a:t>destekler</a:t>
                      </a:r>
                      <a:r>
                        <a:rPr lang="en-US" sz="1600" dirty="0">
                          <a:effectLst/>
                        </a:rPr>
                        <a:t> </a:t>
                      </a:r>
                      <a:r>
                        <a:rPr lang="en-US" sz="1600" dirty="0" err="1">
                          <a:effectLst/>
                        </a:rPr>
                        <a:t>ve</a:t>
                      </a:r>
                      <a:r>
                        <a:rPr lang="en-US" sz="1600" dirty="0">
                          <a:effectLst/>
                        </a:rPr>
                        <a:t> </a:t>
                      </a:r>
                      <a:r>
                        <a:rPr lang="en-US" sz="1600" dirty="0" err="1">
                          <a:effectLst/>
                        </a:rPr>
                        <a:t>suyun</a:t>
                      </a:r>
                      <a:r>
                        <a:rPr lang="en-US" sz="1600" dirty="0">
                          <a:effectLst/>
                        </a:rPr>
                        <a:t> </a:t>
                      </a:r>
                      <a:r>
                        <a:rPr lang="en-US" sz="1600" dirty="0" err="1">
                          <a:effectLst/>
                        </a:rPr>
                        <a:t>verimli</a:t>
                      </a:r>
                      <a:r>
                        <a:rPr lang="en-US" sz="1600" dirty="0">
                          <a:effectLst/>
                        </a:rPr>
                        <a:t> </a:t>
                      </a:r>
                      <a:r>
                        <a:rPr lang="en-US" sz="1600" dirty="0" err="1">
                          <a:effectLst/>
                        </a:rPr>
                        <a:t>kullanımını</a:t>
                      </a:r>
                      <a:r>
                        <a:rPr lang="en-US" sz="1600" dirty="0">
                          <a:effectLst/>
                        </a:rPr>
                        <a:t> </a:t>
                      </a:r>
                      <a:r>
                        <a:rPr lang="en-US" sz="1600" dirty="0" err="1">
                          <a:effectLst/>
                        </a:rPr>
                        <a:t>artırır</a:t>
                      </a:r>
                      <a:r>
                        <a:rPr lang="en-US" sz="1600" dirty="0">
                          <a:effectLst/>
                        </a:rPr>
                        <a:t>.</a:t>
                      </a:r>
                      <a:endParaRPr lang="en-US" sz="16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737" marR="41737" marT="0" marB="0" anchor="ctr"/>
                </a:tc>
                <a:tc>
                  <a:txBody>
                    <a:bodyPr/>
                    <a:lstStyle/>
                    <a:p>
                      <a:pPr algn="just">
                        <a:lnSpc>
                          <a:spcPct val="115000"/>
                        </a:lnSpc>
                        <a:spcAft>
                          <a:spcPts val="1000"/>
                        </a:spcAft>
                      </a:pPr>
                      <a:r>
                        <a:rPr lang="en-US" sz="1600">
                          <a:effectLst/>
                        </a:rPr>
                        <a:t>- Tarımsal ormanlık alanlar yeşil koridorları genişletir ve şehir çevresinde biyoçeşitliliği artırır.</a:t>
                      </a:r>
                      <a:endParaRPr lang="en-US" sz="1600">
                        <a:effectLst/>
                        <a:latin typeface="Cambria" panose="02040503050406030204" pitchFamily="18" charset="0"/>
                        <a:ea typeface="MS Mincho" panose="02020609040205080304" pitchFamily="49" charset="-128"/>
                        <a:cs typeface="Times New Roman" panose="02020603050405020304" pitchFamily="18" charset="0"/>
                      </a:endParaRPr>
                    </a:p>
                  </a:txBody>
                  <a:tcPr marL="41737" marR="41737" marT="0" marB="0" anchor="ctr"/>
                </a:tc>
                <a:tc>
                  <a:txBody>
                    <a:bodyPr/>
                    <a:lstStyle/>
                    <a:p>
                      <a:pPr algn="just">
                        <a:lnSpc>
                          <a:spcPct val="115000"/>
                        </a:lnSpc>
                        <a:spcAft>
                          <a:spcPts val="1000"/>
                        </a:spcAft>
                      </a:pPr>
                      <a:r>
                        <a:rPr lang="en-US" sz="1600" dirty="0">
                          <a:effectLst/>
                        </a:rPr>
                        <a:t>- </a:t>
                      </a:r>
                      <a:r>
                        <a:rPr lang="en-US" sz="1600" dirty="0" err="1">
                          <a:effectLst/>
                        </a:rPr>
                        <a:t>Sürdürülebilir</a:t>
                      </a:r>
                      <a:r>
                        <a:rPr lang="en-US" sz="1600" dirty="0">
                          <a:effectLst/>
                        </a:rPr>
                        <a:t> </a:t>
                      </a:r>
                      <a:r>
                        <a:rPr lang="en-US" sz="1600" dirty="0" err="1">
                          <a:effectLst/>
                        </a:rPr>
                        <a:t>ekosistem</a:t>
                      </a:r>
                      <a:r>
                        <a:rPr lang="en-US" sz="1600" dirty="0">
                          <a:effectLst/>
                        </a:rPr>
                        <a:t> </a:t>
                      </a:r>
                      <a:r>
                        <a:rPr lang="en-US" sz="1600" dirty="0" err="1">
                          <a:effectLst/>
                        </a:rPr>
                        <a:t>yönetimi</a:t>
                      </a:r>
                      <a:r>
                        <a:rPr lang="en-US" sz="1600" dirty="0">
                          <a:effectLst/>
                        </a:rPr>
                        <a:t>, </a:t>
                      </a:r>
                      <a:r>
                        <a:rPr lang="en-US" sz="1600" dirty="0" err="1">
                          <a:effectLst/>
                        </a:rPr>
                        <a:t>gri</a:t>
                      </a:r>
                      <a:r>
                        <a:rPr lang="en-US" sz="1600" dirty="0">
                          <a:effectLst/>
                        </a:rPr>
                        <a:t> </a:t>
                      </a:r>
                      <a:r>
                        <a:rPr lang="en-US" sz="1600" dirty="0" err="1">
                          <a:effectLst/>
                        </a:rPr>
                        <a:t>altyapının</a:t>
                      </a:r>
                      <a:r>
                        <a:rPr lang="en-US" sz="1600" dirty="0">
                          <a:effectLst/>
                        </a:rPr>
                        <a:t> </a:t>
                      </a:r>
                      <a:r>
                        <a:rPr lang="en-US" sz="1600" dirty="0" err="1">
                          <a:effectLst/>
                        </a:rPr>
                        <a:t>çevresel</a:t>
                      </a:r>
                      <a:r>
                        <a:rPr lang="en-US" sz="1600" dirty="0">
                          <a:effectLst/>
                        </a:rPr>
                        <a:t> </a:t>
                      </a:r>
                      <a:r>
                        <a:rPr lang="en-US" sz="1600" dirty="0" err="1">
                          <a:effectLst/>
                        </a:rPr>
                        <a:t>etkilerini</a:t>
                      </a:r>
                      <a:r>
                        <a:rPr lang="en-US" sz="1600" dirty="0">
                          <a:effectLst/>
                        </a:rPr>
                        <a:t> </a:t>
                      </a:r>
                      <a:r>
                        <a:rPr lang="en-US" sz="1600" dirty="0" err="1">
                          <a:effectLst/>
                        </a:rPr>
                        <a:t>azaltır</a:t>
                      </a:r>
                      <a:r>
                        <a:rPr lang="en-US" sz="1600" dirty="0">
                          <a:effectLst/>
                        </a:rPr>
                        <a:t> (</a:t>
                      </a:r>
                      <a:r>
                        <a:rPr lang="en-US" sz="1600" dirty="0" err="1">
                          <a:effectLst/>
                        </a:rPr>
                        <a:t>örneğin</a:t>
                      </a:r>
                      <a:r>
                        <a:rPr lang="en-US" sz="1600" dirty="0">
                          <a:effectLst/>
                        </a:rPr>
                        <a:t>, </a:t>
                      </a:r>
                      <a:r>
                        <a:rPr lang="en-US" sz="1600" dirty="0" err="1">
                          <a:effectLst/>
                        </a:rPr>
                        <a:t>sürdürülebilir</a:t>
                      </a:r>
                      <a:r>
                        <a:rPr lang="en-US" sz="1600" dirty="0">
                          <a:effectLst/>
                        </a:rPr>
                        <a:t> </a:t>
                      </a:r>
                      <a:r>
                        <a:rPr lang="en-US" sz="1600" dirty="0" err="1">
                          <a:effectLst/>
                        </a:rPr>
                        <a:t>tarım</a:t>
                      </a:r>
                      <a:r>
                        <a:rPr lang="en-US" sz="1600" dirty="0">
                          <a:effectLst/>
                        </a:rPr>
                        <a:t> </a:t>
                      </a:r>
                      <a:r>
                        <a:rPr lang="en-US" sz="1600" dirty="0" err="1">
                          <a:effectLst/>
                        </a:rPr>
                        <a:t>taşkın</a:t>
                      </a:r>
                      <a:r>
                        <a:rPr lang="en-US" sz="1600" dirty="0">
                          <a:effectLst/>
                        </a:rPr>
                        <a:t> </a:t>
                      </a:r>
                      <a:r>
                        <a:rPr lang="en-US" sz="1600" dirty="0" err="1">
                          <a:effectLst/>
                        </a:rPr>
                        <a:t>kontrolünü</a:t>
                      </a:r>
                      <a:r>
                        <a:rPr lang="en-US" sz="1600" dirty="0">
                          <a:effectLst/>
                        </a:rPr>
                        <a:t> </a:t>
                      </a:r>
                      <a:r>
                        <a:rPr lang="en-US" sz="1600" dirty="0" err="1">
                          <a:effectLst/>
                        </a:rPr>
                        <a:t>destekler</a:t>
                      </a:r>
                      <a:r>
                        <a:rPr lang="en-US" sz="1600" dirty="0">
                          <a:effectLst/>
                        </a:rPr>
                        <a:t>).</a:t>
                      </a:r>
                      <a:endParaRPr lang="en-US" sz="16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737" marR="41737" marT="0" marB="0" anchor="ctr"/>
                </a:tc>
                <a:extLst>
                  <a:ext uri="{0D108BD9-81ED-4DB2-BD59-A6C34878D82A}">
                    <a16:rowId xmlns:a16="http://schemas.microsoft.com/office/drawing/2014/main" val="2528109845"/>
                  </a:ext>
                </a:extLst>
              </a:tr>
              <a:tr h="1529610">
                <a:tc>
                  <a:txBody>
                    <a:bodyPr/>
                    <a:lstStyle/>
                    <a:p>
                      <a:pPr algn="ctr">
                        <a:lnSpc>
                          <a:spcPct val="115000"/>
                        </a:lnSpc>
                        <a:spcAft>
                          <a:spcPts val="1000"/>
                        </a:spcAft>
                      </a:pPr>
                      <a:r>
                        <a:rPr lang="en-US" sz="2400" dirty="0" err="1">
                          <a:effectLst/>
                        </a:rPr>
                        <a:t>Yeşil-Altyapı</a:t>
                      </a:r>
                      <a:r>
                        <a:rPr lang="en-US" sz="2400" dirty="0">
                          <a:effectLst/>
                        </a:rPr>
                        <a:t> </a:t>
                      </a:r>
                      <a:r>
                        <a:rPr lang="en-US" sz="2400" dirty="0" err="1">
                          <a:effectLst/>
                        </a:rPr>
                        <a:t>Çözümleri</a:t>
                      </a:r>
                      <a:endParaRPr lang="en-US" sz="2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737" marR="41737" marT="0" marB="0" anchor="ctr"/>
                </a:tc>
                <a:tc>
                  <a:txBody>
                    <a:bodyPr/>
                    <a:lstStyle/>
                    <a:p>
                      <a:pPr algn="just">
                        <a:lnSpc>
                          <a:spcPct val="115000"/>
                        </a:lnSpc>
                        <a:spcAft>
                          <a:spcPts val="1000"/>
                        </a:spcAft>
                      </a:pPr>
                      <a:r>
                        <a:rPr lang="en-US" sz="1600" dirty="0">
                          <a:effectLst/>
                        </a:rPr>
                        <a:t>- </a:t>
                      </a:r>
                      <a:r>
                        <a:rPr lang="en-US" sz="1600" dirty="0" err="1">
                          <a:effectLst/>
                        </a:rPr>
                        <a:t>Yağmur</a:t>
                      </a:r>
                      <a:r>
                        <a:rPr lang="en-US" sz="1600" dirty="0">
                          <a:effectLst/>
                        </a:rPr>
                        <a:t> </a:t>
                      </a:r>
                      <a:r>
                        <a:rPr lang="en-US" sz="1600" dirty="0" err="1">
                          <a:effectLst/>
                        </a:rPr>
                        <a:t>bahçeleri</a:t>
                      </a:r>
                      <a:r>
                        <a:rPr lang="en-US" sz="1600" dirty="0">
                          <a:effectLst/>
                        </a:rPr>
                        <a:t> </a:t>
                      </a:r>
                      <a:r>
                        <a:rPr lang="en-US" sz="1600" dirty="0" err="1">
                          <a:effectLst/>
                        </a:rPr>
                        <a:t>ve</a:t>
                      </a:r>
                      <a:r>
                        <a:rPr lang="en-US" sz="1600" dirty="0">
                          <a:effectLst/>
                        </a:rPr>
                        <a:t> </a:t>
                      </a:r>
                      <a:r>
                        <a:rPr lang="en-US" sz="1600" dirty="0" err="1">
                          <a:effectLst/>
                        </a:rPr>
                        <a:t>biyofiltreler</a:t>
                      </a:r>
                      <a:r>
                        <a:rPr lang="en-US" sz="1600" dirty="0">
                          <a:effectLst/>
                        </a:rPr>
                        <a:t>, </a:t>
                      </a:r>
                      <a:r>
                        <a:rPr lang="en-US" sz="1600" dirty="0" err="1">
                          <a:effectLst/>
                        </a:rPr>
                        <a:t>yağmur</a:t>
                      </a:r>
                      <a:r>
                        <a:rPr lang="en-US" sz="1600" dirty="0">
                          <a:effectLst/>
                        </a:rPr>
                        <a:t> </a:t>
                      </a:r>
                      <a:r>
                        <a:rPr lang="en-US" sz="1600" dirty="0" err="1">
                          <a:effectLst/>
                        </a:rPr>
                        <a:t>suyunun</a:t>
                      </a:r>
                      <a:r>
                        <a:rPr lang="en-US" sz="1600" dirty="0">
                          <a:effectLst/>
                        </a:rPr>
                        <a:t> </a:t>
                      </a:r>
                      <a:r>
                        <a:rPr lang="en-US" sz="1600" dirty="0" err="1">
                          <a:effectLst/>
                        </a:rPr>
                        <a:t>doğal</a:t>
                      </a:r>
                      <a:r>
                        <a:rPr lang="en-US" sz="1600" dirty="0">
                          <a:effectLst/>
                        </a:rPr>
                        <a:t> </a:t>
                      </a:r>
                      <a:r>
                        <a:rPr lang="en-US" sz="1600" dirty="0" err="1">
                          <a:effectLst/>
                        </a:rPr>
                        <a:t>döngüsünü</a:t>
                      </a:r>
                      <a:r>
                        <a:rPr lang="en-US" sz="1600" dirty="0">
                          <a:effectLst/>
                        </a:rPr>
                        <a:t> </a:t>
                      </a:r>
                      <a:r>
                        <a:rPr lang="en-US" sz="1600" dirty="0" err="1">
                          <a:effectLst/>
                        </a:rPr>
                        <a:t>destekler</a:t>
                      </a:r>
                      <a:r>
                        <a:rPr lang="en-US" sz="1600" dirty="0">
                          <a:effectLst/>
                        </a:rPr>
                        <a:t> </a:t>
                      </a:r>
                      <a:r>
                        <a:rPr lang="en-US" sz="1600" dirty="0" err="1">
                          <a:effectLst/>
                        </a:rPr>
                        <a:t>ve</a:t>
                      </a:r>
                      <a:r>
                        <a:rPr lang="en-US" sz="1600" dirty="0">
                          <a:effectLst/>
                        </a:rPr>
                        <a:t> </a:t>
                      </a:r>
                      <a:r>
                        <a:rPr lang="en-US" sz="1600" dirty="0" err="1">
                          <a:effectLst/>
                        </a:rPr>
                        <a:t>taşkın</a:t>
                      </a:r>
                      <a:r>
                        <a:rPr lang="en-US" sz="1600" dirty="0">
                          <a:effectLst/>
                        </a:rPr>
                        <a:t> </a:t>
                      </a:r>
                      <a:r>
                        <a:rPr lang="en-US" sz="1600" dirty="0" err="1">
                          <a:effectLst/>
                        </a:rPr>
                        <a:t>riskini</a:t>
                      </a:r>
                      <a:r>
                        <a:rPr lang="en-US" sz="1600" dirty="0">
                          <a:effectLst/>
                        </a:rPr>
                        <a:t> </a:t>
                      </a:r>
                      <a:r>
                        <a:rPr lang="en-US" sz="1600" dirty="0" err="1">
                          <a:effectLst/>
                        </a:rPr>
                        <a:t>azaltır</a:t>
                      </a:r>
                      <a:r>
                        <a:rPr lang="en-US" sz="1600" dirty="0">
                          <a:effectLst/>
                        </a:rPr>
                        <a:t>.</a:t>
                      </a:r>
                      <a:br>
                        <a:rPr lang="en-US" sz="1600" dirty="0">
                          <a:effectLst/>
                        </a:rPr>
                      </a:br>
                      <a:r>
                        <a:rPr lang="en-US" sz="1600" dirty="0">
                          <a:effectLst/>
                        </a:rPr>
                        <a:t>- Doğal </a:t>
                      </a:r>
                      <a:r>
                        <a:rPr lang="en-US" sz="1600" dirty="0" err="1">
                          <a:effectLst/>
                        </a:rPr>
                        <a:t>su</a:t>
                      </a:r>
                      <a:r>
                        <a:rPr lang="en-US" sz="1600" dirty="0">
                          <a:effectLst/>
                        </a:rPr>
                        <a:t> </a:t>
                      </a:r>
                      <a:r>
                        <a:rPr lang="en-US" sz="1600" dirty="0" err="1">
                          <a:effectLst/>
                        </a:rPr>
                        <a:t>toplama</a:t>
                      </a:r>
                      <a:r>
                        <a:rPr lang="en-US" sz="1600" dirty="0">
                          <a:effectLst/>
                        </a:rPr>
                        <a:t> </a:t>
                      </a:r>
                      <a:r>
                        <a:rPr lang="en-US" sz="1600" dirty="0" err="1">
                          <a:effectLst/>
                        </a:rPr>
                        <a:t>alanları</a:t>
                      </a:r>
                      <a:r>
                        <a:rPr lang="en-US" sz="1600" dirty="0">
                          <a:effectLst/>
                        </a:rPr>
                        <a:t> </a:t>
                      </a:r>
                      <a:r>
                        <a:rPr lang="en-US" sz="1600" dirty="0" err="1">
                          <a:effectLst/>
                        </a:rPr>
                        <a:t>su</a:t>
                      </a:r>
                      <a:r>
                        <a:rPr lang="en-US" sz="1600" dirty="0">
                          <a:effectLst/>
                        </a:rPr>
                        <a:t> </a:t>
                      </a:r>
                      <a:r>
                        <a:rPr lang="en-US" sz="1600" dirty="0" err="1">
                          <a:effectLst/>
                        </a:rPr>
                        <a:t>yönetimine</a:t>
                      </a:r>
                      <a:r>
                        <a:rPr lang="en-US" sz="1600" dirty="0">
                          <a:effectLst/>
                        </a:rPr>
                        <a:t> </a:t>
                      </a:r>
                      <a:r>
                        <a:rPr lang="en-US" sz="1600" dirty="0" err="1">
                          <a:effectLst/>
                        </a:rPr>
                        <a:t>katkı</a:t>
                      </a:r>
                      <a:r>
                        <a:rPr lang="en-US" sz="1600" dirty="0">
                          <a:effectLst/>
                        </a:rPr>
                        <a:t> </a:t>
                      </a:r>
                      <a:r>
                        <a:rPr lang="en-US" sz="1600" dirty="0" err="1">
                          <a:effectLst/>
                        </a:rPr>
                        <a:t>sağlar</a:t>
                      </a:r>
                      <a:r>
                        <a:rPr lang="en-US" sz="1600" dirty="0">
                          <a:effectLst/>
                        </a:rPr>
                        <a:t>.</a:t>
                      </a:r>
                      <a:endParaRPr lang="en-US" sz="16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737" marR="41737" marT="0" marB="0" anchor="ctr"/>
                </a:tc>
                <a:tc>
                  <a:txBody>
                    <a:bodyPr/>
                    <a:lstStyle/>
                    <a:p>
                      <a:pPr algn="just">
                        <a:lnSpc>
                          <a:spcPct val="115000"/>
                        </a:lnSpc>
                        <a:spcAft>
                          <a:spcPts val="1000"/>
                        </a:spcAft>
                      </a:pPr>
                      <a:r>
                        <a:rPr lang="en-US" sz="1600" dirty="0">
                          <a:effectLst/>
                        </a:rPr>
                        <a:t>- </a:t>
                      </a:r>
                      <a:r>
                        <a:rPr lang="en-US" sz="1600" dirty="0" err="1">
                          <a:effectLst/>
                        </a:rPr>
                        <a:t>Yeşil</a:t>
                      </a:r>
                      <a:r>
                        <a:rPr lang="en-US" sz="1600" dirty="0">
                          <a:effectLst/>
                        </a:rPr>
                        <a:t> </a:t>
                      </a:r>
                      <a:r>
                        <a:rPr lang="en-US" sz="1600" dirty="0" err="1">
                          <a:effectLst/>
                        </a:rPr>
                        <a:t>çatılar</a:t>
                      </a:r>
                      <a:r>
                        <a:rPr lang="en-US" sz="1600" dirty="0">
                          <a:effectLst/>
                        </a:rPr>
                        <a:t> </a:t>
                      </a:r>
                      <a:r>
                        <a:rPr lang="en-US" sz="1600" dirty="0" err="1">
                          <a:effectLst/>
                        </a:rPr>
                        <a:t>ve</a:t>
                      </a:r>
                      <a:r>
                        <a:rPr lang="en-US" sz="1600" dirty="0">
                          <a:effectLst/>
                        </a:rPr>
                        <a:t> </a:t>
                      </a:r>
                      <a:r>
                        <a:rPr lang="en-US" sz="1600" dirty="0" err="1">
                          <a:effectLst/>
                        </a:rPr>
                        <a:t>dikey</a:t>
                      </a:r>
                      <a:r>
                        <a:rPr lang="en-US" sz="1600" dirty="0">
                          <a:effectLst/>
                        </a:rPr>
                        <a:t> </a:t>
                      </a:r>
                      <a:r>
                        <a:rPr lang="en-US" sz="1600" dirty="0" err="1">
                          <a:effectLst/>
                        </a:rPr>
                        <a:t>bahçeler</a:t>
                      </a:r>
                      <a:r>
                        <a:rPr lang="en-US" sz="1600" dirty="0">
                          <a:effectLst/>
                        </a:rPr>
                        <a:t> </a:t>
                      </a:r>
                      <a:r>
                        <a:rPr lang="en-US" sz="1600" dirty="0" err="1">
                          <a:effectLst/>
                        </a:rPr>
                        <a:t>şehirlerde</a:t>
                      </a:r>
                      <a:r>
                        <a:rPr lang="en-US" sz="1600" dirty="0">
                          <a:effectLst/>
                        </a:rPr>
                        <a:t> </a:t>
                      </a:r>
                      <a:r>
                        <a:rPr lang="en-US" sz="1600" dirty="0" err="1">
                          <a:effectLst/>
                        </a:rPr>
                        <a:t>enerji</a:t>
                      </a:r>
                      <a:r>
                        <a:rPr lang="en-US" sz="1600" dirty="0">
                          <a:effectLst/>
                        </a:rPr>
                        <a:t> </a:t>
                      </a:r>
                      <a:r>
                        <a:rPr lang="en-US" sz="1600" dirty="0" err="1">
                          <a:effectLst/>
                        </a:rPr>
                        <a:t>tüketimini</a:t>
                      </a:r>
                      <a:r>
                        <a:rPr lang="en-US" sz="1600" dirty="0">
                          <a:effectLst/>
                        </a:rPr>
                        <a:t> </a:t>
                      </a:r>
                      <a:r>
                        <a:rPr lang="en-US" sz="1600" dirty="0" err="1">
                          <a:effectLst/>
                        </a:rPr>
                        <a:t>azaltır</a:t>
                      </a:r>
                      <a:r>
                        <a:rPr lang="en-US" sz="1600" dirty="0">
                          <a:effectLst/>
                        </a:rPr>
                        <a:t> </a:t>
                      </a:r>
                      <a:r>
                        <a:rPr lang="en-US" sz="1600" dirty="0" err="1">
                          <a:effectLst/>
                        </a:rPr>
                        <a:t>ve</a:t>
                      </a:r>
                      <a:r>
                        <a:rPr lang="en-US" sz="1600" dirty="0">
                          <a:effectLst/>
                        </a:rPr>
                        <a:t> </a:t>
                      </a:r>
                      <a:r>
                        <a:rPr lang="en-US" sz="1600" dirty="0" err="1">
                          <a:effectLst/>
                        </a:rPr>
                        <a:t>ekosistem</a:t>
                      </a:r>
                      <a:r>
                        <a:rPr lang="en-US" sz="1600" dirty="0">
                          <a:effectLst/>
                        </a:rPr>
                        <a:t> </a:t>
                      </a:r>
                      <a:r>
                        <a:rPr lang="en-US" sz="1600" dirty="0" err="1">
                          <a:effectLst/>
                        </a:rPr>
                        <a:t>hizmetlerini</a:t>
                      </a:r>
                      <a:r>
                        <a:rPr lang="en-US" sz="1600" dirty="0">
                          <a:effectLst/>
                        </a:rPr>
                        <a:t> </a:t>
                      </a:r>
                      <a:r>
                        <a:rPr lang="en-US" sz="1600" dirty="0" err="1">
                          <a:effectLst/>
                        </a:rPr>
                        <a:t>artırır</a:t>
                      </a:r>
                      <a:r>
                        <a:rPr lang="en-US" sz="1600" dirty="0">
                          <a:effectLst/>
                        </a:rPr>
                        <a:t>.</a:t>
                      </a:r>
                      <a:endParaRPr lang="en-US" sz="16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737" marR="41737" marT="0" marB="0" anchor="ctr"/>
                </a:tc>
                <a:tc>
                  <a:txBody>
                    <a:bodyPr/>
                    <a:lstStyle/>
                    <a:p>
                      <a:pPr algn="just">
                        <a:lnSpc>
                          <a:spcPct val="115000"/>
                        </a:lnSpc>
                        <a:spcAft>
                          <a:spcPts val="1000"/>
                        </a:spcAft>
                      </a:pPr>
                      <a:r>
                        <a:rPr lang="en-US" sz="1600" dirty="0">
                          <a:effectLst/>
                        </a:rPr>
                        <a:t>- </a:t>
                      </a:r>
                      <a:r>
                        <a:rPr lang="en-US" sz="1600" dirty="0" err="1">
                          <a:effectLst/>
                        </a:rPr>
                        <a:t>Gri</a:t>
                      </a:r>
                      <a:r>
                        <a:rPr lang="en-US" sz="1600" dirty="0">
                          <a:effectLst/>
                        </a:rPr>
                        <a:t> </a:t>
                      </a:r>
                      <a:r>
                        <a:rPr lang="en-US" sz="1600" dirty="0" err="1">
                          <a:effectLst/>
                        </a:rPr>
                        <a:t>altyapıyla</a:t>
                      </a:r>
                      <a:r>
                        <a:rPr lang="en-US" sz="1600" dirty="0">
                          <a:effectLst/>
                        </a:rPr>
                        <a:t> </a:t>
                      </a:r>
                      <a:r>
                        <a:rPr lang="en-US" sz="1600" dirty="0" err="1">
                          <a:effectLst/>
                        </a:rPr>
                        <a:t>entegre</a:t>
                      </a:r>
                      <a:r>
                        <a:rPr lang="en-US" sz="1600" dirty="0">
                          <a:effectLst/>
                        </a:rPr>
                        <a:t> </a:t>
                      </a:r>
                      <a:r>
                        <a:rPr lang="en-US" sz="1600" dirty="0" err="1">
                          <a:effectLst/>
                        </a:rPr>
                        <a:t>çalışarak</a:t>
                      </a:r>
                      <a:r>
                        <a:rPr lang="en-US" sz="1600" dirty="0">
                          <a:effectLst/>
                        </a:rPr>
                        <a:t> </a:t>
                      </a:r>
                      <a:r>
                        <a:rPr lang="en-US" sz="1600" dirty="0" err="1">
                          <a:effectLst/>
                        </a:rPr>
                        <a:t>çok</a:t>
                      </a:r>
                      <a:r>
                        <a:rPr lang="en-US" sz="1600" dirty="0">
                          <a:effectLst/>
                        </a:rPr>
                        <a:t> </a:t>
                      </a:r>
                      <a:r>
                        <a:rPr lang="en-US" sz="1600" dirty="0" err="1">
                          <a:effectLst/>
                        </a:rPr>
                        <a:t>işlevli</a:t>
                      </a:r>
                      <a:r>
                        <a:rPr lang="en-US" sz="1600" dirty="0">
                          <a:effectLst/>
                        </a:rPr>
                        <a:t> </a:t>
                      </a:r>
                      <a:r>
                        <a:rPr lang="en-US" sz="1600" dirty="0" err="1">
                          <a:effectLst/>
                        </a:rPr>
                        <a:t>çözümler</a:t>
                      </a:r>
                      <a:r>
                        <a:rPr lang="en-US" sz="1600" dirty="0">
                          <a:effectLst/>
                        </a:rPr>
                        <a:t> </a:t>
                      </a:r>
                      <a:r>
                        <a:rPr lang="en-US" sz="1600" dirty="0" err="1">
                          <a:effectLst/>
                        </a:rPr>
                        <a:t>sunar</a:t>
                      </a:r>
                      <a:r>
                        <a:rPr lang="en-US" sz="1600" dirty="0">
                          <a:effectLst/>
                        </a:rPr>
                        <a:t> (</a:t>
                      </a:r>
                      <a:r>
                        <a:rPr lang="en-US" sz="1600" dirty="0" err="1">
                          <a:effectLst/>
                        </a:rPr>
                        <a:t>örneğin</a:t>
                      </a:r>
                      <a:r>
                        <a:rPr lang="en-US" sz="1600" dirty="0">
                          <a:effectLst/>
                        </a:rPr>
                        <a:t>, </a:t>
                      </a:r>
                      <a:r>
                        <a:rPr lang="en-US" sz="1600" dirty="0" err="1">
                          <a:effectLst/>
                        </a:rPr>
                        <a:t>yeşil</a:t>
                      </a:r>
                      <a:r>
                        <a:rPr lang="en-US" sz="1600" dirty="0">
                          <a:effectLst/>
                        </a:rPr>
                        <a:t> </a:t>
                      </a:r>
                      <a:r>
                        <a:rPr lang="en-US" sz="1600" dirty="0" err="1">
                          <a:effectLst/>
                        </a:rPr>
                        <a:t>yollar</a:t>
                      </a:r>
                      <a:r>
                        <a:rPr lang="en-US" sz="1600" dirty="0">
                          <a:effectLst/>
                        </a:rPr>
                        <a:t> hem </a:t>
                      </a:r>
                      <a:r>
                        <a:rPr lang="en-US" sz="1600" dirty="0" err="1">
                          <a:effectLst/>
                        </a:rPr>
                        <a:t>ulaşım</a:t>
                      </a:r>
                      <a:r>
                        <a:rPr lang="en-US" sz="1600" dirty="0">
                          <a:effectLst/>
                        </a:rPr>
                        <a:t> hem de </a:t>
                      </a:r>
                      <a:r>
                        <a:rPr lang="en-US" sz="1600" dirty="0" err="1">
                          <a:effectLst/>
                        </a:rPr>
                        <a:t>çevresel</a:t>
                      </a:r>
                      <a:r>
                        <a:rPr lang="en-US" sz="1600" dirty="0">
                          <a:effectLst/>
                        </a:rPr>
                        <a:t> </a:t>
                      </a:r>
                      <a:r>
                        <a:rPr lang="en-US" sz="1600" dirty="0" err="1">
                          <a:effectLst/>
                        </a:rPr>
                        <a:t>faydalar</a:t>
                      </a:r>
                      <a:r>
                        <a:rPr lang="en-US" sz="1600" dirty="0">
                          <a:effectLst/>
                        </a:rPr>
                        <a:t> </a:t>
                      </a:r>
                      <a:r>
                        <a:rPr lang="en-US" sz="1600" dirty="0" err="1">
                          <a:effectLst/>
                        </a:rPr>
                        <a:t>sağlar</a:t>
                      </a:r>
                      <a:r>
                        <a:rPr lang="en-US" sz="1600" dirty="0">
                          <a:effectLst/>
                        </a:rPr>
                        <a:t>).</a:t>
                      </a:r>
                      <a:endParaRPr lang="en-US" sz="16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737" marR="41737" marT="0" marB="0" anchor="ctr"/>
                </a:tc>
                <a:extLst>
                  <a:ext uri="{0D108BD9-81ED-4DB2-BD59-A6C34878D82A}">
                    <a16:rowId xmlns:a16="http://schemas.microsoft.com/office/drawing/2014/main" val="3887808423"/>
                  </a:ext>
                </a:extLst>
              </a:tr>
            </a:tbl>
          </a:graphicData>
        </a:graphic>
      </p:graphicFrame>
      <p:sp>
        <p:nvSpPr>
          <p:cNvPr id="21" name="Rectangle 2">
            <a:extLst>
              <a:ext uri="{FF2B5EF4-FFF2-40B4-BE49-F238E27FC236}">
                <a16:creationId xmlns:a16="http://schemas.microsoft.com/office/drawing/2014/main" id="{F9944D3C-AA68-4A35-A91A-F32B76FDE447}"/>
              </a:ext>
            </a:extLst>
          </p:cNvPr>
          <p:cNvSpPr>
            <a:spLocks noChangeArrowheads="1"/>
          </p:cNvSpPr>
          <p:nvPr/>
        </p:nvSpPr>
        <p:spPr bwMode="auto">
          <a:xfrm>
            <a:off x="579920" y="1915412"/>
            <a:ext cx="4721421" cy="907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304704"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err="1">
                <a:ln>
                  <a:noFill/>
                </a:ln>
                <a:solidFill>
                  <a:srgbClr val="C00000"/>
                </a:solidFill>
                <a:effectLst/>
                <a:latin typeface="Calibri" panose="020F0502020204030204" pitchFamily="34" charset="0"/>
                <a:ea typeface="MS Gothic" panose="020B0609070205080204" pitchFamily="49" charset="-128"/>
                <a:cs typeface="Times New Roman" panose="02020603050405020304" pitchFamily="18" charset="0"/>
              </a:rPr>
              <a:t>Doğa-Temelli</a:t>
            </a:r>
            <a:r>
              <a:rPr kumimoji="0" lang="en-US" altLang="en-US" b="1" i="0" u="none" strike="noStrike" cap="none" normalizeH="0" baseline="0" dirty="0">
                <a:ln>
                  <a:noFill/>
                </a:ln>
                <a:solidFill>
                  <a:srgbClr val="C00000"/>
                </a:solidFill>
                <a:effectLst/>
                <a:latin typeface="Calibri" panose="020F0502020204030204" pitchFamily="34" charset="0"/>
                <a:ea typeface="MS Gothic" panose="020B0609070205080204" pitchFamily="49" charset="-128"/>
                <a:cs typeface="Times New Roman" panose="02020603050405020304" pitchFamily="18" charset="0"/>
              </a:rPr>
              <a:t> </a:t>
            </a:r>
            <a:r>
              <a:rPr kumimoji="0" lang="en-US" altLang="en-US" b="1" i="0" u="none" strike="noStrike" cap="none" normalizeH="0" baseline="0" dirty="0" err="1">
                <a:ln>
                  <a:noFill/>
                </a:ln>
                <a:solidFill>
                  <a:srgbClr val="C00000"/>
                </a:solidFill>
                <a:effectLst/>
                <a:latin typeface="Calibri" panose="020F0502020204030204" pitchFamily="34" charset="0"/>
                <a:ea typeface="MS Gothic" panose="020B0609070205080204" pitchFamily="49" charset="-128"/>
                <a:cs typeface="Times New Roman" panose="02020603050405020304" pitchFamily="18" charset="0"/>
              </a:rPr>
              <a:t>Çözümler</a:t>
            </a:r>
            <a:r>
              <a:rPr kumimoji="0" lang="en-US" altLang="en-US" b="1" i="0" u="none" strike="noStrike" cap="none" normalizeH="0" baseline="0" dirty="0">
                <a:ln>
                  <a:noFill/>
                </a:ln>
                <a:solidFill>
                  <a:srgbClr val="C00000"/>
                </a:solidFill>
                <a:effectLst/>
                <a:latin typeface="Calibri" panose="020F0502020204030204" pitchFamily="34" charset="0"/>
                <a:ea typeface="MS Gothic" panose="020B0609070205080204" pitchFamily="49" charset="-128"/>
                <a:cs typeface="Times New Roman" panose="02020603050405020304" pitchFamily="18" charset="0"/>
              </a:rPr>
              <a:t> </a:t>
            </a:r>
            <a:r>
              <a:rPr kumimoji="0" lang="en-US" altLang="en-US" b="1" i="0" u="none" strike="noStrike" cap="none" normalizeH="0" baseline="0" dirty="0" err="1">
                <a:ln>
                  <a:noFill/>
                </a:ln>
                <a:solidFill>
                  <a:srgbClr val="C00000"/>
                </a:solidFill>
                <a:effectLst/>
                <a:latin typeface="Calibri" panose="020F0502020204030204" pitchFamily="34" charset="0"/>
                <a:ea typeface="MS Gothic" panose="020B0609070205080204" pitchFamily="49" charset="-128"/>
                <a:cs typeface="Times New Roman" panose="02020603050405020304" pitchFamily="18" charset="0"/>
              </a:rPr>
              <a:t>ve</a:t>
            </a:r>
            <a:r>
              <a:rPr kumimoji="0" lang="en-US" altLang="en-US" b="1" i="0" u="none" strike="noStrike" cap="none" normalizeH="0" baseline="0" dirty="0">
                <a:ln>
                  <a:noFill/>
                </a:ln>
                <a:solidFill>
                  <a:srgbClr val="C00000"/>
                </a:solidFill>
                <a:effectLst/>
                <a:latin typeface="Calibri" panose="020F0502020204030204" pitchFamily="34" charset="0"/>
                <a:ea typeface="MS Gothic" panose="020B0609070205080204" pitchFamily="49" charset="-128"/>
                <a:cs typeface="Times New Roman" panose="02020603050405020304" pitchFamily="18" charset="0"/>
              </a:rPr>
              <a:t> </a:t>
            </a:r>
            <a:r>
              <a:rPr kumimoji="0" lang="en-US" altLang="en-US" b="1" i="0" u="none" strike="noStrike" cap="none" normalizeH="0" baseline="0" dirty="0" err="1">
                <a:ln>
                  <a:noFill/>
                </a:ln>
                <a:solidFill>
                  <a:srgbClr val="C00000"/>
                </a:solidFill>
                <a:effectLst/>
                <a:latin typeface="Calibri" panose="020F0502020204030204" pitchFamily="34" charset="0"/>
                <a:ea typeface="MS Gothic" panose="020B0609070205080204" pitchFamily="49" charset="-128"/>
                <a:cs typeface="Times New Roman" panose="02020603050405020304" pitchFamily="18" charset="0"/>
              </a:rPr>
              <a:t>Altyapı</a:t>
            </a:r>
            <a:r>
              <a:rPr kumimoji="0" lang="en-US" altLang="en-US" b="1" i="0" u="none" strike="noStrike" cap="none" normalizeH="0" baseline="0" dirty="0">
                <a:ln>
                  <a:noFill/>
                </a:ln>
                <a:solidFill>
                  <a:srgbClr val="C00000"/>
                </a:solidFill>
                <a:effectLst/>
                <a:latin typeface="Calibri" panose="020F0502020204030204" pitchFamily="34" charset="0"/>
                <a:ea typeface="MS Gothic" panose="020B0609070205080204" pitchFamily="49" charset="-128"/>
                <a:cs typeface="Times New Roman" panose="02020603050405020304" pitchFamily="18" charset="0"/>
              </a:rPr>
              <a:t> </a:t>
            </a:r>
            <a:r>
              <a:rPr kumimoji="0" lang="en-US" altLang="en-US" b="1" i="0" u="none" strike="noStrike" cap="none" normalizeH="0" baseline="0" dirty="0" err="1">
                <a:ln>
                  <a:noFill/>
                </a:ln>
                <a:solidFill>
                  <a:srgbClr val="C00000"/>
                </a:solidFill>
                <a:effectLst/>
                <a:latin typeface="Calibri" panose="020F0502020204030204" pitchFamily="34" charset="0"/>
                <a:ea typeface="MS Gothic" panose="020B0609070205080204" pitchFamily="49" charset="-128"/>
                <a:cs typeface="Times New Roman" panose="02020603050405020304" pitchFamily="18" charset="0"/>
              </a:rPr>
              <a:t>Entegrasyonu</a:t>
            </a:r>
            <a:endParaRPr kumimoji="0" lang="en-US" altLang="en-US" b="1" i="0" u="none" strike="noStrike" cap="none" normalizeH="0" baseline="0" dirty="0">
              <a:ln>
                <a:noFill/>
              </a:ln>
              <a:solidFill>
                <a:srgbClr val="C00000"/>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11355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43CDAA-549D-4896-AE0C-104DBDF4D8BE}"/>
              </a:ext>
            </a:extLst>
          </p:cNvPr>
          <p:cNvPicPr>
            <a:picLocks noChangeAspect="1"/>
          </p:cNvPicPr>
          <p:nvPr/>
        </p:nvPicPr>
        <p:blipFill>
          <a:blip r:embed="rId2"/>
          <a:stretch>
            <a:fillRect/>
          </a:stretch>
        </p:blipFill>
        <p:spPr>
          <a:xfrm>
            <a:off x="0" y="0"/>
            <a:ext cx="18288000" cy="10287000"/>
          </a:xfrm>
          <a:prstGeom prst="rect">
            <a:avLst/>
          </a:prstGeom>
        </p:spPr>
      </p:pic>
      <p:sp>
        <p:nvSpPr>
          <p:cNvPr id="6" name="Rectangle 5">
            <a:extLst>
              <a:ext uri="{FF2B5EF4-FFF2-40B4-BE49-F238E27FC236}">
                <a16:creationId xmlns:a16="http://schemas.microsoft.com/office/drawing/2014/main" id="{5142CA02-4502-4A2A-B5AA-4E1B72DFF54E}"/>
              </a:ext>
            </a:extLst>
          </p:cNvPr>
          <p:cNvSpPr/>
          <p:nvPr/>
        </p:nvSpPr>
        <p:spPr>
          <a:xfrm>
            <a:off x="14798754" y="9277895"/>
            <a:ext cx="3467100" cy="901701"/>
          </a:xfrm>
          <a:prstGeom prst="rect">
            <a:avLst/>
          </a:prstGeom>
          <a:solidFill>
            <a:schemeClr val="accent3">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tr-TR" sz="2400" dirty="0">
                <a:ln w="0"/>
                <a:solidFill>
                  <a:schemeClr val="tx1"/>
                </a:solidFill>
                <a:effectLst>
                  <a:outerShdw blurRad="38100" dist="19050" dir="2700000" algn="tl" rotWithShape="0">
                    <a:schemeClr val="dk1">
                      <a:alpha val="40000"/>
                    </a:schemeClr>
                  </a:outerShdw>
                </a:effectLst>
              </a:rPr>
              <a:t>İzmir City </a:t>
            </a:r>
            <a:r>
              <a:rPr lang="tr-TR" sz="2400" dirty="0" err="1">
                <a:ln w="0"/>
                <a:solidFill>
                  <a:schemeClr val="tx1"/>
                </a:solidFill>
                <a:effectLst>
                  <a:outerShdw blurRad="38100" dist="19050" dir="2700000" algn="tl" rotWithShape="0">
                    <a:schemeClr val="dk1">
                      <a:alpha val="40000"/>
                    </a:schemeClr>
                  </a:outerShdw>
                </a:effectLst>
              </a:rPr>
              <a:t>Core</a:t>
            </a:r>
            <a:r>
              <a:rPr lang="tr-TR" sz="2400" dirty="0">
                <a:ln w="0"/>
                <a:solidFill>
                  <a:schemeClr val="tx1"/>
                </a:solidFill>
                <a:effectLst>
                  <a:outerShdw blurRad="38100" dist="19050" dir="2700000" algn="tl" rotWithShape="0">
                    <a:schemeClr val="dk1">
                      <a:alpha val="40000"/>
                    </a:schemeClr>
                  </a:outerShdw>
                </a:effectLst>
              </a:rPr>
              <a:t> - Türkiye</a:t>
            </a:r>
            <a:endParaRPr lang="en-US" sz="2400" dirty="0">
              <a:ln w="0"/>
              <a:solidFill>
                <a:schemeClr val="tx1"/>
              </a:solidFill>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id="{5B23A5CF-8191-4639-847E-5A0961AD223E}"/>
              </a:ext>
            </a:extLst>
          </p:cNvPr>
          <p:cNvSpPr/>
          <p:nvPr/>
        </p:nvSpPr>
        <p:spPr>
          <a:xfrm>
            <a:off x="11467556" y="5667783"/>
            <a:ext cx="1982711" cy="1917702"/>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2700"/>
          </a:p>
        </p:txBody>
      </p:sp>
      <p:sp>
        <p:nvSpPr>
          <p:cNvPr id="8" name="Rectangle 7">
            <a:extLst>
              <a:ext uri="{FF2B5EF4-FFF2-40B4-BE49-F238E27FC236}">
                <a16:creationId xmlns:a16="http://schemas.microsoft.com/office/drawing/2014/main" id="{FD980CF2-401B-4321-ABAE-BCF974B1AA45}"/>
              </a:ext>
            </a:extLst>
          </p:cNvPr>
          <p:cNvSpPr/>
          <p:nvPr/>
        </p:nvSpPr>
        <p:spPr>
          <a:xfrm>
            <a:off x="13450267" y="5669459"/>
            <a:ext cx="2536406" cy="1229136"/>
          </a:xfrm>
          <a:prstGeom prst="rect">
            <a:avLst/>
          </a:prstGeom>
          <a:solidFill>
            <a:schemeClr val="dk1">
              <a:alpha val="50000"/>
            </a:schemeClr>
          </a:solidFill>
          <a:ln w="3810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r>
              <a:rPr lang="en-US" sz="1200" b="1" dirty="0" err="1"/>
              <a:t>Meles</a:t>
            </a:r>
            <a:r>
              <a:rPr lang="en-US" sz="1200" b="1" dirty="0"/>
              <a:t> River and Basin</a:t>
            </a:r>
            <a:r>
              <a:rPr lang="en-US" sz="1200" dirty="0"/>
              <a:t> </a:t>
            </a:r>
            <a:endParaRPr lang="tr-TR" sz="1200" dirty="0"/>
          </a:p>
          <a:p>
            <a:endParaRPr lang="tr-TR" sz="1200" dirty="0"/>
          </a:p>
          <a:p>
            <a:r>
              <a:rPr lang="en-US" sz="1200" dirty="0"/>
              <a:t>Settlement, flood management, urban transformation</a:t>
            </a:r>
            <a:r>
              <a:rPr lang="tr-TR" sz="1200" dirty="0"/>
              <a:t>, </a:t>
            </a:r>
            <a:r>
              <a:rPr lang="tr-TR" sz="1200" dirty="0" err="1"/>
              <a:t>ancient</a:t>
            </a:r>
            <a:r>
              <a:rPr lang="tr-TR" sz="1200" dirty="0"/>
              <a:t>/</a:t>
            </a:r>
            <a:r>
              <a:rPr lang="tr-TR" sz="1200" dirty="0" err="1"/>
              <a:t>historical</a:t>
            </a:r>
            <a:r>
              <a:rPr lang="tr-TR" sz="1200" dirty="0"/>
              <a:t> </a:t>
            </a:r>
            <a:endParaRPr lang="en-US" sz="1200" dirty="0"/>
          </a:p>
          <a:p>
            <a:pPr algn="ctr"/>
            <a:endParaRPr lang="en-US" sz="1650" dirty="0">
              <a:ln w="0"/>
              <a:solidFill>
                <a:schemeClr val="tx1"/>
              </a:solidFill>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EC324074-8A5B-4488-A204-51B2E39A19DC}"/>
              </a:ext>
            </a:extLst>
          </p:cNvPr>
          <p:cNvSpPr/>
          <p:nvPr/>
        </p:nvSpPr>
        <p:spPr>
          <a:xfrm>
            <a:off x="617073" y="33025"/>
            <a:ext cx="7207086" cy="5161277"/>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2700"/>
          </a:p>
        </p:txBody>
      </p:sp>
      <p:sp>
        <p:nvSpPr>
          <p:cNvPr id="13" name="Rectangle 12">
            <a:extLst>
              <a:ext uri="{FF2B5EF4-FFF2-40B4-BE49-F238E27FC236}">
                <a16:creationId xmlns:a16="http://schemas.microsoft.com/office/drawing/2014/main" id="{B04E434B-2312-49B3-8B36-59620CEA87B1}"/>
              </a:ext>
            </a:extLst>
          </p:cNvPr>
          <p:cNvSpPr/>
          <p:nvPr/>
        </p:nvSpPr>
        <p:spPr>
          <a:xfrm>
            <a:off x="4893374" y="33024"/>
            <a:ext cx="2933769" cy="1477035"/>
          </a:xfrm>
          <a:prstGeom prst="rect">
            <a:avLst/>
          </a:prstGeom>
          <a:solidFill>
            <a:schemeClr val="dk1">
              <a:alpha val="50000"/>
            </a:schemeClr>
          </a:solidFill>
          <a:ln w="3810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r>
              <a:rPr lang="en-US" sz="1350" b="1" dirty="0" err="1"/>
              <a:t>Gediz</a:t>
            </a:r>
            <a:endParaRPr lang="tr-TR" sz="1350" b="1" dirty="0"/>
          </a:p>
          <a:p>
            <a:br>
              <a:rPr lang="en-US" sz="1350" dirty="0"/>
            </a:br>
            <a:r>
              <a:rPr lang="en-US" sz="1350" i="1" dirty="0"/>
              <a:t>Protected areas, agriculture-forest-urban, pollution, flood/flash flood, forest fires, irrigation, biodiversity, coastal areas, migratory birds</a:t>
            </a:r>
            <a:endParaRPr lang="en-US" sz="3000" dirty="0">
              <a:ln w="0"/>
              <a:solidFill>
                <a:schemeClr val="tx1"/>
              </a:solidFill>
              <a:effectLst>
                <a:outerShdw blurRad="38100" dist="19050" dir="2700000" algn="tl" rotWithShape="0">
                  <a:schemeClr val="dk1">
                    <a:alpha val="40000"/>
                  </a:schemeClr>
                </a:outerShdw>
              </a:effectLst>
            </a:endParaRPr>
          </a:p>
        </p:txBody>
      </p:sp>
      <p:sp>
        <p:nvSpPr>
          <p:cNvPr id="14" name="Rectangle 13">
            <a:extLst>
              <a:ext uri="{FF2B5EF4-FFF2-40B4-BE49-F238E27FC236}">
                <a16:creationId xmlns:a16="http://schemas.microsoft.com/office/drawing/2014/main" id="{5C5B8B82-4AC2-4A2E-9B3F-9FC0A12E412A}"/>
              </a:ext>
            </a:extLst>
          </p:cNvPr>
          <p:cNvSpPr/>
          <p:nvPr/>
        </p:nvSpPr>
        <p:spPr>
          <a:xfrm>
            <a:off x="7491420" y="6617615"/>
            <a:ext cx="2152953" cy="3052203"/>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2700"/>
          </a:p>
        </p:txBody>
      </p:sp>
      <p:sp>
        <p:nvSpPr>
          <p:cNvPr id="15" name="Rectangle 14">
            <a:extLst>
              <a:ext uri="{FF2B5EF4-FFF2-40B4-BE49-F238E27FC236}">
                <a16:creationId xmlns:a16="http://schemas.microsoft.com/office/drawing/2014/main" id="{356801B9-07E2-4DEE-85ED-294079914E64}"/>
              </a:ext>
            </a:extLst>
          </p:cNvPr>
          <p:cNvSpPr/>
          <p:nvPr/>
        </p:nvSpPr>
        <p:spPr>
          <a:xfrm>
            <a:off x="5229098" y="6617615"/>
            <a:ext cx="2262323" cy="1046562"/>
          </a:xfrm>
          <a:prstGeom prst="rect">
            <a:avLst/>
          </a:prstGeom>
          <a:solidFill>
            <a:schemeClr val="dk1">
              <a:alpha val="50000"/>
            </a:schemeClr>
          </a:solidFill>
          <a:ln w="3810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r>
              <a:rPr lang="en-US" sz="1050" b="1" dirty="0"/>
              <a:t>Balçova Dam and </a:t>
            </a:r>
            <a:r>
              <a:rPr lang="en-US" sz="1050" b="1" dirty="0" err="1"/>
              <a:t>İnciraltı</a:t>
            </a:r>
            <a:r>
              <a:rPr lang="en-US" sz="1050" b="1" dirty="0"/>
              <a:t> Region</a:t>
            </a:r>
            <a:endParaRPr lang="tr-TR" sz="1050" b="1" dirty="0"/>
          </a:p>
          <a:p>
            <a:br>
              <a:rPr lang="en-US" sz="1050" dirty="0"/>
            </a:br>
            <a:r>
              <a:rPr lang="en-US" sz="1050" i="1" dirty="0"/>
              <a:t>Water supply, drought and water management issues, coastal management</a:t>
            </a:r>
            <a:endParaRPr lang="en-US" sz="1575" dirty="0">
              <a:ln w="0"/>
              <a:solidFill>
                <a:schemeClr val="tx1"/>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7B76A58D-C4D0-4BBB-B2D6-F8CAD299270E}"/>
              </a:ext>
            </a:extLst>
          </p:cNvPr>
          <p:cNvSpPr/>
          <p:nvPr/>
        </p:nvSpPr>
        <p:spPr>
          <a:xfrm>
            <a:off x="9644374" y="3139023"/>
            <a:ext cx="2431973" cy="2352234"/>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2700"/>
          </a:p>
        </p:txBody>
      </p:sp>
      <p:sp>
        <p:nvSpPr>
          <p:cNvPr id="17" name="Rectangle 16">
            <a:extLst>
              <a:ext uri="{FF2B5EF4-FFF2-40B4-BE49-F238E27FC236}">
                <a16:creationId xmlns:a16="http://schemas.microsoft.com/office/drawing/2014/main" id="{42B3BB8B-0F2C-4AE3-A8D5-3BA25556BE29}"/>
              </a:ext>
            </a:extLst>
          </p:cNvPr>
          <p:cNvSpPr/>
          <p:nvPr/>
        </p:nvSpPr>
        <p:spPr>
          <a:xfrm>
            <a:off x="12076346" y="3130718"/>
            <a:ext cx="2822018" cy="1591359"/>
          </a:xfrm>
          <a:prstGeom prst="rect">
            <a:avLst/>
          </a:prstGeom>
          <a:solidFill>
            <a:schemeClr val="dk1">
              <a:alpha val="50000"/>
            </a:schemeClr>
          </a:solidFill>
          <a:ln w="3810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r>
              <a:rPr lang="en-US" sz="1650" b="1" dirty="0" err="1"/>
              <a:t>Bostanlı</a:t>
            </a:r>
            <a:r>
              <a:rPr lang="en-US" sz="1650" b="1" dirty="0"/>
              <a:t> Stream and Basin</a:t>
            </a:r>
            <a:br>
              <a:rPr lang="en-US" sz="1650" dirty="0"/>
            </a:br>
            <a:r>
              <a:rPr lang="en-US" sz="1650" i="1" dirty="0"/>
              <a:t>Coastal settlement, climate change and water levels, abundance of green and grey infrastructure</a:t>
            </a:r>
            <a:endParaRPr lang="en-US" sz="2700" dirty="0">
              <a:ln w="0"/>
              <a:solidFill>
                <a:schemeClr val="tx1"/>
              </a:solidFill>
              <a:effectLst>
                <a:outerShdw blurRad="38100" dist="19050" dir="2700000" algn="tl" rotWithShape="0">
                  <a:schemeClr val="dk1">
                    <a:alpha val="40000"/>
                  </a:schemeClr>
                </a:outerShdw>
              </a:effectLst>
            </a:endParaRPr>
          </a:p>
        </p:txBody>
      </p:sp>
      <p:sp>
        <p:nvSpPr>
          <p:cNvPr id="18" name="Rectangle 17">
            <a:extLst>
              <a:ext uri="{FF2B5EF4-FFF2-40B4-BE49-F238E27FC236}">
                <a16:creationId xmlns:a16="http://schemas.microsoft.com/office/drawing/2014/main" id="{3E1AB5AB-DD98-467F-A01D-6AA801DA2E26}"/>
              </a:ext>
            </a:extLst>
          </p:cNvPr>
          <p:cNvSpPr/>
          <p:nvPr/>
        </p:nvSpPr>
        <p:spPr>
          <a:xfrm>
            <a:off x="8482007" y="-7447"/>
            <a:ext cx="9782355" cy="2574986"/>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2700"/>
          </a:p>
        </p:txBody>
      </p:sp>
      <p:sp>
        <p:nvSpPr>
          <p:cNvPr id="19" name="Rectangle 18">
            <a:extLst>
              <a:ext uri="{FF2B5EF4-FFF2-40B4-BE49-F238E27FC236}">
                <a16:creationId xmlns:a16="http://schemas.microsoft.com/office/drawing/2014/main" id="{9D642A8C-6B81-484A-9A8B-40B1FD98E4D2}"/>
              </a:ext>
            </a:extLst>
          </p:cNvPr>
          <p:cNvSpPr/>
          <p:nvPr/>
        </p:nvSpPr>
        <p:spPr>
          <a:xfrm>
            <a:off x="15442345" y="-7446"/>
            <a:ext cx="2822018" cy="1591359"/>
          </a:xfrm>
          <a:prstGeom prst="rect">
            <a:avLst/>
          </a:prstGeom>
          <a:solidFill>
            <a:schemeClr val="dk1">
              <a:alpha val="50000"/>
            </a:schemeClr>
          </a:solidFill>
          <a:ln w="3810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r>
              <a:rPr lang="en-US" sz="1650" b="1" dirty="0"/>
              <a:t>Mount </a:t>
            </a:r>
            <a:r>
              <a:rPr lang="en-US" sz="1650" b="1" dirty="0" err="1"/>
              <a:t>Yamanlar</a:t>
            </a:r>
            <a:r>
              <a:rPr lang="en-US" sz="1650" b="1" dirty="0"/>
              <a:t> and Basin (</a:t>
            </a:r>
            <a:r>
              <a:rPr lang="en-US" sz="1650" b="1" dirty="0" err="1"/>
              <a:t>Bornova</a:t>
            </a:r>
            <a:r>
              <a:rPr lang="en-US" sz="1650" b="1" dirty="0"/>
              <a:t> and Karşıyaka area)</a:t>
            </a:r>
            <a:br>
              <a:rPr lang="en-US" sz="1650" dirty="0"/>
            </a:br>
            <a:r>
              <a:rPr lang="en-US" sz="1650" i="1" dirty="0"/>
              <a:t>Forest fires, flood, soil conservation activities, rural-urban transition, forest, agriculture, urban</a:t>
            </a:r>
            <a:endParaRPr lang="en-US" sz="2700" dirty="0">
              <a:ln w="0"/>
              <a:solidFill>
                <a:schemeClr val="tx1"/>
              </a:solidFill>
              <a:effectLst>
                <a:outerShdw blurRad="38100" dist="19050" dir="2700000" algn="tl" rotWithShape="0">
                  <a:schemeClr val="dk1">
                    <a:alpha val="40000"/>
                  </a:schemeClr>
                </a:outerShdw>
              </a:effectLst>
            </a:endParaRPr>
          </a:p>
        </p:txBody>
      </p:sp>
      <p:sp>
        <p:nvSpPr>
          <p:cNvPr id="20" name="Rectangle 19">
            <a:extLst>
              <a:ext uri="{FF2B5EF4-FFF2-40B4-BE49-F238E27FC236}">
                <a16:creationId xmlns:a16="http://schemas.microsoft.com/office/drawing/2014/main" id="{60EDA5F6-CBB6-46AB-9ECC-E6DF067842C8}"/>
              </a:ext>
            </a:extLst>
          </p:cNvPr>
          <p:cNvSpPr/>
          <p:nvPr/>
        </p:nvSpPr>
        <p:spPr>
          <a:xfrm>
            <a:off x="0" y="9018915"/>
            <a:ext cx="6314535" cy="1268085"/>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2700"/>
          </a:p>
        </p:txBody>
      </p:sp>
      <p:sp>
        <p:nvSpPr>
          <p:cNvPr id="21" name="Rectangle 20">
            <a:extLst>
              <a:ext uri="{FF2B5EF4-FFF2-40B4-BE49-F238E27FC236}">
                <a16:creationId xmlns:a16="http://schemas.microsoft.com/office/drawing/2014/main" id="{650D25AB-5128-4A74-889F-59051E06CDFC}"/>
              </a:ext>
            </a:extLst>
          </p:cNvPr>
          <p:cNvSpPr/>
          <p:nvPr/>
        </p:nvSpPr>
        <p:spPr>
          <a:xfrm>
            <a:off x="4044655" y="9018915"/>
            <a:ext cx="2262323" cy="1046562"/>
          </a:xfrm>
          <a:prstGeom prst="rect">
            <a:avLst/>
          </a:prstGeom>
          <a:solidFill>
            <a:schemeClr val="dk1">
              <a:alpha val="50000"/>
            </a:schemeClr>
          </a:solidFill>
          <a:ln w="3810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r>
              <a:rPr lang="en-US" sz="1200" b="1" dirty="0"/>
              <a:t>Mount </a:t>
            </a:r>
            <a:r>
              <a:rPr lang="en-US" sz="1200" b="1" dirty="0" err="1"/>
              <a:t>Nif</a:t>
            </a:r>
            <a:r>
              <a:rPr lang="en-US" sz="1200" b="1" dirty="0"/>
              <a:t> and Lower </a:t>
            </a:r>
            <a:r>
              <a:rPr lang="en-US" sz="1200" b="1" dirty="0" err="1"/>
              <a:t>Gediz</a:t>
            </a:r>
            <a:r>
              <a:rPr lang="en-US" sz="1200" b="1" dirty="0"/>
              <a:t> River Basin</a:t>
            </a:r>
            <a:br>
              <a:rPr lang="en-US" sz="1200" dirty="0"/>
            </a:br>
            <a:r>
              <a:rPr lang="en-US" sz="1200" i="1" dirty="0"/>
              <a:t>Agriculture and urban transition</a:t>
            </a:r>
            <a:endParaRPr lang="en-US" sz="1575"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00135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2476500"/>
            <a:ext cx="17095304" cy="1060281"/>
            <a:chOff x="-16612" y="2720294"/>
            <a:chExt cx="10714900" cy="1413707"/>
          </a:xfrm>
        </p:grpSpPr>
        <p:sp>
          <p:nvSpPr>
            <p:cNvPr id="3" name="TextBox 3"/>
            <p:cNvSpPr txBox="1"/>
            <p:nvPr/>
          </p:nvSpPr>
          <p:spPr>
            <a:xfrm>
              <a:off x="-16612" y="2720294"/>
              <a:ext cx="10698288" cy="1384994"/>
            </a:xfrm>
            <a:prstGeom prst="rect">
              <a:avLst/>
            </a:prstGeom>
          </p:spPr>
          <p:txBody>
            <a:bodyPr lIns="0" tIns="0" rIns="0" bIns="0" rtlCol="0" anchor="t">
              <a:spAutoFit/>
            </a:bodyPr>
            <a:lstStyle/>
            <a:p>
              <a:pPr algn="l">
                <a:lnSpc>
                  <a:spcPts val="8050"/>
                </a:lnSpc>
              </a:pPr>
              <a:endParaRPr lang="en-US" sz="7000" dirty="0">
                <a:latin typeface="Raleway Bold"/>
              </a:endParaRPr>
            </a:p>
          </p:txBody>
        </p:sp>
        <p:sp>
          <p:nvSpPr>
            <p:cNvPr id="4" name="TextBox 4"/>
            <p:cNvSpPr txBox="1"/>
            <p:nvPr/>
          </p:nvSpPr>
          <p:spPr>
            <a:xfrm>
              <a:off x="0" y="3443556"/>
              <a:ext cx="10698288" cy="690445"/>
            </a:xfrm>
            <a:prstGeom prst="rect">
              <a:avLst/>
            </a:prstGeom>
          </p:spPr>
          <p:txBody>
            <a:bodyPr lIns="0" tIns="0" rIns="0" bIns="0" rtlCol="0" anchor="t">
              <a:spAutoFit/>
            </a:bodyPr>
            <a:lstStyle/>
            <a:p>
              <a:pPr algn="l">
                <a:lnSpc>
                  <a:spcPts val="4250"/>
                </a:lnSpc>
              </a:pPr>
              <a:endParaRPr lang="en-US" sz="3400" b="1" spc="119" dirty="0">
                <a:latin typeface="Raleway"/>
              </a:endParaRPr>
            </a:p>
          </p:txBody>
        </p:sp>
      </p:grpSp>
      <p:sp>
        <p:nvSpPr>
          <p:cNvPr id="7" name="AutoShape 6">
            <a:extLst>
              <a:ext uri="{FF2B5EF4-FFF2-40B4-BE49-F238E27FC236}">
                <a16:creationId xmlns:a16="http://schemas.microsoft.com/office/drawing/2014/main" id="{44BB0302-D38E-4B26-A56A-BF2960354061}"/>
              </a:ext>
            </a:extLst>
          </p:cNvPr>
          <p:cNvSpPr/>
          <p:nvPr/>
        </p:nvSpPr>
        <p:spPr>
          <a:xfrm>
            <a:off x="13252" y="0"/>
            <a:ext cx="451851" cy="10287000"/>
          </a:xfrm>
          <a:prstGeom prst="rect">
            <a:avLst/>
          </a:prstGeom>
          <a:solidFill>
            <a:srgbClr val="BD2640"/>
          </a:solidFill>
        </p:spPr>
      </p:sp>
      <p:pic>
        <p:nvPicPr>
          <p:cNvPr id="21" name="Picture 20">
            <a:extLst>
              <a:ext uri="{FF2B5EF4-FFF2-40B4-BE49-F238E27FC236}">
                <a16:creationId xmlns:a16="http://schemas.microsoft.com/office/drawing/2014/main" id="{1D380562-1DEF-431E-9574-ECA89BC76C3E}"/>
              </a:ext>
            </a:extLst>
          </p:cNvPr>
          <p:cNvPicPr>
            <a:picLocks noChangeAspect="1"/>
          </p:cNvPicPr>
          <p:nvPr/>
        </p:nvPicPr>
        <p:blipFill>
          <a:blip r:embed="rId2"/>
          <a:stretch>
            <a:fillRect/>
          </a:stretch>
        </p:blipFill>
        <p:spPr>
          <a:xfrm>
            <a:off x="0" y="8466"/>
            <a:ext cx="15687912" cy="10278533"/>
          </a:xfrm>
          <a:prstGeom prst="rect">
            <a:avLst/>
          </a:prstGeom>
        </p:spPr>
      </p:pic>
      <p:sp>
        <p:nvSpPr>
          <p:cNvPr id="22" name="Oval 21">
            <a:extLst>
              <a:ext uri="{FF2B5EF4-FFF2-40B4-BE49-F238E27FC236}">
                <a16:creationId xmlns:a16="http://schemas.microsoft.com/office/drawing/2014/main" id="{BB48987E-6411-409A-8DD9-0F8A4B209558}"/>
              </a:ext>
            </a:extLst>
          </p:cNvPr>
          <p:cNvSpPr/>
          <p:nvPr/>
        </p:nvSpPr>
        <p:spPr>
          <a:xfrm>
            <a:off x="3221822" y="213904"/>
            <a:ext cx="1861320" cy="1872396"/>
          </a:xfrm>
          <a:prstGeom prst="ellipse">
            <a:avLst/>
          </a:prstGeom>
          <a:solidFill>
            <a:srgbClr val="FF0909">
              <a:alpha val="54118"/>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FFF00"/>
              </a:solidFill>
            </a:endParaRPr>
          </a:p>
        </p:txBody>
      </p:sp>
      <p:sp>
        <p:nvSpPr>
          <p:cNvPr id="23" name="Oval 22">
            <a:extLst>
              <a:ext uri="{FF2B5EF4-FFF2-40B4-BE49-F238E27FC236}">
                <a16:creationId xmlns:a16="http://schemas.microsoft.com/office/drawing/2014/main" id="{FC18F3D8-C890-40A5-B070-15C92B5BA122}"/>
              </a:ext>
            </a:extLst>
          </p:cNvPr>
          <p:cNvSpPr/>
          <p:nvPr/>
        </p:nvSpPr>
        <p:spPr>
          <a:xfrm>
            <a:off x="3837615" y="2034160"/>
            <a:ext cx="2614219" cy="2629773"/>
          </a:xfrm>
          <a:prstGeom prst="ellipse">
            <a:avLst/>
          </a:prstGeom>
          <a:solidFill>
            <a:srgbClr val="FF0909">
              <a:alpha val="54118"/>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FFF00"/>
              </a:solidFill>
            </a:endParaRPr>
          </a:p>
        </p:txBody>
      </p:sp>
      <p:sp>
        <p:nvSpPr>
          <p:cNvPr id="24" name="Oval 23">
            <a:extLst>
              <a:ext uri="{FF2B5EF4-FFF2-40B4-BE49-F238E27FC236}">
                <a16:creationId xmlns:a16="http://schemas.microsoft.com/office/drawing/2014/main" id="{C06E2349-6583-43DE-9CE3-0FFCA191080B}"/>
              </a:ext>
            </a:extLst>
          </p:cNvPr>
          <p:cNvSpPr/>
          <p:nvPr/>
        </p:nvSpPr>
        <p:spPr>
          <a:xfrm>
            <a:off x="6654591" y="4351453"/>
            <a:ext cx="1444200" cy="1452788"/>
          </a:xfrm>
          <a:prstGeom prst="ellipse">
            <a:avLst/>
          </a:prstGeom>
          <a:solidFill>
            <a:srgbClr val="FF0909">
              <a:alpha val="54118"/>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FFF00"/>
              </a:solidFill>
            </a:endParaRPr>
          </a:p>
        </p:txBody>
      </p:sp>
      <p:sp>
        <p:nvSpPr>
          <p:cNvPr id="25" name="Oval 24">
            <a:extLst>
              <a:ext uri="{FF2B5EF4-FFF2-40B4-BE49-F238E27FC236}">
                <a16:creationId xmlns:a16="http://schemas.microsoft.com/office/drawing/2014/main" id="{11D33AD2-9DEC-4E2B-ADAE-FDCEDCC47A27}"/>
              </a:ext>
            </a:extLst>
          </p:cNvPr>
          <p:cNvSpPr/>
          <p:nvPr/>
        </p:nvSpPr>
        <p:spPr>
          <a:xfrm>
            <a:off x="5943600" y="7468976"/>
            <a:ext cx="1146468" cy="1153288"/>
          </a:xfrm>
          <a:prstGeom prst="ellipse">
            <a:avLst/>
          </a:prstGeom>
          <a:solidFill>
            <a:srgbClr val="FF0909">
              <a:alpha val="54118"/>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FFF00"/>
              </a:solidFill>
            </a:endParaRPr>
          </a:p>
        </p:txBody>
      </p:sp>
      <p:sp>
        <p:nvSpPr>
          <p:cNvPr id="26" name="Oval 25">
            <a:extLst>
              <a:ext uri="{FF2B5EF4-FFF2-40B4-BE49-F238E27FC236}">
                <a16:creationId xmlns:a16="http://schemas.microsoft.com/office/drawing/2014/main" id="{D6CE38F7-5832-465D-8EBF-5D99BE68A5DB}"/>
              </a:ext>
            </a:extLst>
          </p:cNvPr>
          <p:cNvSpPr/>
          <p:nvPr/>
        </p:nvSpPr>
        <p:spPr>
          <a:xfrm>
            <a:off x="2960222" y="7468976"/>
            <a:ext cx="881878" cy="887121"/>
          </a:xfrm>
          <a:prstGeom prst="ellipse">
            <a:avLst/>
          </a:prstGeom>
          <a:solidFill>
            <a:srgbClr val="FF0909">
              <a:alpha val="54118"/>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FFF00"/>
              </a:solidFill>
            </a:endParaRPr>
          </a:p>
        </p:txBody>
      </p:sp>
      <p:sp>
        <p:nvSpPr>
          <p:cNvPr id="27" name="Oval 26">
            <a:extLst>
              <a:ext uri="{FF2B5EF4-FFF2-40B4-BE49-F238E27FC236}">
                <a16:creationId xmlns:a16="http://schemas.microsoft.com/office/drawing/2014/main" id="{F74640EC-42E8-44FA-A341-AC9EF596D7A0}"/>
              </a:ext>
            </a:extLst>
          </p:cNvPr>
          <p:cNvSpPr/>
          <p:nvPr/>
        </p:nvSpPr>
        <p:spPr>
          <a:xfrm>
            <a:off x="9134061" y="4079228"/>
            <a:ext cx="2887282" cy="2904457"/>
          </a:xfrm>
          <a:prstGeom prst="ellipse">
            <a:avLst/>
          </a:prstGeom>
          <a:solidFill>
            <a:srgbClr val="FF0909">
              <a:alpha val="54118"/>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FFF00"/>
              </a:solidFill>
            </a:endParaRPr>
          </a:p>
        </p:txBody>
      </p:sp>
      <p:sp>
        <p:nvSpPr>
          <p:cNvPr id="28" name="Oval 27">
            <a:extLst>
              <a:ext uri="{FF2B5EF4-FFF2-40B4-BE49-F238E27FC236}">
                <a16:creationId xmlns:a16="http://schemas.microsoft.com/office/drawing/2014/main" id="{F600E979-AC11-493F-A4D0-02A72ACAFCDA}"/>
              </a:ext>
            </a:extLst>
          </p:cNvPr>
          <p:cNvSpPr/>
          <p:nvPr/>
        </p:nvSpPr>
        <p:spPr>
          <a:xfrm>
            <a:off x="11386111" y="6254654"/>
            <a:ext cx="1770422" cy="1780952"/>
          </a:xfrm>
          <a:prstGeom prst="ellipse">
            <a:avLst/>
          </a:prstGeom>
          <a:solidFill>
            <a:srgbClr val="FF0909">
              <a:alpha val="54118"/>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FFF00"/>
              </a:solidFill>
            </a:endParaRPr>
          </a:p>
        </p:txBody>
      </p:sp>
      <p:sp>
        <p:nvSpPr>
          <p:cNvPr id="29" name="Oval 28">
            <a:extLst>
              <a:ext uri="{FF2B5EF4-FFF2-40B4-BE49-F238E27FC236}">
                <a16:creationId xmlns:a16="http://schemas.microsoft.com/office/drawing/2014/main" id="{C6C2F00A-6E2A-4C94-A2AD-DF92CAE80AFC}"/>
              </a:ext>
            </a:extLst>
          </p:cNvPr>
          <p:cNvSpPr/>
          <p:nvPr/>
        </p:nvSpPr>
        <p:spPr>
          <a:xfrm>
            <a:off x="4010972" y="7073674"/>
            <a:ext cx="881878" cy="887121"/>
          </a:xfrm>
          <a:prstGeom prst="ellipse">
            <a:avLst/>
          </a:prstGeom>
          <a:solidFill>
            <a:srgbClr val="FF0909">
              <a:alpha val="54118"/>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FFF00"/>
              </a:solidFill>
            </a:endParaRPr>
          </a:p>
        </p:txBody>
      </p:sp>
      <p:sp>
        <p:nvSpPr>
          <p:cNvPr id="30" name="Oval 29">
            <a:extLst>
              <a:ext uri="{FF2B5EF4-FFF2-40B4-BE49-F238E27FC236}">
                <a16:creationId xmlns:a16="http://schemas.microsoft.com/office/drawing/2014/main" id="{59752A7D-6BAB-46EC-9200-609EDFF726D4}"/>
              </a:ext>
            </a:extLst>
          </p:cNvPr>
          <p:cNvSpPr/>
          <p:nvPr/>
        </p:nvSpPr>
        <p:spPr>
          <a:xfrm>
            <a:off x="4010972" y="7999161"/>
            <a:ext cx="881878" cy="887121"/>
          </a:xfrm>
          <a:prstGeom prst="ellipse">
            <a:avLst/>
          </a:prstGeom>
          <a:solidFill>
            <a:srgbClr val="FF0909">
              <a:alpha val="54118"/>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FFF00"/>
              </a:solidFill>
            </a:endParaRPr>
          </a:p>
        </p:txBody>
      </p:sp>
      <p:sp>
        <p:nvSpPr>
          <p:cNvPr id="31" name="Oval 30">
            <a:extLst>
              <a:ext uri="{FF2B5EF4-FFF2-40B4-BE49-F238E27FC236}">
                <a16:creationId xmlns:a16="http://schemas.microsoft.com/office/drawing/2014/main" id="{5A318A05-5340-4C14-AE32-33CB9534EC28}"/>
              </a:ext>
            </a:extLst>
          </p:cNvPr>
          <p:cNvSpPr/>
          <p:nvPr/>
        </p:nvSpPr>
        <p:spPr>
          <a:xfrm>
            <a:off x="12877800" y="5315655"/>
            <a:ext cx="1770422" cy="1780952"/>
          </a:xfrm>
          <a:prstGeom prst="ellipse">
            <a:avLst/>
          </a:prstGeom>
          <a:solidFill>
            <a:srgbClr val="FF0909">
              <a:alpha val="54118"/>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874013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2476501"/>
            <a:ext cx="17095304" cy="1060281"/>
            <a:chOff x="-16612" y="2720294"/>
            <a:chExt cx="10714900" cy="1413707"/>
          </a:xfrm>
        </p:grpSpPr>
        <p:sp>
          <p:nvSpPr>
            <p:cNvPr id="3" name="TextBox 3"/>
            <p:cNvSpPr txBox="1"/>
            <p:nvPr/>
          </p:nvSpPr>
          <p:spPr>
            <a:xfrm>
              <a:off x="-16612" y="2720294"/>
              <a:ext cx="10698288" cy="1384994"/>
            </a:xfrm>
            <a:prstGeom prst="rect">
              <a:avLst/>
            </a:prstGeom>
          </p:spPr>
          <p:txBody>
            <a:bodyPr lIns="0" tIns="0" rIns="0" bIns="0" rtlCol="0" anchor="t">
              <a:spAutoFit/>
            </a:bodyPr>
            <a:lstStyle/>
            <a:p>
              <a:pPr algn="l">
                <a:lnSpc>
                  <a:spcPts val="8050"/>
                </a:lnSpc>
              </a:pPr>
              <a:endParaRPr lang="en-US" sz="7000" dirty="0">
                <a:latin typeface="Raleway Bold"/>
              </a:endParaRPr>
            </a:p>
          </p:txBody>
        </p:sp>
        <p:sp>
          <p:nvSpPr>
            <p:cNvPr id="4" name="TextBox 4"/>
            <p:cNvSpPr txBox="1"/>
            <p:nvPr/>
          </p:nvSpPr>
          <p:spPr>
            <a:xfrm>
              <a:off x="0" y="3443556"/>
              <a:ext cx="10698288" cy="690445"/>
            </a:xfrm>
            <a:prstGeom prst="rect">
              <a:avLst/>
            </a:prstGeom>
          </p:spPr>
          <p:txBody>
            <a:bodyPr lIns="0" tIns="0" rIns="0" bIns="0" rtlCol="0" anchor="t">
              <a:spAutoFit/>
            </a:bodyPr>
            <a:lstStyle/>
            <a:p>
              <a:pPr algn="l">
                <a:lnSpc>
                  <a:spcPts val="4250"/>
                </a:lnSpc>
              </a:pPr>
              <a:endParaRPr lang="en-US" sz="3400" b="1" spc="119" dirty="0">
                <a:latin typeface="Raleway"/>
              </a:endParaRPr>
            </a:p>
          </p:txBody>
        </p:sp>
      </p:grpSp>
      <p:sp>
        <p:nvSpPr>
          <p:cNvPr id="7" name="AutoShape 6">
            <a:extLst>
              <a:ext uri="{FF2B5EF4-FFF2-40B4-BE49-F238E27FC236}">
                <a16:creationId xmlns:a16="http://schemas.microsoft.com/office/drawing/2014/main" id="{44BB0302-D38E-4B26-A56A-BF2960354061}"/>
              </a:ext>
            </a:extLst>
          </p:cNvPr>
          <p:cNvSpPr/>
          <p:nvPr/>
        </p:nvSpPr>
        <p:spPr>
          <a:xfrm>
            <a:off x="13252" y="0"/>
            <a:ext cx="451851" cy="10287000"/>
          </a:xfrm>
          <a:prstGeom prst="rect">
            <a:avLst/>
          </a:prstGeom>
          <a:solidFill>
            <a:srgbClr val="BD2640"/>
          </a:solidFill>
        </p:spPr>
      </p:sp>
      <p:pic>
        <p:nvPicPr>
          <p:cNvPr id="21" name="Picture 20">
            <a:extLst>
              <a:ext uri="{FF2B5EF4-FFF2-40B4-BE49-F238E27FC236}">
                <a16:creationId xmlns:a16="http://schemas.microsoft.com/office/drawing/2014/main" id="{EEBF8270-6D95-4D72-90E1-B85494FA7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896" y="66676"/>
            <a:ext cx="8568267" cy="4819650"/>
          </a:xfrm>
          <a:prstGeom prst="rect">
            <a:avLst/>
          </a:prstGeom>
        </p:spPr>
      </p:pic>
      <p:pic>
        <p:nvPicPr>
          <p:cNvPr id="23" name="Picture 22">
            <a:extLst>
              <a:ext uri="{FF2B5EF4-FFF2-40B4-BE49-F238E27FC236}">
                <a16:creationId xmlns:a16="http://schemas.microsoft.com/office/drawing/2014/main" id="{040651F3-3698-49D8-B369-6233D978E7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400" y="66676"/>
            <a:ext cx="7517296" cy="4764647"/>
          </a:xfrm>
          <a:prstGeom prst="rect">
            <a:avLst/>
          </a:prstGeom>
        </p:spPr>
      </p:pic>
      <p:pic>
        <p:nvPicPr>
          <p:cNvPr id="25" name="Picture 24">
            <a:extLst>
              <a:ext uri="{FF2B5EF4-FFF2-40B4-BE49-F238E27FC236}">
                <a16:creationId xmlns:a16="http://schemas.microsoft.com/office/drawing/2014/main" id="{47A09367-CACD-4971-982C-9171EE3765A9}"/>
              </a:ext>
            </a:extLst>
          </p:cNvPr>
          <p:cNvPicPr>
            <a:picLocks noChangeAspect="1"/>
          </p:cNvPicPr>
          <p:nvPr/>
        </p:nvPicPr>
        <p:blipFill>
          <a:blip r:embed="rId4"/>
          <a:stretch>
            <a:fillRect/>
          </a:stretch>
        </p:blipFill>
        <p:spPr>
          <a:xfrm>
            <a:off x="506896" y="5125872"/>
            <a:ext cx="8500534" cy="4782475"/>
          </a:xfrm>
          <a:prstGeom prst="rect">
            <a:avLst/>
          </a:prstGeom>
        </p:spPr>
      </p:pic>
      <p:pic>
        <p:nvPicPr>
          <p:cNvPr id="27" name="Picture 26">
            <a:extLst>
              <a:ext uri="{FF2B5EF4-FFF2-40B4-BE49-F238E27FC236}">
                <a16:creationId xmlns:a16="http://schemas.microsoft.com/office/drawing/2014/main" id="{4CEE852D-6CAE-409F-80E5-82B2B02786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8400" y="5113409"/>
            <a:ext cx="7620000" cy="5080000"/>
          </a:xfrm>
          <a:prstGeom prst="rect">
            <a:avLst/>
          </a:prstGeom>
        </p:spPr>
      </p:pic>
      <p:sp>
        <p:nvSpPr>
          <p:cNvPr id="28" name="Arrow: Right 27">
            <a:extLst>
              <a:ext uri="{FF2B5EF4-FFF2-40B4-BE49-F238E27FC236}">
                <a16:creationId xmlns:a16="http://schemas.microsoft.com/office/drawing/2014/main" id="{AEF54BA5-ECAB-433D-A410-9DCE3550D89C}"/>
              </a:ext>
            </a:extLst>
          </p:cNvPr>
          <p:cNvSpPr/>
          <p:nvPr/>
        </p:nvSpPr>
        <p:spPr>
          <a:xfrm>
            <a:off x="9296400" y="2324100"/>
            <a:ext cx="583096" cy="3810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5F49E816-DA57-4CE2-8066-BC10EDBD3A72}"/>
              </a:ext>
            </a:extLst>
          </p:cNvPr>
          <p:cNvSpPr/>
          <p:nvPr/>
        </p:nvSpPr>
        <p:spPr>
          <a:xfrm>
            <a:off x="9220200" y="7136109"/>
            <a:ext cx="583096" cy="3810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7368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2476501"/>
            <a:ext cx="17095304" cy="1060281"/>
            <a:chOff x="-16612" y="2720294"/>
            <a:chExt cx="10714900" cy="1413707"/>
          </a:xfrm>
        </p:grpSpPr>
        <p:sp>
          <p:nvSpPr>
            <p:cNvPr id="3" name="TextBox 3"/>
            <p:cNvSpPr txBox="1"/>
            <p:nvPr/>
          </p:nvSpPr>
          <p:spPr>
            <a:xfrm>
              <a:off x="-16612" y="2720294"/>
              <a:ext cx="10698288" cy="1384994"/>
            </a:xfrm>
            <a:prstGeom prst="rect">
              <a:avLst/>
            </a:prstGeom>
          </p:spPr>
          <p:txBody>
            <a:bodyPr lIns="0" tIns="0" rIns="0" bIns="0" rtlCol="0" anchor="t">
              <a:spAutoFit/>
            </a:bodyPr>
            <a:lstStyle/>
            <a:p>
              <a:pPr algn="l">
                <a:lnSpc>
                  <a:spcPts val="8050"/>
                </a:lnSpc>
              </a:pPr>
              <a:endParaRPr lang="en-US" sz="7000" dirty="0">
                <a:latin typeface="Raleway Bold"/>
              </a:endParaRPr>
            </a:p>
          </p:txBody>
        </p:sp>
        <p:sp>
          <p:nvSpPr>
            <p:cNvPr id="4" name="TextBox 4"/>
            <p:cNvSpPr txBox="1"/>
            <p:nvPr/>
          </p:nvSpPr>
          <p:spPr>
            <a:xfrm>
              <a:off x="0" y="3443556"/>
              <a:ext cx="10698288" cy="690445"/>
            </a:xfrm>
            <a:prstGeom prst="rect">
              <a:avLst/>
            </a:prstGeom>
          </p:spPr>
          <p:txBody>
            <a:bodyPr lIns="0" tIns="0" rIns="0" bIns="0" rtlCol="0" anchor="t">
              <a:spAutoFit/>
            </a:bodyPr>
            <a:lstStyle/>
            <a:p>
              <a:pPr algn="l">
                <a:lnSpc>
                  <a:spcPts val="4250"/>
                </a:lnSpc>
              </a:pPr>
              <a:endParaRPr lang="en-US" sz="3400" b="1" spc="119" dirty="0">
                <a:latin typeface="Raleway"/>
              </a:endParaRPr>
            </a:p>
          </p:txBody>
        </p:sp>
      </p:grpSp>
      <p:sp>
        <p:nvSpPr>
          <p:cNvPr id="7" name="AutoShape 6">
            <a:extLst>
              <a:ext uri="{FF2B5EF4-FFF2-40B4-BE49-F238E27FC236}">
                <a16:creationId xmlns:a16="http://schemas.microsoft.com/office/drawing/2014/main" id="{44BB0302-D38E-4B26-A56A-BF2960354061}"/>
              </a:ext>
            </a:extLst>
          </p:cNvPr>
          <p:cNvSpPr/>
          <p:nvPr/>
        </p:nvSpPr>
        <p:spPr>
          <a:xfrm>
            <a:off x="13252" y="0"/>
            <a:ext cx="451851" cy="10287000"/>
          </a:xfrm>
          <a:prstGeom prst="rect">
            <a:avLst/>
          </a:prstGeom>
          <a:solidFill>
            <a:srgbClr val="BD2640"/>
          </a:solidFill>
        </p:spPr>
      </p:sp>
      <p:pic>
        <p:nvPicPr>
          <p:cNvPr id="6" name="Picture 5">
            <a:extLst>
              <a:ext uri="{FF2B5EF4-FFF2-40B4-BE49-F238E27FC236}">
                <a16:creationId xmlns:a16="http://schemas.microsoft.com/office/drawing/2014/main" id="{8328638E-F86A-4EFD-9880-FF0A56E96D2D}"/>
              </a:ext>
            </a:extLst>
          </p:cNvPr>
          <p:cNvPicPr>
            <a:picLocks noChangeAspect="1"/>
          </p:cNvPicPr>
          <p:nvPr/>
        </p:nvPicPr>
        <p:blipFill>
          <a:blip r:embed="rId2"/>
          <a:stretch>
            <a:fillRect/>
          </a:stretch>
        </p:blipFill>
        <p:spPr>
          <a:xfrm>
            <a:off x="548185" y="114300"/>
            <a:ext cx="10917174" cy="6106377"/>
          </a:xfrm>
          <a:prstGeom prst="rect">
            <a:avLst/>
          </a:prstGeom>
        </p:spPr>
      </p:pic>
      <p:pic>
        <p:nvPicPr>
          <p:cNvPr id="9" name="Picture 8">
            <a:extLst>
              <a:ext uri="{FF2B5EF4-FFF2-40B4-BE49-F238E27FC236}">
                <a16:creationId xmlns:a16="http://schemas.microsoft.com/office/drawing/2014/main" id="{69F9C71C-B975-43C6-86EB-CD66EC5328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3563" y="4089400"/>
            <a:ext cx="9296400" cy="6197600"/>
          </a:xfrm>
          <a:prstGeom prst="rect">
            <a:avLst/>
          </a:prstGeom>
        </p:spPr>
      </p:pic>
      <p:sp>
        <p:nvSpPr>
          <p:cNvPr id="10" name="Rectangle 9">
            <a:extLst>
              <a:ext uri="{FF2B5EF4-FFF2-40B4-BE49-F238E27FC236}">
                <a16:creationId xmlns:a16="http://schemas.microsoft.com/office/drawing/2014/main" id="{DEE6EF64-D542-40DF-8F53-D2A22D9348A5}"/>
              </a:ext>
            </a:extLst>
          </p:cNvPr>
          <p:cNvSpPr/>
          <p:nvPr/>
        </p:nvSpPr>
        <p:spPr>
          <a:xfrm>
            <a:off x="10439400" y="5877448"/>
            <a:ext cx="762000" cy="10425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1BCF0B8-BA90-4523-B8F1-77180F6E3FA1}"/>
              </a:ext>
            </a:extLst>
          </p:cNvPr>
          <p:cNvSpPr/>
          <p:nvPr/>
        </p:nvSpPr>
        <p:spPr>
          <a:xfrm>
            <a:off x="14706600" y="5219700"/>
            <a:ext cx="762000" cy="2286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03E0A93F-3065-40BC-90C2-2AD0A9A76DA4}"/>
              </a:ext>
            </a:extLst>
          </p:cNvPr>
          <p:cNvSpPr/>
          <p:nvPr/>
        </p:nvSpPr>
        <p:spPr>
          <a:xfrm rot="2221840">
            <a:off x="9070870" y="4531160"/>
            <a:ext cx="1752600" cy="1219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948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2476500"/>
            <a:ext cx="17095304" cy="1060281"/>
            <a:chOff x="-16612" y="2720294"/>
            <a:chExt cx="10714900" cy="1413707"/>
          </a:xfrm>
        </p:grpSpPr>
        <p:sp>
          <p:nvSpPr>
            <p:cNvPr id="3" name="TextBox 3"/>
            <p:cNvSpPr txBox="1"/>
            <p:nvPr/>
          </p:nvSpPr>
          <p:spPr>
            <a:xfrm>
              <a:off x="-16612" y="2720294"/>
              <a:ext cx="10698288" cy="1384994"/>
            </a:xfrm>
            <a:prstGeom prst="rect">
              <a:avLst/>
            </a:prstGeom>
          </p:spPr>
          <p:txBody>
            <a:bodyPr lIns="0" tIns="0" rIns="0" bIns="0" rtlCol="0" anchor="t">
              <a:spAutoFit/>
            </a:bodyPr>
            <a:lstStyle/>
            <a:p>
              <a:pPr algn="l">
                <a:lnSpc>
                  <a:spcPts val="8050"/>
                </a:lnSpc>
              </a:pPr>
              <a:endParaRPr lang="en-US" sz="7000" dirty="0">
                <a:latin typeface="Raleway Bold"/>
              </a:endParaRPr>
            </a:p>
          </p:txBody>
        </p:sp>
        <p:sp>
          <p:nvSpPr>
            <p:cNvPr id="4" name="TextBox 4"/>
            <p:cNvSpPr txBox="1"/>
            <p:nvPr/>
          </p:nvSpPr>
          <p:spPr>
            <a:xfrm>
              <a:off x="0" y="3443556"/>
              <a:ext cx="10698288" cy="690445"/>
            </a:xfrm>
            <a:prstGeom prst="rect">
              <a:avLst/>
            </a:prstGeom>
          </p:spPr>
          <p:txBody>
            <a:bodyPr lIns="0" tIns="0" rIns="0" bIns="0" rtlCol="0" anchor="t">
              <a:spAutoFit/>
            </a:bodyPr>
            <a:lstStyle/>
            <a:p>
              <a:pPr algn="l">
                <a:lnSpc>
                  <a:spcPts val="4250"/>
                </a:lnSpc>
              </a:pPr>
              <a:endParaRPr lang="en-US" sz="3400" b="1" spc="119" dirty="0">
                <a:latin typeface="Raleway"/>
              </a:endParaRPr>
            </a:p>
          </p:txBody>
        </p:sp>
      </p:grpSp>
      <p:sp>
        <p:nvSpPr>
          <p:cNvPr id="7" name="AutoShape 6">
            <a:extLst>
              <a:ext uri="{FF2B5EF4-FFF2-40B4-BE49-F238E27FC236}">
                <a16:creationId xmlns:a16="http://schemas.microsoft.com/office/drawing/2014/main" id="{44BB0302-D38E-4B26-A56A-BF2960354061}"/>
              </a:ext>
            </a:extLst>
          </p:cNvPr>
          <p:cNvSpPr/>
          <p:nvPr/>
        </p:nvSpPr>
        <p:spPr>
          <a:xfrm>
            <a:off x="13252" y="0"/>
            <a:ext cx="451851" cy="10287000"/>
          </a:xfrm>
          <a:prstGeom prst="rect">
            <a:avLst/>
          </a:prstGeom>
          <a:solidFill>
            <a:srgbClr val="BD2640"/>
          </a:solidFill>
        </p:spPr>
      </p:sp>
      <p:pic>
        <p:nvPicPr>
          <p:cNvPr id="10" name="Picture 9">
            <a:extLst>
              <a:ext uri="{FF2B5EF4-FFF2-40B4-BE49-F238E27FC236}">
                <a16:creationId xmlns:a16="http://schemas.microsoft.com/office/drawing/2014/main" id="{491E024F-F23B-4B7B-8450-140679C03DC0}"/>
              </a:ext>
            </a:extLst>
          </p:cNvPr>
          <p:cNvPicPr>
            <a:picLocks noChangeAspect="1"/>
          </p:cNvPicPr>
          <p:nvPr/>
        </p:nvPicPr>
        <p:blipFill>
          <a:blip r:embed="rId2"/>
          <a:stretch>
            <a:fillRect/>
          </a:stretch>
        </p:blipFill>
        <p:spPr>
          <a:xfrm>
            <a:off x="1676400" y="1622088"/>
            <a:ext cx="15716053" cy="7042824"/>
          </a:xfrm>
          <a:prstGeom prst="rect">
            <a:avLst/>
          </a:prstGeom>
        </p:spPr>
      </p:pic>
    </p:spTree>
    <p:extLst>
      <p:ext uri="{BB962C8B-B14F-4D97-AF65-F5344CB8AC3E}">
        <p14:creationId xmlns:p14="http://schemas.microsoft.com/office/powerpoint/2010/main" val="2747699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14600" y="1714500"/>
            <a:ext cx="17095304" cy="6433483"/>
            <a:chOff x="-16612" y="2720294"/>
            <a:chExt cx="10714900" cy="8577975"/>
          </a:xfrm>
        </p:grpSpPr>
        <p:sp>
          <p:nvSpPr>
            <p:cNvPr id="3" name="TextBox 3"/>
            <p:cNvSpPr txBox="1"/>
            <p:nvPr/>
          </p:nvSpPr>
          <p:spPr>
            <a:xfrm>
              <a:off x="-16612" y="2720294"/>
              <a:ext cx="10698288" cy="1384994"/>
            </a:xfrm>
            <a:prstGeom prst="rect">
              <a:avLst/>
            </a:prstGeom>
          </p:spPr>
          <p:txBody>
            <a:bodyPr lIns="0" tIns="0" rIns="0" bIns="0" rtlCol="0" anchor="t">
              <a:spAutoFit/>
            </a:bodyPr>
            <a:lstStyle/>
            <a:p>
              <a:pPr algn="l">
                <a:lnSpc>
                  <a:spcPts val="8050"/>
                </a:lnSpc>
              </a:pPr>
              <a:r>
                <a:rPr lang="tr-TR" sz="7000" dirty="0">
                  <a:solidFill>
                    <a:srgbClr val="C00000"/>
                  </a:solidFill>
                  <a:latin typeface="Raleway Bold"/>
                </a:rPr>
                <a:t>İçerik</a:t>
              </a:r>
              <a:endParaRPr lang="en-US" sz="7000" dirty="0">
                <a:solidFill>
                  <a:srgbClr val="C00000"/>
                </a:solidFill>
                <a:latin typeface="Raleway Bold"/>
              </a:endParaRPr>
            </a:p>
          </p:txBody>
        </p:sp>
        <p:sp>
          <p:nvSpPr>
            <p:cNvPr id="4" name="TextBox 4"/>
            <p:cNvSpPr txBox="1"/>
            <p:nvPr/>
          </p:nvSpPr>
          <p:spPr>
            <a:xfrm>
              <a:off x="0" y="3443556"/>
              <a:ext cx="10698288" cy="690445"/>
            </a:xfrm>
            <a:prstGeom prst="rect">
              <a:avLst/>
            </a:prstGeom>
          </p:spPr>
          <p:txBody>
            <a:bodyPr lIns="0" tIns="0" rIns="0" bIns="0" rtlCol="0" anchor="t">
              <a:spAutoFit/>
            </a:bodyPr>
            <a:lstStyle/>
            <a:p>
              <a:pPr algn="l">
                <a:lnSpc>
                  <a:spcPts val="4250"/>
                </a:lnSpc>
              </a:pPr>
              <a:endParaRPr lang="en-US" sz="3400" b="1" spc="119" dirty="0">
                <a:latin typeface="Raleway"/>
              </a:endParaRPr>
            </a:p>
          </p:txBody>
        </p:sp>
        <p:sp>
          <p:nvSpPr>
            <p:cNvPr id="5" name="TextBox 5"/>
            <p:cNvSpPr txBox="1"/>
            <p:nvPr/>
          </p:nvSpPr>
          <p:spPr>
            <a:xfrm>
              <a:off x="0" y="4773408"/>
              <a:ext cx="10698288" cy="6524861"/>
            </a:xfrm>
            <a:prstGeom prst="rect">
              <a:avLst/>
            </a:prstGeom>
          </p:spPr>
          <p:txBody>
            <a:bodyPr lIns="0" tIns="0" rIns="0" bIns="0" rtlCol="0" anchor="t">
              <a:spAutoFit/>
            </a:bodyPr>
            <a:lstStyle/>
            <a:p>
              <a:pPr marL="514350" indent="-514350" algn="l">
                <a:buFont typeface="+mj-lt"/>
                <a:buAutoNum type="arabicPeriod"/>
              </a:pPr>
              <a:r>
                <a:rPr lang="tr-TR" sz="3000" b="1" spc="150" dirty="0">
                  <a:solidFill>
                    <a:srgbClr val="C00000"/>
                  </a:solidFill>
                  <a:latin typeface="Raleway"/>
                </a:rPr>
                <a:t>Giriş</a:t>
              </a:r>
            </a:p>
            <a:p>
              <a:pPr marL="514350" indent="-514350" algn="l">
                <a:buFont typeface="+mj-lt"/>
                <a:buAutoNum type="arabicPeriod"/>
              </a:pPr>
              <a:r>
                <a:rPr lang="tr-TR" sz="3000" b="1" spc="150" dirty="0">
                  <a:solidFill>
                    <a:srgbClr val="C00000"/>
                  </a:solidFill>
                  <a:latin typeface="Raleway"/>
                </a:rPr>
                <a:t>Kentsel Havzalar</a:t>
              </a:r>
            </a:p>
            <a:p>
              <a:pPr marL="971550" lvl="1" indent="-514350">
                <a:buFont typeface="Arial" panose="020B0604020202020204" pitchFamily="34" charset="0"/>
                <a:buChar char="•"/>
              </a:pPr>
              <a:r>
                <a:rPr lang="tr-TR" sz="2400" i="1" spc="150" dirty="0">
                  <a:latin typeface="Raleway"/>
                </a:rPr>
                <a:t>Kentsel ve Yarı-kentsel Havzalar</a:t>
              </a:r>
            </a:p>
            <a:p>
              <a:pPr marL="971550" lvl="1" indent="-514350">
                <a:buFont typeface="Arial" panose="020B0604020202020204" pitchFamily="34" charset="0"/>
                <a:buChar char="•"/>
              </a:pPr>
              <a:r>
                <a:rPr lang="tr-TR" sz="2400" i="1" spc="150" dirty="0">
                  <a:latin typeface="Raleway"/>
                </a:rPr>
                <a:t>Mavi-Yeşil Altyapı</a:t>
              </a:r>
            </a:p>
            <a:p>
              <a:pPr marL="971550" lvl="1" indent="-514350">
                <a:buFont typeface="Arial" panose="020B0604020202020204" pitchFamily="34" charset="0"/>
                <a:buChar char="•"/>
              </a:pPr>
              <a:r>
                <a:rPr lang="tr-TR" sz="2400" i="1" spc="150" dirty="0">
                  <a:latin typeface="Raleway"/>
                </a:rPr>
                <a:t>Uyum, Direnç ve Doğa-temelli Çözümler</a:t>
              </a:r>
            </a:p>
            <a:p>
              <a:pPr marL="514350" indent="-514350" algn="l">
                <a:buFont typeface="+mj-lt"/>
                <a:buAutoNum type="arabicPeriod"/>
              </a:pPr>
              <a:r>
                <a:rPr lang="tr-TR" sz="3000" b="1" spc="150" dirty="0">
                  <a:solidFill>
                    <a:srgbClr val="C00000"/>
                  </a:solidFill>
                  <a:latin typeface="Raleway"/>
                </a:rPr>
                <a:t>Riskli Alanlar</a:t>
              </a:r>
            </a:p>
            <a:p>
              <a:pPr marL="971550" lvl="1" indent="-514350">
                <a:buFont typeface="Arial" panose="020B0604020202020204" pitchFamily="34" charset="0"/>
                <a:buChar char="•"/>
              </a:pPr>
              <a:r>
                <a:rPr lang="tr-TR" sz="2400" i="1" spc="150" dirty="0">
                  <a:latin typeface="Raleway"/>
                </a:rPr>
                <a:t>Mevcut Durum ve Pilot Bölgeler</a:t>
              </a:r>
            </a:p>
            <a:p>
              <a:pPr marL="971550" lvl="1" indent="-514350">
                <a:buFont typeface="Arial" panose="020B0604020202020204" pitchFamily="34" charset="0"/>
                <a:buChar char="•"/>
              </a:pPr>
              <a:r>
                <a:rPr lang="tr-TR" sz="2400" i="1" spc="150" dirty="0">
                  <a:latin typeface="Raleway"/>
                </a:rPr>
                <a:t>Mülkiyet Sorunları ve Paydaşlar</a:t>
              </a:r>
            </a:p>
            <a:p>
              <a:pPr marL="514350" indent="-514350" algn="l">
                <a:buFont typeface="+mj-lt"/>
                <a:buAutoNum type="arabicPeriod"/>
              </a:pPr>
              <a:r>
                <a:rPr lang="tr-TR" sz="3000" b="1" spc="150" dirty="0">
                  <a:solidFill>
                    <a:srgbClr val="C00000"/>
                  </a:solidFill>
                  <a:latin typeface="Raleway"/>
                </a:rPr>
                <a:t>Uygulanabilir Doğa-temelli Çözümler</a:t>
              </a:r>
            </a:p>
            <a:p>
              <a:pPr marL="514350" indent="-514350">
                <a:buFont typeface="+mj-lt"/>
                <a:buAutoNum type="arabicPeriod"/>
              </a:pPr>
              <a:r>
                <a:rPr lang="tr-TR" sz="3000" b="1" spc="150" dirty="0">
                  <a:solidFill>
                    <a:srgbClr val="C00000"/>
                  </a:solidFill>
                  <a:latin typeface="Raleway"/>
                </a:rPr>
                <a:t>Yol Haritası ve Öneriler</a:t>
              </a:r>
            </a:p>
            <a:p>
              <a:pPr marL="971550" lvl="1" indent="-514350">
                <a:buFont typeface="Arial" panose="020B0604020202020204" pitchFamily="34" charset="0"/>
                <a:buChar char="•"/>
              </a:pPr>
              <a:r>
                <a:rPr lang="tr-TR" sz="2400" i="1" spc="150" dirty="0">
                  <a:latin typeface="Raleway"/>
                </a:rPr>
                <a:t>Gelecek Vizyonu, Dayanaklar ve Süreçler</a:t>
              </a:r>
            </a:p>
            <a:p>
              <a:pPr marL="971550" lvl="1" indent="-514350">
                <a:buFont typeface="Arial" panose="020B0604020202020204" pitchFamily="34" charset="0"/>
                <a:buChar char="•"/>
              </a:pPr>
              <a:r>
                <a:rPr lang="tr-TR" sz="2400" i="1" spc="150" dirty="0">
                  <a:latin typeface="Raleway"/>
                </a:rPr>
                <a:t>Çevresel ve Ekolojik Kazanımlar</a:t>
              </a:r>
            </a:p>
          </p:txBody>
        </p:sp>
      </p:grpSp>
      <p:sp>
        <p:nvSpPr>
          <p:cNvPr id="7" name="AutoShape 6">
            <a:extLst>
              <a:ext uri="{FF2B5EF4-FFF2-40B4-BE49-F238E27FC236}">
                <a16:creationId xmlns:a16="http://schemas.microsoft.com/office/drawing/2014/main" id="{44BB0302-D38E-4B26-A56A-BF2960354061}"/>
              </a:ext>
            </a:extLst>
          </p:cNvPr>
          <p:cNvSpPr/>
          <p:nvPr/>
        </p:nvSpPr>
        <p:spPr>
          <a:xfrm>
            <a:off x="13252" y="0"/>
            <a:ext cx="451851" cy="10287000"/>
          </a:xfrm>
          <a:prstGeom prst="rect">
            <a:avLst/>
          </a:prstGeom>
          <a:solidFill>
            <a:srgbClr val="BD2640"/>
          </a:solid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2476500"/>
            <a:ext cx="17095304" cy="1060281"/>
            <a:chOff x="-16612" y="2720294"/>
            <a:chExt cx="10714900" cy="1413707"/>
          </a:xfrm>
        </p:grpSpPr>
        <p:sp>
          <p:nvSpPr>
            <p:cNvPr id="3" name="TextBox 3"/>
            <p:cNvSpPr txBox="1"/>
            <p:nvPr/>
          </p:nvSpPr>
          <p:spPr>
            <a:xfrm>
              <a:off x="-16612" y="2720294"/>
              <a:ext cx="10698288" cy="1384994"/>
            </a:xfrm>
            <a:prstGeom prst="rect">
              <a:avLst/>
            </a:prstGeom>
          </p:spPr>
          <p:txBody>
            <a:bodyPr lIns="0" tIns="0" rIns="0" bIns="0" rtlCol="0" anchor="t">
              <a:spAutoFit/>
            </a:bodyPr>
            <a:lstStyle/>
            <a:p>
              <a:pPr algn="l">
                <a:lnSpc>
                  <a:spcPts val="8050"/>
                </a:lnSpc>
              </a:pPr>
              <a:endParaRPr lang="en-US" sz="7000" dirty="0">
                <a:latin typeface="Raleway Bold"/>
              </a:endParaRPr>
            </a:p>
          </p:txBody>
        </p:sp>
        <p:sp>
          <p:nvSpPr>
            <p:cNvPr id="4" name="TextBox 4"/>
            <p:cNvSpPr txBox="1"/>
            <p:nvPr/>
          </p:nvSpPr>
          <p:spPr>
            <a:xfrm>
              <a:off x="0" y="3443556"/>
              <a:ext cx="10698288" cy="690445"/>
            </a:xfrm>
            <a:prstGeom prst="rect">
              <a:avLst/>
            </a:prstGeom>
          </p:spPr>
          <p:txBody>
            <a:bodyPr lIns="0" tIns="0" rIns="0" bIns="0" rtlCol="0" anchor="t">
              <a:spAutoFit/>
            </a:bodyPr>
            <a:lstStyle/>
            <a:p>
              <a:pPr algn="l">
                <a:lnSpc>
                  <a:spcPts val="4250"/>
                </a:lnSpc>
              </a:pPr>
              <a:endParaRPr lang="en-US" sz="3400" b="1" spc="119" dirty="0">
                <a:latin typeface="Raleway"/>
              </a:endParaRPr>
            </a:p>
          </p:txBody>
        </p:sp>
      </p:grpSp>
      <p:sp>
        <p:nvSpPr>
          <p:cNvPr id="7" name="AutoShape 6">
            <a:extLst>
              <a:ext uri="{FF2B5EF4-FFF2-40B4-BE49-F238E27FC236}">
                <a16:creationId xmlns:a16="http://schemas.microsoft.com/office/drawing/2014/main" id="{44BB0302-D38E-4B26-A56A-BF2960354061}"/>
              </a:ext>
            </a:extLst>
          </p:cNvPr>
          <p:cNvSpPr/>
          <p:nvPr/>
        </p:nvSpPr>
        <p:spPr>
          <a:xfrm>
            <a:off x="13252" y="0"/>
            <a:ext cx="451851" cy="10287000"/>
          </a:xfrm>
          <a:prstGeom prst="rect">
            <a:avLst/>
          </a:prstGeom>
          <a:solidFill>
            <a:srgbClr val="BD2640"/>
          </a:solidFill>
        </p:spPr>
      </p:sp>
      <p:pic>
        <p:nvPicPr>
          <p:cNvPr id="6" name="Picture 5">
            <a:extLst>
              <a:ext uri="{FF2B5EF4-FFF2-40B4-BE49-F238E27FC236}">
                <a16:creationId xmlns:a16="http://schemas.microsoft.com/office/drawing/2014/main" id="{8D23511C-0956-4FB2-B7CA-9E5327280B85}"/>
              </a:ext>
            </a:extLst>
          </p:cNvPr>
          <p:cNvPicPr>
            <a:picLocks noChangeAspect="1"/>
          </p:cNvPicPr>
          <p:nvPr/>
        </p:nvPicPr>
        <p:blipFill>
          <a:blip r:embed="rId2"/>
          <a:stretch>
            <a:fillRect/>
          </a:stretch>
        </p:blipFill>
        <p:spPr>
          <a:xfrm>
            <a:off x="2646449" y="1257300"/>
            <a:ext cx="13200510" cy="7220256"/>
          </a:xfrm>
          <a:prstGeom prst="rect">
            <a:avLst/>
          </a:prstGeom>
        </p:spPr>
      </p:pic>
    </p:spTree>
    <p:extLst>
      <p:ext uri="{BB962C8B-B14F-4D97-AF65-F5344CB8AC3E}">
        <p14:creationId xmlns:p14="http://schemas.microsoft.com/office/powerpoint/2010/main" val="1461178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2000" y="1181100"/>
            <a:ext cx="17145000" cy="8345041"/>
            <a:chOff x="-16612" y="2293125"/>
            <a:chExt cx="10746048" cy="11126716"/>
          </a:xfrm>
        </p:grpSpPr>
        <p:sp>
          <p:nvSpPr>
            <p:cNvPr id="3" name="TextBox 3"/>
            <p:cNvSpPr txBox="1"/>
            <p:nvPr/>
          </p:nvSpPr>
          <p:spPr>
            <a:xfrm>
              <a:off x="-16612" y="2720294"/>
              <a:ext cx="10698288" cy="1384994"/>
            </a:xfrm>
            <a:prstGeom prst="rect">
              <a:avLst/>
            </a:prstGeom>
          </p:spPr>
          <p:txBody>
            <a:bodyPr lIns="0" tIns="0" rIns="0" bIns="0" rtlCol="0" anchor="t">
              <a:spAutoFit/>
            </a:bodyPr>
            <a:lstStyle/>
            <a:p>
              <a:pPr algn="l">
                <a:lnSpc>
                  <a:spcPts val="8050"/>
                </a:lnSpc>
              </a:pPr>
              <a:endParaRPr lang="en-US" sz="7000" dirty="0">
                <a:latin typeface="Raleway Bold"/>
              </a:endParaRPr>
            </a:p>
          </p:txBody>
        </p:sp>
        <p:sp>
          <p:nvSpPr>
            <p:cNvPr id="4" name="TextBox 4"/>
            <p:cNvSpPr txBox="1"/>
            <p:nvPr/>
          </p:nvSpPr>
          <p:spPr>
            <a:xfrm>
              <a:off x="0" y="3443556"/>
              <a:ext cx="10698288" cy="690445"/>
            </a:xfrm>
            <a:prstGeom prst="rect">
              <a:avLst/>
            </a:prstGeom>
          </p:spPr>
          <p:txBody>
            <a:bodyPr lIns="0" tIns="0" rIns="0" bIns="0" rtlCol="0" anchor="t">
              <a:spAutoFit/>
            </a:bodyPr>
            <a:lstStyle/>
            <a:p>
              <a:pPr algn="l">
                <a:lnSpc>
                  <a:spcPts val="4250"/>
                </a:lnSpc>
              </a:pPr>
              <a:endParaRPr lang="en-US" sz="3400" b="1" spc="119" dirty="0">
                <a:latin typeface="Raleway"/>
              </a:endParaRPr>
            </a:p>
          </p:txBody>
        </p:sp>
        <p:sp>
          <p:nvSpPr>
            <p:cNvPr id="5" name="TextBox 5"/>
            <p:cNvSpPr txBox="1"/>
            <p:nvPr/>
          </p:nvSpPr>
          <p:spPr>
            <a:xfrm>
              <a:off x="31148" y="2293125"/>
              <a:ext cx="10698288" cy="11126716"/>
            </a:xfrm>
            <a:prstGeom prst="rect">
              <a:avLst/>
            </a:prstGeom>
          </p:spPr>
          <p:txBody>
            <a:bodyPr lIns="0" tIns="0" rIns="0" bIns="0" rtlCol="0" anchor="t">
              <a:spAutoFit/>
            </a:bodyPr>
            <a:lstStyle/>
            <a:p>
              <a:pPr algn="just">
                <a:lnSpc>
                  <a:spcPct val="150000"/>
                </a:lnSpc>
              </a:pPr>
              <a:r>
                <a:rPr lang="en-US" sz="2400" b="1" dirty="0"/>
                <a:t>12. </a:t>
              </a:r>
              <a:r>
                <a:rPr lang="en-US" sz="2400" b="1" dirty="0" err="1"/>
                <a:t>Kalkınma</a:t>
              </a:r>
              <a:r>
                <a:rPr lang="en-US" sz="2400" b="1" dirty="0"/>
                <a:t> </a:t>
              </a:r>
              <a:r>
                <a:rPr lang="en-US" sz="2400" b="1" dirty="0" err="1"/>
                <a:t>Planı</a:t>
              </a:r>
              <a:r>
                <a:rPr lang="en-US" sz="2400" b="1" dirty="0"/>
                <a:t>:</a:t>
              </a:r>
              <a:r>
                <a:rPr lang="tr-TR" sz="2400" b="1" dirty="0"/>
                <a:t> </a:t>
              </a:r>
              <a:r>
                <a:rPr lang="tr-TR" sz="2000" i="1" dirty="0"/>
                <a:t>Afetlere Dirençli Yaşam Alanları: Mavi-yeşil altyapı, sel ve ısı dalgaları gibi iklim kaynaklı afetlere karşı dayanıklılık sağlarken, çevresel ve sosyal uyumu artırır. Sürdürülebilir Çevre: Mavi-yeşil altyapı projeleri, çevre koruma ve kaynak yönetimi prensiplerini benimseyerek, sürdürülebilir bir yaşam alanı sunar. </a:t>
              </a:r>
            </a:p>
            <a:p>
              <a:pPr algn="just">
                <a:lnSpc>
                  <a:spcPct val="150000"/>
                </a:lnSpc>
              </a:pPr>
              <a:r>
                <a:rPr lang="tr-TR" sz="2000" i="1" dirty="0"/>
                <a:t>Yeşil ve Dijital Dönüşüm: Akıllı şehir uygulamalarıyla entegre edilen yeşil altyapı projeleri.</a:t>
              </a:r>
            </a:p>
            <a:p>
              <a:pPr algn="just">
                <a:lnSpc>
                  <a:spcPct val="150000"/>
                </a:lnSpc>
              </a:pPr>
              <a:endParaRPr lang="tr-TR" sz="2000" b="1" i="1" dirty="0"/>
            </a:p>
            <a:p>
              <a:pPr algn="just">
                <a:lnSpc>
                  <a:spcPct val="150000"/>
                </a:lnSpc>
              </a:pPr>
              <a:r>
                <a:rPr lang="en-US" sz="2400" b="1" dirty="0" err="1"/>
                <a:t>Belediyelerin</a:t>
              </a:r>
              <a:r>
                <a:rPr lang="en-US" sz="2400" b="1" dirty="0"/>
                <a:t> </a:t>
              </a:r>
              <a:r>
                <a:rPr lang="en-US" sz="2400" b="1" dirty="0" err="1"/>
                <a:t>Stratejik</a:t>
              </a:r>
              <a:r>
                <a:rPr lang="en-US" sz="2400" b="1" dirty="0"/>
                <a:t> </a:t>
              </a:r>
              <a:r>
                <a:rPr lang="en-US" sz="2400" b="1" dirty="0" err="1"/>
                <a:t>Planları</a:t>
              </a:r>
              <a:r>
                <a:rPr lang="en-US" sz="2400" b="1" dirty="0"/>
                <a:t> (2024-2028):</a:t>
              </a:r>
              <a:r>
                <a:rPr lang="tr-TR" sz="2400" b="1" dirty="0"/>
                <a:t> </a:t>
              </a:r>
              <a:r>
                <a:rPr lang="tr-TR" sz="2000" i="1" dirty="0"/>
                <a:t>Belediyelerin stratejik planı doğrultusunda, çevre koruma ve sürdürülebilirlik ilkeleri çerçevesinde mavi-yeşil altyapının artırılması ve yerel yönetimlerin halkla iş birliği teşvik edilmesi öngörülmektedir. Bu plan doğrultusunda, sahil şeridindeki yağmur bahçeleri, park alanlarında yeşil çatı uygulamaları ve atık su yönetimi projeleri gibi doğa temelli çözümler desteklenebilir. </a:t>
              </a:r>
            </a:p>
            <a:p>
              <a:pPr algn="just">
                <a:lnSpc>
                  <a:spcPct val="150000"/>
                </a:lnSpc>
              </a:pPr>
              <a:endParaRPr lang="tr-TR" sz="2000" b="1" i="1" dirty="0"/>
            </a:p>
            <a:p>
              <a:pPr algn="just">
                <a:lnSpc>
                  <a:spcPct val="150000"/>
                </a:lnSpc>
              </a:pPr>
              <a:r>
                <a:rPr lang="en-US" sz="2400" b="1" dirty="0"/>
                <a:t>İklim </a:t>
              </a:r>
              <a:r>
                <a:rPr lang="en-US" sz="2400" b="1" dirty="0" err="1"/>
                <a:t>Değişikliği</a:t>
              </a:r>
              <a:r>
                <a:rPr lang="en-US" sz="2400" b="1" dirty="0"/>
                <a:t> </a:t>
              </a:r>
              <a:r>
                <a:rPr lang="en-US" sz="2400" b="1" dirty="0" err="1"/>
                <a:t>ve</a:t>
              </a:r>
              <a:r>
                <a:rPr lang="en-US" sz="2400" b="1" dirty="0"/>
                <a:t> </a:t>
              </a:r>
              <a:r>
                <a:rPr lang="en-US" sz="2400" b="1" dirty="0" err="1"/>
                <a:t>Sıfır</a:t>
              </a:r>
              <a:r>
                <a:rPr lang="en-US" sz="2400" b="1" dirty="0"/>
                <a:t> </a:t>
              </a:r>
              <a:r>
                <a:rPr lang="en-US" sz="2400" b="1" dirty="0" err="1"/>
                <a:t>Atık</a:t>
              </a:r>
              <a:r>
                <a:rPr lang="en-US" sz="2400" b="1" dirty="0"/>
                <a:t> </a:t>
              </a:r>
              <a:r>
                <a:rPr lang="en-US" sz="2400" b="1" dirty="0" err="1"/>
                <a:t>Müdürlüğü</a:t>
              </a:r>
              <a:r>
                <a:rPr lang="en-US" sz="2400" b="1" dirty="0"/>
                <a:t> </a:t>
              </a:r>
              <a:r>
                <a:rPr lang="en-US" sz="2400" b="1" dirty="0" err="1"/>
                <a:t>Yönetmeliği</a:t>
              </a:r>
              <a:r>
                <a:rPr lang="en-US" sz="2400" b="1" dirty="0"/>
                <a:t>:</a:t>
              </a:r>
              <a:r>
                <a:rPr lang="tr-TR" sz="2400" b="1" dirty="0"/>
                <a:t> </a:t>
              </a:r>
              <a:r>
                <a:rPr lang="tr-TR" sz="2000" dirty="0"/>
                <a:t>İklim Değişikliğiyle Mücadele: Yönetmelik kapsamında, mavi-yeşil altyapının iklim değişikliğine adaptasyon sağlaması öne çıkmaktadır. Bu altyapılar, kent içi ormanlar, su yönetimi sistemleri ve karbon depolama çözümleriyle sera gazı emisyonlarının azaltılmasına katkı sağlar. Sıfır Atık Yaklaşımı: Yeşil alanlarda organik atıkların </a:t>
              </a:r>
              <a:r>
                <a:rPr lang="tr-TR" sz="2000" dirty="0" err="1"/>
                <a:t>kompostlanarak</a:t>
              </a:r>
              <a:r>
                <a:rPr lang="tr-TR" sz="2000" dirty="0"/>
                <a:t> kullanılmasını destekleyen mavi-yeşil altyapı, çevre dostu atık yönetimini teşvik eder.</a:t>
              </a:r>
            </a:p>
            <a:p>
              <a:pPr algn="just">
                <a:lnSpc>
                  <a:spcPct val="150000"/>
                </a:lnSpc>
              </a:pPr>
              <a:endParaRPr lang="tr-TR" sz="2400" b="1" dirty="0"/>
            </a:p>
            <a:p>
              <a:pPr algn="just">
                <a:lnSpc>
                  <a:spcPct val="150000"/>
                </a:lnSpc>
              </a:pPr>
              <a:r>
                <a:rPr lang="en-US" sz="2400" b="1" dirty="0" err="1"/>
                <a:t>Yeşil</a:t>
              </a:r>
              <a:r>
                <a:rPr lang="en-US" sz="2400" b="1" dirty="0"/>
                <a:t> </a:t>
              </a:r>
              <a:r>
                <a:rPr lang="en-US" sz="2400" b="1" dirty="0" err="1"/>
                <a:t>Şehir</a:t>
              </a:r>
              <a:r>
                <a:rPr lang="en-US" sz="2400" b="1" dirty="0"/>
                <a:t> </a:t>
              </a:r>
              <a:r>
                <a:rPr lang="en-US" sz="2400" b="1" dirty="0" err="1"/>
                <a:t>Eylem</a:t>
              </a:r>
              <a:r>
                <a:rPr lang="en-US" sz="2400" b="1" dirty="0"/>
                <a:t> </a:t>
              </a:r>
              <a:r>
                <a:rPr lang="en-US" sz="2400" b="1" dirty="0" err="1"/>
                <a:t>Planı</a:t>
              </a:r>
              <a:r>
                <a:rPr lang="en-US" sz="2400" b="1" dirty="0"/>
                <a:t> </a:t>
              </a:r>
              <a:r>
                <a:rPr lang="en-US" sz="2400" b="1" dirty="0" err="1"/>
                <a:t>ve</a:t>
              </a:r>
              <a:r>
                <a:rPr lang="en-US" sz="2400" b="1" dirty="0"/>
                <a:t> </a:t>
              </a:r>
              <a:r>
                <a:rPr lang="en-US" sz="2400" b="1" dirty="0" err="1"/>
                <a:t>Vizyon</a:t>
              </a:r>
              <a:r>
                <a:rPr lang="en-US" sz="2400" b="1" dirty="0"/>
                <a:t> 2074 İzmir</a:t>
              </a:r>
              <a:r>
                <a:rPr lang="tr-TR" sz="2400" b="1" dirty="0"/>
                <a:t>: </a:t>
              </a:r>
              <a:r>
                <a:rPr lang="tr-TR" sz="2000" i="1" dirty="0"/>
                <a:t>Yeşil Şehir Eylem Planı: İzmir Büyükşehir Belediyesi’nin yeşil altyapıya dayalı sürdürülebilir şehircilik hedefleri, İzmir’de yapılacak projeler için önemli bir rehberdir. Sahil şeridi boyunca karbon yutak alanlarının artırılması, doğal peyzajın korunması ve biyolojik çeşitliliğin desteklenmesi, bu planla doğrudan ilişkilidir. Vizyon 2074 İzmir: Uzun vadeli şehircilik hedefleri doğrultusunda, İzmir’in mavi-yeşil altyapıyı genişletmesi ile sürdürülebilir ve dirençli kent vizyonunu gerçekleştirmesine katkı sağlayacaktır.</a:t>
              </a:r>
            </a:p>
            <a:p>
              <a:pPr>
                <a:lnSpc>
                  <a:spcPct val="150000"/>
                </a:lnSpc>
              </a:pPr>
              <a:endParaRPr lang="en-US" sz="2400" dirty="0"/>
            </a:p>
          </p:txBody>
        </p:sp>
      </p:grpSp>
      <p:sp>
        <p:nvSpPr>
          <p:cNvPr id="7" name="AutoShape 6">
            <a:extLst>
              <a:ext uri="{FF2B5EF4-FFF2-40B4-BE49-F238E27FC236}">
                <a16:creationId xmlns:a16="http://schemas.microsoft.com/office/drawing/2014/main" id="{44BB0302-D38E-4B26-A56A-BF2960354061}"/>
              </a:ext>
            </a:extLst>
          </p:cNvPr>
          <p:cNvSpPr/>
          <p:nvPr/>
        </p:nvSpPr>
        <p:spPr>
          <a:xfrm>
            <a:off x="13252" y="0"/>
            <a:ext cx="451851" cy="10287000"/>
          </a:xfrm>
          <a:prstGeom prst="rect">
            <a:avLst/>
          </a:prstGeom>
          <a:solidFill>
            <a:srgbClr val="BD2640"/>
          </a:solidFill>
        </p:spPr>
      </p:sp>
      <p:sp>
        <p:nvSpPr>
          <p:cNvPr id="8" name="TextBox 7">
            <a:extLst>
              <a:ext uri="{FF2B5EF4-FFF2-40B4-BE49-F238E27FC236}">
                <a16:creationId xmlns:a16="http://schemas.microsoft.com/office/drawing/2014/main" id="{2827E610-C4FE-4A02-9B5A-BDAAD849DD76}"/>
              </a:ext>
            </a:extLst>
          </p:cNvPr>
          <p:cNvSpPr txBox="1"/>
          <p:nvPr/>
        </p:nvSpPr>
        <p:spPr>
          <a:xfrm>
            <a:off x="259649" y="419100"/>
            <a:ext cx="14010223" cy="523220"/>
          </a:xfrm>
          <a:prstGeom prst="rect">
            <a:avLst/>
          </a:prstGeom>
          <a:noFill/>
        </p:spPr>
        <p:txBody>
          <a:bodyPr wrap="square">
            <a:spAutoFit/>
          </a:bodyPr>
          <a:lstStyle/>
          <a:p>
            <a:pPr lvl="1"/>
            <a:r>
              <a:rPr lang="tr-TR" sz="2800" b="1" i="1" u="sng" spc="150" dirty="0">
                <a:solidFill>
                  <a:srgbClr val="C00000"/>
                </a:solidFill>
                <a:latin typeface="Raleway"/>
              </a:rPr>
              <a:t>Kentlerimizde Gelecek Vizyonu: Ulusal ve Yerel Ölçek Dayanakları</a:t>
            </a:r>
          </a:p>
        </p:txBody>
      </p:sp>
    </p:spTree>
    <p:extLst>
      <p:ext uri="{BB962C8B-B14F-4D97-AF65-F5344CB8AC3E}">
        <p14:creationId xmlns:p14="http://schemas.microsoft.com/office/powerpoint/2010/main" val="4209343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2000" y="495300"/>
            <a:ext cx="17095304" cy="7996228"/>
            <a:chOff x="-16612" y="586695"/>
            <a:chExt cx="10714900" cy="10661632"/>
          </a:xfrm>
        </p:grpSpPr>
        <p:sp>
          <p:nvSpPr>
            <p:cNvPr id="3" name="TextBox 3"/>
            <p:cNvSpPr txBox="1"/>
            <p:nvPr/>
          </p:nvSpPr>
          <p:spPr>
            <a:xfrm>
              <a:off x="-16612" y="2720294"/>
              <a:ext cx="10698288" cy="1384994"/>
            </a:xfrm>
            <a:prstGeom prst="rect">
              <a:avLst/>
            </a:prstGeom>
          </p:spPr>
          <p:txBody>
            <a:bodyPr lIns="0" tIns="0" rIns="0" bIns="0" rtlCol="0" anchor="t">
              <a:spAutoFit/>
            </a:bodyPr>
            <a:lstStyle/>
            <a:p>
              <a:pPr algn="l">
                <a:lnSpc>
                  <a:spcPts val="8050"/>
                </a:lnSpc>
              </a:pPr>
              <a:endParaRPr lang="en-US" sz="7000" dirty="0">
                <a:latin typeface="Raleway Bold"/>
              </a:endParaRPr>
            </a:p>
          </p:txBody>
        </p:sp>
        <p:sp>
          <p:nvSpPr>
            <p:cNvPr id="4" name="TextBox 4"/>
            <p:cNvSpPr txBox="1"/>
            <p:nvPr/>
          </p:nvSpPr>
          <p:spPr>
            <a:xfrm>
              <a:off x="0" y="3443556"/>
              <a:ext cx="10698288" cy="690445"/>
            </a:xfrm>
            <a:prstGeom prst="rect">
              <a:avLst/>
            </a:prstGeom>
          </p:spPr>
          <p:txBody>
            <a:bodyPr lIns="0" tIns="0" rIns="0" bIns="0" rtlCol="0" anchor="t">
              <a:spAutoFit/>
            </a:bodyPr>
            <a:lstStyle/>
            <a:p>
              <a:pPr algn="l">
                <a:lnSpc>
                  <a:spcPts val="4250"/>
                </a:lnSpc>
              </a:pPr>
              <a:endParaRPr lang="en-US" sz="3400" b="1" spc="119" dirty="0">
                <a:latin typeface="Raleway"/>
              </a:endParaRPr>
            </a:p>
          </p:txBody>
        </p:sp>
        <p:sp>
          <p:nvSpPr>
            <p:cNvPr id="5" name="TextBox 5"/>
            <p:cNvSpPr txBox="1"/>
            <p:nvPr/>
          </p:nvSpPr>
          <p:spPr>
            <a:xfrm>
              <a:off x="0" y="586695"/>
              <a:ext cx="10698288" cy="10661632"/>
            </a:xfrm>
            <a:prstGeom prst="rect">
              <a:avLst/>
            </a:prstGeom>
          </p:spPr>
          <p:txBody>
            <a:bodyPr lIns="0" tIns="0" rIns="0" bIns="0" rtlCol="0" anchor="t">
              <a:spAutoFit/>
            </a:bodyPr>
            <a:lstStyle/>
            <a:p>
              <a:pPr algn="just">
                <a:lnSpc>
                  <a:spcPts val="4500"/>
                </a:lnSpc>
              </a:pPr>
              <a:r>
                <a:rPr lang="tr-TR" sz="2800" b="1" i="1" u="sng" spc="150" dirty="0">
                  <a:solidFill>
                    <a:srgbClr val="C00000"/>
                  </a:solidFill>
                  <a:latin typeface="Raleway"/>
                </a:rPr>
                <a:t>Adım Adım Eylem Planı</a:t>
              </a:r>
            </a:p>
            <a:p>
              <a:pPr algn="just">
                <a:lnSpc>
                  <a:spcPts val="4500"/>
                </a:lnSpc>
              </a:pPr>
              <a:r>
                <a:rPr lang="tr-TR" sz="2000" b="1" u="sng" spc="150" dirty="0">
                  <a:highlight>
                    <a:srgbClr val="C0C0C0"/>
                  </a:highlight>
                  <a:latin typeface="Raleway"/>
                </a:rPr>
                <a:t>Hedef Alanların Belirlenmesi: </a:t>
              </a:r>
              <a:r>
                <a:rPr lang="tr-TR" sz="2000" b="1" spc="150" dirty="0">
                  <a:latin typeface="Raleway"/>
                </a:rPr>
                <a:t>Kentsel alanlar, parklar ve sahil şeridi öncelikli seçilmeli. </a:t>
              </a:r>
            </a:p>
            <a:p>
              <a:pPr marL="800100" lvl="1" indent="-342900" algn="just">
                <a:lnSpc>
                  <a:spcPts val="4500"/>
                </a:lnSpc>
                <a:buFont typeface="Arial" panose="020B0604020202020204" pitchFamily="34" charset="0"/>
                <a:buChar char="•"/>
              </a:pPr>
              <a:r>
                <a:rPr lang="tr-TR" sz="2000" b="1" spc="150" dirty="0">
                  <a:latin typeface="Raleway"/>
                </a:rPr>
                <a:t>Performans göstergeleri oluşturularak Alanların seçimine yönelik bir karar destek mekanizması oluşturulmalıdır.</a:t>
              </a:r>
            </a:p>
            <a:p>
              <a:pPr marL="800100" lvl="1" indent="-342900" algn="just">
                <a:lnSpc>
                  <a:spcPts val="4500"/>
                </a:lnSpc>
                <a:buFont typeface="Arial" panose="020B0604020202020204" pitchFamily="34" charset="0"/>
                <a:buChar char="•"/>
              </a:pPr>
              <a:r>
                <a:rPr lang="tr-TR" sz="2000" b="1" spc="150" dirty="0">
                  <a:latin typeface="Raleway"/>
                </a:rPr>
                <a:t>Sel riski, su yönetimi ve karbon depolama hedeflerine ulaşım durumu değerlendirilmelidir.</a:t>
              </a:r>
            </a:p>
            <a:p>
              <a:pPr algn="just">
                <a:lnSpc>
                  <a:spcPts val="4500"/>
                </a:lnSpc>
              </a:pPr>
              <a:r>
                <a:rPr lang="tr-TR" sz="2000" b="1" spc="150" dirty="0">
                  <a:highlight>
                    <a:srgbClr val="C0C0C0"/>
                  </a:highlight>
                  <a:latin typeface="Raleway"/>
                </a:rPr>
                <a:t>Halkın Bilgilendirilmesi: </a:t>
              </a:r>
              <a:r>
                <a:rPr lang="tr-TR" sz="2000" b="1" spc="150" dirty="0">
                  <a:latin typeface="Raleway"/>
                </a:rPr>
                <a:t>Toplantılar ve medya kampanyalarıyla projeler duyurulmalı.</a:t>
              </a:r>
            </a:p>
            <a:p>
              <a:pPr marL="800100" lvl="1" indent="-342900" algn="just">
                <a:lnSpc>
                  <a:spcPts val="4500"/>
                </a:lnSpc>
                <a:buFont typeface="Arial" panose="020B0604020202020204" pitchFamily="34" charset="0"/>
                <a:buChar char="•"/>
              </a:pPr>
              <a:r>
                <a:rPr lang="tr-TR" sz="2000" b="1" spc="150" dirty="0">
                  <a:latin typeface="Raleway"/>
                </a:rPr>
                <a:t>Halkın memnuniyeti ve katılımı değerlendirilerek iyileştirme yapılmalıdır.</a:t>
              </a:r>
            </a:p>
            <a:p>
              <a:pPr marL="800100" lvl="1" indent="-342900" algn="just">
                <a:lnSpc>
                  <a:spcPts val="4500"/>
                </a:lnSpc>
                <a:buFont typeface="Arial" panose="020B0604020202020204" pitchFamily="34" charset="0"/>
                <a:buChar char="•"/>
              </a:pPr>
              <a:r>
                <a:rPr lang="tr-TR" sz="2000" b="1" spc="150" dirty="0">
                  <a:latin typeface="Raleway"/>
                </a:rPr>
                <a:t>Uzman ekiplerce projenin çevresel ve sosyal etkileri analiz edilmelidir.</a:t>
              </a:r>
            </a:p>
            <a:p>
              <a:pPr algn="just">
                <a:lnSpc>
                  <a:spcPts val="4500"/>
                </a:lnSpc>
              </a:pPr>
              <a:r>
                <a:rPr lang="tr-TR" sz="2000" b="1" spc="150" dirty="0">
                  <a:highlight>
                    <a:srgbClr val="C0C0C0"/>
                  </a:highlight>
                  <a:latin typeface="Raleway"/>
                </a:rPr>
                <a:t>Uygulama Başlangıcı: </a:t>
              </a:r>
              <a:r>
                <a:rPr lang="tr-TR" sz="2000" b="1" spc="150" dirty="0">
                  <a:latin typeface="Raleway"/>
                </a:rPr>
                <a:t>Yeşil çatı ve yağmur bahçesi uygulamaları pilot projelerle başlatılmalı.</a:t>
              </a:r>
            </a:p>
            <a:p>
              <a:pPr marL="800100" lvl="1" indent="-342900" algn="just">
                <a:lnSpc>
                  <a:spcPts val="4500"/>
                </a:lnSpc>
                <a:buFont typeface="Arial" panose="020B0604020202020204" pitchFamily="34" charset="0"/>
                <a:buChar char="•"/>
              </a:pPr>
              <a:r>
                <a:rPr lang="tr-TR" sz="2000" b="1" i="1" spc="150" dirty="0">
                  <a:latin typeface="Raleway"/>
                </a:rPr>
                <a:t>Yeşil Çatı Projeleri: </a:t>
              </a:r>
              <a:r>
                <a:rPr lang="tr-TR" sz="2000" b="1" spc="150" dirty="0">
                  <a:latin typeface="Raleway"/>
                </a:rPr>
                <a:t>Büyükşehir ya da İlçe Belediyelere ait kamu binalarında pilot olarak uygulanabilir.</a:t>
              </a:r>
            </a:p>
            <a:p>
              <a:pPr marL="800100" lvl="1" indent="-342900" algn="just">
                <a:lnSpc>
                  <a:spcPts val="4500"/>
                </a:lnSpc>
                <a:buFont typeface="Arial" panose="020B0604020202020204" pitchFamily="34" charset="0"/>
                <a:buChar char="•"/>
              </a:pPr>
              <a:r>
                <a:rPr lang="tr-TR" sz="2000" b="1" i="1" spc="150" dirty="0">
                  <a:latin typeface="Raleway"/>
                </a:rPr>
                <a:t>Sulak Alan Restorasyonu: </a:t>
              </a:r>
              <a:r>
                <a:rPr lang="tr-TR" sz="2000" b="1" spc="150" dirty="0">
                  <a:latin typeface="Raleway"/>
                </a:rPr>
                <a:t>Mevcut küçük su kaynaklarının çevresinde sulak alanlar oluşturularak biyolojik çeşitlilik artırılabilir.</a:t>
              </a:r>
            </a:p>
            <a:p>
              <a:pPr marL="800100" lvl="1" indent="-342900" algn="just">
                <a:lnSpc>
                  <a:spcPts val="4500"/>
                </a:lnSpc>
                <a:buFont typeface="Arial" panose="020B0604020202020204" pitchFamily="34" charset="0"/>
                <a:buChar char="•"/>
              </a:pPr>
              <a:r>
                <a:rPr lang="tr-TR" sz="2000" b="1" i="1" spc="150" dirty="0">
                  <a:latin typeface="Raleway"/>
                </a:rPr>
                <a:t>Yağmur Suyu Hasadı Sistemleri: </a:t>
              </a:r>
              <a:r>
                <a:rPr lang="tr-TR" sz="2000" b="1" spc="150" dirty="0">
                  <a:latin typeface="Raleway"/>
                </a:rPr>
                <a:t>Evlerde ve ticari binalarda yağmur suyu toplama sistemleri kurularak su tasarrufu sağlanabilir.</a:t>
              </a:r>
            </a:p>
            <a:p>
              <a:pPr algn="just">
                <a:lnSpc>
                  <a:spcPts val="4500"/>
                </a:lnSpc>
              </a:pPr>
              <a:r>
                <a:rPr lang="tr-TR" sz="2000" b="1" spc="150" dirty="0">
                  <a:highlight>
                    <a:srgbClr val="C0C0C0"/>
                  </a:highlight>
                  <a:latin typeface="Raleway"/>
                </a:rPr>
                <a:t>İzleme ve Geri Bildirim: </a:t>
              </a:r>
              <a:r>
                <a:rPr lang="tr-TR" sz="2000" b="1" spc="150" dirty="0">
                  <a:latin typeface="Raleway"/>
                </a:rPr>
                <a:t>Uygulamanın etkileri sürekli izlenerek gerekli güncellemeler yapılmalı.</a:t>
              </a:r>
            </a:p>
          </p:txBody>
        </p:sp>
      </p:grpSp>
      <p:sp>
        <p:nvSpPr>
          <p:cNvPr id="7" name="AutoShape 6">
            <a:extLst>
              <a:ext uri="{FF2B5EF4-FFF2-40B4-BE49-F238E27FC236}">
                <a16:creationId xmlns:a16="http://schemas.microsoft.com/office/drawing/2014/main" id="{44BB0302-D38E-4B26-A56A-BF2960354061}"/>
              </a:ext>
            </a:extLst>
          </p:cNvPr>
          <p:cNvSpPr/>
          <p:nvPr/>
        </p:nvSpPr>
        <p:spPr>
          <a:xfrm>
            <a:off x="13252" y="0"/>
            <a:ext cx="451851" cy="10287000"/>
          </a:xfrm>
          <a:prstGeom prst="rect">
            <a:avLst/>
          </a:prstGeom>
          <a:solidFill>
            <a:srgbClr val="BD2640"/>
          </a:solidFill>
        </p:spPr>
      </p:sp>
    </p:spTree>
    <p:extLst>
      <p:ext uri="{BB962C8B-B14F-4D97-AF65-F5344CB8AC3E}">
        <p14:creationId xmlns:p14="http://schemas.microsoft.com/office/powerpoint/2010/main" val="4074038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6348" y="780228"/>
            <a:ext cx="17095304" cy="7702947"/>
            <a:chOff x="-16612" y="2720294"/>
            <a:chExt cx="10714900" cy="10270586"/>
          </a:xfrm>
        </p:grpSpPr>
        <p:sp>
          <p:nvSpPr>
            <p:cNvPr id="3" name="TextBox 3"/>
            <p:cNvSpPr txBox="1"/>
            <p:nvPr/>
          </p:nvSpPr>
          <p:spPr>
            <a:xfrm>
              <a:off x="-16612" y="2720294"/>
              <a:ext cx="10698288" cy="1384994"/>
            </a:xfrm>
            <a:prstGeom prst="rect">
              <a:avLst/>
            </a:prstGeom>
          </p:spPr>
          <p:txBody>
            <a:bodyPr lIns="0" tIns="0" rIns="0" bIns="0" rtlCol="0" anchor="t">
              <a:spAutoFit/>
            </a:bodyPr>
            <a:lstStyle/>
            <a:p>
              <a:pPr algn="l">
                <a:lnSpc>
                  <a:spcPts val="8050"/>
                </a:lnSpc>
              </a:pPr>
              <a:endParaRPr lang="en-US" sz="7000" dirty="0">
                <a:latin typeface="Raleway Bold"/>
              </a:endParaRPr>
            </a:p>
          </p:txBody>
        </p:sp>
        <p:sp>
          <p:nvSpPr>
            <p:cNvPr id="4" name="TextBox 4"/>
            <p:cNvSpPr txBox="1"/>
            <p:nvPr/>
          </p:nvSpPr>
          <p:spPr>
            <a:xfrm>
              <a:off x="0" y="3443556"/>
              <a:ext cx="10698288" cy="690445"/>
            </a:xfrm>
            <a:prstGeom prst="rect">
              <a:avLst/>
            </a:prstGeom>
          </p:spPr>
          <p:txBody>
            <a:bodyPr lIns="0" tIns="0" rIns="0" bIns="0" rtlCol="0" anchor="t">
              <a:spAutoFit/>
            </a:bodyPr>
            <a:lstStyle/>
            <a:p>
              <a:pPr algn="l">
                <a:lnSpc>
                  <a:spcPts val="4250"/>
                </a:lnSpc>
              </a:pPr>
              <a:endParaRPr lang="en-US" sz="3400" b="1" spc="119" dirty="0">
                <a:latin typeface="Raleway"/>
              </a:endParaRPr>
            </a:p>
          </p:txBody>
        </p:sp>
        <p:sp>
          <p:nvSpPr>
            <p:cNvPr id="5" name="TextBox 5"/>
            <p:cNvSpPr txBox="1"/>
            <p:nvPr/>
          </p:nvSpPr>
          <p:spPr>
            <a:xfrm>
              <a:off x="227438" y="3142038"/>
              <a:ext cx="6066425" cy="9848842"/>
            </a:xfrm>
            <a:prstGeom prst="rect">
              <a:avLst/>
            </a:prstGeom>
          </p:spPr>
          <p:txBody>
            <a:bodyPr wrap="square" lIns="0" tIns="0" rIns="0" bIns="0" rtlCol="0" anchor="t">
              <a:spAutoFit/>
            </a:bodyPr>
            <a:lstStyle/>
            <a:p>
              <a:pPr marL="457200" indent="-457200">
                <a:buAutoNum type="arabicPeriod"/>
              </a:pPr>
              <a:r>
                <a:rPr lang="en-US" sz="2000" b="1" dirty="0">
                  <a:latin typeface="+mj-lt"/>
                </a:rPr>
                <a:t>Su </a:t>
              </a:r>
              <a:r>
                <a:rPr lang="en-US" sz="2000" b="1" dirty="0" err="1">
                  <a:latin typeface="+mj-lt"/>
                </a:rPr>
                <a:t>Yönetimi</a:t>
              </a:r>
              <a:r>
                <a:rPr lang="en-US" sz="2000" b="1" dirty="0">
                  <a:latin typeface="+mj-lt"/>
                </a:rPr>
                <a:t> </a:t>
              </a:r>
              <a:r>
                <a:rPr lang="en-US" sz="2000" b="1" dirty="0" err="1">
                  <a:latin typeface="+mj-lt"/>
                </a:rPr>
                <a:t>için</a:t>
              </a:r>
              <a:r>
                <a:rPr lang="en-US" sz="2000" b="1" dirty="0">
                  <a:latin typeface="+mj-lt"/>
                </a:rPr>
                <a:t> </a:t>
              </a:r>
              <a:r>
                <a:rPr lang="en-US" sz="2000" b="1" dirty="0" err="1">
                  <a:latin typeface="+mj-lt"/>
                </a:rPr>
                <a:t>Yeşil</a:t>
              </a:r>
              <a:r>
                <a:rPr lang="en-US" sz="2000" b="1" dirty="0">
                  <a:latin typeface="+mj-lt"/>
                </a:rPr>
                <a:t> </a:t>
              </a:r>
              <a:r>
                <a:rPr lang="en-US" sz="2000" b="1" dirty="0" err="1">
                  <a:latin typeface="+mj-lt"/>
                </a:rPr>
                <a:t>Çatılar</a:t>
              </a:r>
              <a:r>
                <a:rPr lang="en-US" sz="2000" b="1" dirty="0">
                  <a:latin typeface="+mj-lt"/>
                </a:rPr>
                <a:t> </a:t>
              </a:r>
              <a:r>
                <a:rPr lang="en-US" sz="2000" b="1" dirty="0" err="1">
                  <a:latin typeface="+mj-lt"/>
                </a:rPr>
                <a:t>ve</a:t>
              </a:r>
              <a:r>
                <a:rPr lang="en-US" sz="2000" b="1" dirty="0">
                  <a:latin typeface="+mj-lt"/>
                </a:rPr>
                <a:t> </a:t>
              </a:r>
              <a:r>
                <a:rPr lang="en-US" sz="2000" b="1" dirty="0" err="1">
                  <a:latin typeface="+mj-lt"/>
                </a:rPr>
                <a:t>Yağmur</a:t>
              </a:r>
              <a:r>
                <a:rPr lang="en-US" sz="2000" b="1" dirty="0">
                  <a:latin typeface="+mj-lt"/>
                </a:rPr>
                <a:t> </a:t>
              </a:r>
              <a:r>
                <a:rPr lang="en-US" sz="2000" b="1" dirty="0" err="1">
                  <a:latin typeface="+mj-lt"/>
                </a:rPr>
                <a:t>Bahçeleri</a:t>
              </a:r>
              <a:endParaRPr lang="tr-TR" sz="2000" b="1" dirty="0">
                <a:latin typeface="+mj-lt"/>
              </a:endParaRPr>
            </a:p>
            <a:p>
              <a:pPr marL="457200" indent="-457200">
                <a:buAutoNum type="arabicPeriod"/>
              </a:pPr>
              <a:endParaRPr lang="en-US" sz="2000" b="1" dirty="0">
                <a:latin typeface="+mj-lt"/>
              </a:endParaRPr>
            </a:p>
            <a:p>
              <a:pPr lvl="1">
                <a:buFont typeface="Arial" panose="020B0604020202020204" pitchFamily="34" charset="0"/>
                <a:buChar char="•"/>
              </a:pPr>
              <a:r>
                <a:rPr lang="en-US" sz="2000" b="1" dirty="0" err="1">
                  <a:latin typeface="+mj-lt"/>
                </a:rPr>
                <a:t>Yeşil</a:t>
              </a:r>
              <a:r>
                <a:rPr lang="en-US" sz="2000" b="1" dirty="0">
                  <a:latin typeface="+mj-lt"/>
                </a:rPr>
                <a:t> </a:t>
              </a:r>
              <a:r>
                <a:rPr lang="en-US" sz="2000" b="1" dirty="0" err="1">
                  <a:latin typeface="+mj-lt"/>
                </a:rPr>
                <a:t>Çatılar</a:t>
              </a:r>
              <a:r>
                <a:rPr lang="en-US" sz="2000" b="1" dirty="0">
                  <a:latin typeface="+mj-lt"/>
                </a:rPr>
                <a:t>:</a:t>
              </a:r>
              <a:r>
                <a:rPr lang="en-US" sz="2000" dirty="0">
                  <a:latin typeface="+mj-lt"/>
                </a:rPr>
                <a:t> Bitki </a:t>
              </a:r>
              <a:r>
                <a:rPr lang="en-US" sz="2000" dirty="0" err="1">
                  <a:latin typeface="+mj-lt"/>
                </a:rPr>
                <a:t>tabakaları</a:t>
              </a:r>
              <a:r>
                <a:rPr lang="en-US" sz="2000" dirty="0">
                  <a:latin typeface="+mj-lt"/>
                </a:rPr>
                <a:t> </a:t>
              </a:r>
              <a:r>
                <a:rPr lang="en-US" sz="2000" dirty="0" err="1">
                  <a:latin typeface="+mj-lt"/>
                </a:rPr>
                <a:t>ve</a:t>
              </a:r>
              <a:r>
                <a:rPr lang="en-US" sz="2000" dirty="0">
                  <a:latin typeface="+mj-lt"/>
                </a:rPr>
                <a:t> </a:t>
              </a:r>
              <a:r>
                <a:rPr lang="en-US" sz="2000" dirty="0" err="1">
                  <a:latin typeface="+mj-lt"/>
                </a:rPr>
                <a:t>geçirgen</a:t>
              </a:r>
              <a:r>
                <a:rPr lang="en-US" sz="2000" dirty="0">
                  <a:latin typeface="+mj-lt"/>
                </a:rPr>
                <a:t> </a:t>
              </a:r>
              <a:r>
                <a:rPr lang="en-US" sz="2000" dirty="0" err="1">
                  <a:latin typeface="+mj-lt"/>
                </a:rPr>
                <a:t>yüzeylerle</a:t>
              </a:r>
              <a:r>
                <a:rPr lang="en-US" sz="2000" dirty="0">
                  <a:latin typeface="+mj-lt"/>
                </a:rPr>
                <a:t> </a:t>
              </a:r>
              <a:r>
                <a:rPr lang="en-US" sz="2000" dirty="0" err="1">
                  <a:latin typeface="+mj-lt"/>
                </a:rPr>
                <a:t>donatılmış</a:t>
              </a:r>
              <a:r>
                <a:rPr lang="en-US" sz="2000" dirty="0">
                  <a:latin typeface="+mj-lt"/>
                </a:rPr>
                <a:t> </a:t>
              </a:r>
              <a:r>
                <a:rPr lang="en-US" sz="2000" dirty="0" err="1">
                  <a:latin typeface="+mj-lt"/>
                </a:rPr>
                <a:t>çatılar</a:t>
              </a:r>
              <a:r>
                <a:rPr lang="en-US" sz="2000" dirty="0">
                  <a:latin typeface="+mj-lt"/>
                </a:rPr>
                <a:t>, </a:t>
              </a:r>
              <a:r>
                <a:rPr lang="en-US" sz="2000" dirty="0" err="1">
                  <a:latin typeface="+mj-lt"/>
                </a:rPr>
                <a:t>yağmur</a:t>
              </a:r>
              <a:r>
                <a:rPr lang="en-US" sz="2000" dirty="0">
                  <a:latin typeface="+mj-lt"/>
                </a:rPr>
                <a:t> </a:t>
              </a:r>
              <a:r>
                <a:rPr lang="en-US" sz="2000" dirty="0" err="1">
                  <a:latin typeface="+mj-lt"/>
                </a:rPr>
                <a:t>suyunu</a:t>
              </a:r>
              <a:r>
                <a:rPr lang="en-US" sz="2000" dirty="0">
                  <a:latin typeface="+mj-lt"/>
                </a:rPr>
                <a:t> </a:t>
              </a:r>
              <a:r>
                <a:rPr lang="en-US" sz="2000" dirty="0" err="1">
                  <a:latin typeface="+mj-lt"/>
                </a:rPr>
                <a:t>depolayarak</a:t>
              </a:r>
              <a:r>
                <a:rPr lang="en-US" sz="2000" dirty="0">
                  <a:latin typeface="+mj-lt"/>
                </a:rPr>
                <a:t> </a:t>
              </a:r>
              <a:r>
                <a:rPr lang="en-US" sz="2000" dirty="0" err="1">
                  <a:latin typeface="+mj-lt"/>
                </a:rPr>
                <a:t>şehirdeki</a:t>
              </a:r>
              <a:r>
                <a:rPr lang="en-US" sz="2000" dirty="0">
                  <a:latin typeface="+mj-lt"/>
                </a:rPr>
                <a:t> </a:t>
              </a:r>
              <a:r>
                <a:rPr lang="en-US" sz="2000" dirty="0" err="1">
                  <a:latin typeface="+mj-lt"/>
                </a:rPr>
                <a:t>su</a:t>
              </a:r>
              <a:r>
                <a:rPr lang="en-US" sz="2000" dirty="0">
                  <a:latin typeface="+mj-lt"/>
                </a:rPr>
                <a:t> </a:t>
              </a:r>
              <a:r>
                <a:rPr lang="en-US" sz="2000" dirty="0" err="1">
                  <a:latin typeface="+mj-lt"/>
                </a:rPr>
                <a:t>yönetimini</a:t>
              </a:r>
              <a:r>
                <a:rPr lang="en-US" sz="2000" dirty="0">
                  <a:latin typeface="+mj-lt"/>
                </a:rPr>
                <a:t> </a:t>
              </a:r>
              <a:r>
                <a:rPr lang="en-US" sz="2000" dirty="0" err="1">
                  <a:latin typeface="+mj-lt"/>
                </a:rPr>
                <a:t>destekler</a:t>
              </a:r>
              <a:r>
                <a:rPr lang="en-US" sz="2000" dirty="0">
                  <a:latin typeface="+mj-lt"/>
                </a:rPr>
                <a:t>. </a:t>
              </a:r>
              <a:r>
                <a:rPr lang="tr-TR" sz="2000" dirty="0">
                  <a:latin typeface="+mj-lt"/>
                </a:rPr>
                <a:t>A</a:t>
              </a:r>
              <a:r>
                <a:rPr lang="en-US" sz="2000" dirty="0" err="1">
                  <a:latin typeface="+mj-lt"/>
                </a:rPr>
                <a:t>partman</a:t>
              </a:r>
              <a:r>
                <a:rPr lang="en-US" sz="2000" dirty="0">
                  <a:latin typeface="+mj-lt"/>
                </a:rPr>
                <a:t> </a:t>
              </a:r>
              <a:r>
                <a:rPr lang="en-US" sz="2000" dirty="0" err="1">
                  <a:latin typeface="+mj-lt"/>
                </a:rPr>
                <a:t>ve</a:t>
              </a:r>
              <a:r>
                <a:rPr lang="en-US" sz="2000" dirty="0">
                  <a:latin typeface="+mj-lt"/>
                </a:rPr>
                <a:t> </a:t>
              </a:r>
              <a:r>
                <a:rPr lang="en-US" sz="2000" dirty="0" err="1">
                  <a:latin typeface="+mj-lt"/>
                </a:rPr>
                <a:t>kamu</a:t>
              </a:r>
              <a:r>
                <a:rPr lang="en-US" sz="2000" dirty="0">
                  <a:latin typeface="+mj-lt"/>
                </a:rPr>
                <a:t> </a:t>
              </a:r>
              <a:r>
                <a:rPr lang="en-US" sz="2000" dirty="0" err="1">
                  <a:latin typeface="+mj-lt"/>
                </a:rPr>
                <a:t>binalarında</a:t>
              </a:r>
              <a:r>
                <a:rPr lang="en-US" sz="2000" dirty="0">
                  <a:latin typeface="+mj-lt"/>
                </a:rPr>
                <a:t> </a:t>
              </a:r>
              <a:r>
                <a:rPr lang="en-US" sz="2000" dirty="0" err="1">
                  <a:latin typeface="+mj-lt"/>
                </a:rPr>
                <a:t>uygulanabilecek</a:t>
              </a:r>
              <a:r>
                <a:rPr lang="en-US" sz="2000" dirty="0">
                  <a:latin typeface="+mj-lt"/>
                </a:rPr>
                <a:t> modern </a:t>
              </a:r>
              <a:r>
                <a:rPr lang="en-US" sz="2000" dirty="0" err="1">
                  <a:latin typeface="+mj-lt"/>
                </a:rPr>
                <a:t>bir</a:t>
              </a:r>
              <a:r>
                <a:rPr lang="en-US" sz="2000" dirty="0">
                  <a:latin typeface="+mj-lt"/>
                </a:rPr>
                <a:t> </a:t>
              </a:r>
              <a:r>
                <a:rPr lang="en-US" sz="2000" dirty="0" err="1">
                  <a:latin typeface="+mj-lt"/>
                </a:rPr>
                <a:t>çözümdür</a:t>
              </a:r>
              <a:r>
                <a:rPr lang="en-US" sz="2000" dirty="0">
                  <a:latin typeface="+mj-lt"/>
                </a:rPr>
                <a:t>.</a:t>
              </a:r>
              <a:endParaRPr lang="tr-TR" sz="2000" dirty="0">
                <a:latin typeface="+mj-lt"/>
              </a:endParaRPr>
            </a:p>
            <a:p>
              <a:pPr lvl="1">
                <a:buFont typeface="Arial" panose="020B0604020202020204" pitchFamily="34" charset="0"/>
                <a:buChar char="•"/>
              </a:pPr>
              <a:endParaRPr lang="en-US" sz="2000" dirty="0">
                <a:latin typeface="+mj-lt"/>
              </a:endParaRPr>
            </a:p>
            <a:p>
              <a:pPr lvl="1">
                <a:buFont typeface="Arial" panose="020B0604020202020204" pitchFamily="34" charset="0"/>
                <a:buChar char="•"/>
              </a:pPr>
              <a:r>
                <a:rPr lang="en-US" sz="2000" b="1" dirty="0" err="1">
                  <a:latin typeface="+mj-lt"/>
                </a:rPr>
                <a:t>Yağmur</a:t>
              </a:r>
              <a:r>
                <a:rPr lang="en-US" sz="2000" b="1" dirty="0">
                  <a:latin typeface="+mj-lt"/>
                </a:rPr>
                <a:t> </a:t>
              </a:r>
              <a:r>
                <a:rPr lang="en-US" sz="2000" b="1" dirty="0" err="1">
                  <a:latin typeface="+mj-lt"/>
                </a:rPr>
                <a:t>Bahçeleri</a:t>
              </a:r>
              <a:r>
                <a:rPr lang="en-US" sz="2000" b="1" dirty="0">
                  <a:latin typeface="+mj-lt"/>
                </a:rPr>
                <a:t>:</a:t>
              </a:r>
              <a:r>
                <a:rPr lang="en-US" sz="2000" dirty="0">
                  <a:latin typeface="+mj-lt"/>
                </a:rPr>
                <a:t> </a:t>
              </a:r>
              <a:r>
                <a:rPr lang="en-US" sz="2000" dirty="0" err="1">
                  <a:latin typeface="+mj-lt"/>
                </a:rPr>
                <a:t>Yağmur</a:t>
              </a:r>
              <a:r>
                <a:rPr lang="en-US" sz="2000" dirty="0">
                  <a:latin typeface="+mj-lt"/>
                </a:rPr>
                <a:t> </a:t>
              </a:r>
              <a:r>
                <a:rPr lang="en-US" sz="2000" dirty="0" err="1">
                  <a:latin typeface="+mj-lt"/>
                </a:rPr>
                <a:t>suyunu</a:t>
              </a:r>
              <a:r>
                <a:rPr lang="en-US" sz="2000" dirty="0">
                  <a:latin typeface="+mj-lt"/>
                </a:rPr>
                <a:t> </a:t>
              </a:r>
              <a:r>
                <a:rPr lang="en-US" sz="2000" dirty="0" err="1">
                  <a:latin typeface="+mj-lt"/>
                </a:rPr>
                <a:t>emerek</a:t>
              </a:r>
              <a:r>
                <a:rPr lang="en-US" sz="2000" dirty="0">
                  <a:latin typeface="+mj-lt"/>
                </a:rPr>
                <a:t> </a:t>
              </a:r>
              <a:r>
                <a:rPr lang="en-US" sz="2000" dirty="0" err="1">
                  <a:latin typeface="+mj-lt"/>
                </a:rPr>
                <a:t>taşkınları</a:t>
              </a:r>
              <a:r>
                <a:rPr lang="en-US" sz="2000" dirty="0">
                  <a:latin typeface="+mj-lt"/>
                </a:rPr>
                <a:t> </a:t>
              </a:r>
              <a:r>
                <a:rPr lang="en-US" sz="2000" dirty="0" err="1">
                  <a:latin typeface="+mj-lt"/>
                </a:rPr>
                <a:t>önleyen</a:t>
              </a:r>
              <a:r>
                <a:rPr lang="en-US" sz="2000" dirty="0">
                  <a:latin typeface="+mj-lt"/>
                </a:rPr>
                <a:t> </a:t>
              </a:r>
              <a:r>
                <a:rPr lang="en-US" sz="2000" dirty="0" err="1">
                  <a:latin typeface="+mj-lt"/>
                </a:rPr>
                <a:t>bahçeler</a:t>
              </a:r>
              <a:r>
                <a:rPr lang="en-US" sz="2000" dirty="0">
                  <a:latin typeface="+mj-lt"/>
                </a:rPr>
                <a:t>, hem </a:t>
              </a:r>
              <a:r>
                <a:rPr lang="en-US" sz="2000" dirty="0" err="1">
                  <a:latin typeface="+mj-lt"/>
                </a:rPr>
                <a:t>estetik</a:t>
              </a:r>
              <a:r>
                <a:rPr lang="en-US" sz="2000" dirty="0">
                  <a:latin typeface="+mj-lt"/>
                </a:rPr>
                <a:t> hem de </a:t>
              </a:r>
              <a:r>
                <a:rPr lang="en-US" sz="2000" dirty="0" err="1">
                  <a:latin typeface="+mj-lt"/>
                </a:rPr>
                <a:t>işlevseldir</a:t>
              </a:r>
              <a:r>
                <a:rPr lang="en-US" sz="2000" dirty="0">
                  <a:latin typeface="+mj-lt"/>
                </a:rPr>
                <a:t>. Park </a:t>
              </a:r>
              <a:r>
                <a:rPr lang="en-US" sz="2000" dirty="0" err="1">
                  <a:latin typeface="+mj-lt"/>
                </a:rPr>
                <a:t>ve</a:t>
              </a:r>
              <a:r>
                <a:rPr lang="en-US" sz="2000" dirty="0">
                  <a:latin typeface="+mj-lt"/>
                </a:rPr>
                <a:t> </a:t>
              </a:r>
              <a:r>
                <a:rPr lang="en-US" sz="2000" dirty="0" err="1">
                  <a:latin typeface="+mj-lt"/>
                </a:rPr>
                <a:t>rekreasyon</a:t>
              </a:r>
              <a:r>
                <a:rPr lang="en-US" sz="2000" dirty="0">
                  <a:latin typeface="+mj-lt"/>
                </a:rPr>
                <a:t> </a:t>
              </a:r>
              <a:r>
                <a:rPr lang="en-US" sz="2000" dirty="0" err="1">
                  <a:latin typeface="+mj-lt"/>
                </a:rPr>
                <a:t>alanlarında</a:t>
              </a:r>
              <a:r>
                <a:rPr lang="en-US" sz="2000" dirty="0">
                  <a:latin typeface="+mj-lt"/>
                </a:rPr>
                <a:t> </a:t>
              </a:r>
              <a:r>
                <a:rPr lang="en-US" sz="2000" dirty="0" err="1">
                  <a:latin typeface="+mj-lt"/>
                </a:rPr>
                <a:t>kolayca</a:t>
              </a:r>
              <a:r>
                <a:rPr lang="en-US" sz="2000" dirty="0">
                  <a:latin typeface="+mj-lt"/>
                </a:rPr>
                <a:t> </a:t>
              </a:r>
              <a:r>
                <a:rPr lang="en-US" sz="2000" dirty="0" err="1">
                  <a:latin typeface="+mj-lt"/>
                </a:rPr>
                <a:t>entegre</a:t>
              </a:r>
              <a:r>
                <a:rPr lang="en-US" sz="2000" dirty="0">
                  <a:latin typeface="+mj-lt"/>
                </a:rPr>
                <a:t> </a:t>
              </a:r>
              <a:r>
                <a:rPr lang="en-US" sz="2000" dirty="0" err="1">
                  <a:latin typeface="+mj-lt"/>
                </a:rPr>
                <a:t>edilebilir</a:t>
              </a:r>
              <a:r>
                <a:rPr lang="en-US" sz="2000" dirty="0">
                  <a:latin typeface="+mj-lt"/>
                </a:rPr>
                <a:t>.</a:t>
              </a:r>
              <a:endParaRPr lang="tr-TR" sz="2000" dirty="0">
                <a:latin typeface="+mj-lt"/>
              </a:endParaRPr>
            </a:p>
            <a:p>
              <a:pPr lvl="1">
                <a:buFont typeface="Arial" panose="020B0604020202020204" pitchFamily="34" charset="0"/>
                <a:buChar char="•"/>
              </a:pPr>
              <a:endParaRPr lang="en-US" sz="2000" dirty="0">
                <a:latin typeface="+mj-lt"/>
              </a:endParaRPr>
            </a:p>
            <a:p>
              <a:r>
                <a:rPr lang="en-US" sz="2000" b="1" dirty="0">
                  <a:latin typeface="+mj-lt"/>
                </a:rPr>
                <a:t>2. </a:t>
              </a:r>
              <a:r>
                <a:rPr lang="en-US" sz="2000" b="1" dirty="0" err="1">
                  <a:latin typeface="+mj-lt"/>
                </a:rPr>
                <a:t>Rekreasyonel</a:t>
              </a:r>
              <a:r>
                <a:rPr lang="en-US" sz="2000" b="1" dirty="0">
                  <a:latin typeface="+mj-lt"/>
                </a:rPr>
                <a:t> </a:t>
              </a:r>
              <a:r>
                <a:rPr lang="en-US" sz="2000" b="1" dirty="0" err="1">
                  <a:latin typeface="+mj-lt"/>
                </a:rPr>
                <a:t>Alanlar</a:t>
              </a:r>
              <a:endParaRPr lang="tr-TR" sz="2000" b="1" dirty="0">
                <a:latin typeface="+mj-lt"/>
              </a:endParaRPr>
            </a:p>
            <a:p>
              <a:endParaRPr lang="en-US" sz="2000" b="1" dirty="0">
                <a:latin typeface="+mj-lt"/>
              </a:endParaRPr>
            </a:p>
            <a:p>
              <a:pPr lvl="1">
                <a:buFont typeface="Arial" panose="020B0604020202020204" pitchFamily="34" charset="0"/>
                <a:buChar char="•"/>
              </a:pPr>
              <a:r>
                <a:rPr lang="tr-TR" sz="2000" dirty="0">
                  <a:latin typeface="+mj-lt"/>
                </a:rPr>
                <a:t>M</a:t>
              </a:r>
              <a:r>
                <a:rPr lang="en-US" sz="2000" dirty="0" err="1">
                  <a:latin typeface="+mj-lt"/>
                </a:rPr>
                <a:t>avi-yeşil</a:t>
              </a:r>
              <a:r>
                <a:rPr lang="en-US" sz="2000" dirty="0">
                  <a:latin typeface="+mj-lt"/>
                </a:rPr>
                <a:t> </a:t>
              </a:r>
              <a:r>
                <a:rPr lang="en-US" sz="2000" dirty="0" err="1">
                  <a:latin typeface="+mj-lt"/>
                </a:rPr>
                <a:t>altyapı</a:t>
              </a:r>
              <a:r>
                <a:rPr lang="en-US" sz="2000" dirty="0">
                  <a:latin typeface="+mj-lt"/>
                </a:rPr>
                <a:t> </a:t>
              </a:r>
              <a:r>
                <a:rPr lang="en-US" sz="2000" dirty="0" err="1">
                  <a:latin typeface="+mj-lt"/>
                </a:rPr>
                <a:t>ile</a:t>
              </a:r>
              <a:r>
                <a:rPr lang="en-US" sz="2000" dirty="0">
                  <a:latin typeface="+mj-lt"/>
                </a:rPr>
                <a:t> </a:t>
              </a:r>
              <a:r>
                <a:rPr lang="en-US" sz="2000" dirty="0" err="1">
                  <a:latin typeface="+mj-lt"/>
                </a:rPr>
                <a:t>zenginleştirilebilir</a:t>
              </a:r>
              <a:r>
                <a:rPr lang="en-US" sz="2000" dirty="0">
                  <a:latin typeface="+mj-lt"/>
                </a:rPr>
                <a:t>. </a:t>
              </a:r>
              <a:r>
                <a:rPr lang="en-US" sz="2000" dirty="0" err="1">
                  <a:latin typeface="+mj-lt"/>
                </a:rPr>
                <a:t>Örneğin</a:t>
              </a:r>
              <a:r>
                <a:rPr lang="en-US" sz="2000" dirty="0">
                  <a:latin typeface="+mj-lt"/>
                </a:rPr>
                <a:t>, </a:t>
              </a:r>
              <a:r>
                <a:rPr lang="en-US" sz="2000" dirty="0" err="1">
                  <a:latin typeface="+mj-lt"/>
                </a:rPr>
                <a:t>sahil</a:t>
              </a:r>
              <a:r>
                <a:rPr lang="en-US" sz="2000" dirty="0">
                  <a:latin typeface="+mj-lt"/>
                </a:rPr>
                <a:t> </a:t>
              </a:r>
              <a:r>
                <a:rPr lang="en-US" sz="2000" dirty="0" err="1">
                  <a:latin typeface="+mj-lt"/>
                </a:rPr>
                <a:t>şeridine</a:t>
              </a:r>
              <a:r>
                <a:rPr lang="en-US" sz="2000" dirty="0">
                  <a:latin typeface="+mj-lt"/>
                </a:rPr>
                <a:t> </a:t>
              </a:r>
              <a:r>
                <a:rPr lang="en-US" sz="2000" dirty="0" err="1">
                  <a:latin typeface="+mj-lt"/>
                </a:rPr>
                <a:t>biyolojik</a:t>
              </a:r>
              <a:r>
                <a:rPr lang="en-US" sz="2000" dirty="0">
                  <a:latin typeface="+mj-lt"/>
                </a:rPr>
                <a:t> </a:t>
              </a:r>
              <a:r>
                <a:rPr lang="en-US" sz="2000" dirty="0" err="1">
                  <a:latin typeface="+mj-lt"/>
                </a:rPr>
                <a:t>arıtma</a:t>
              </a:r>
              <a:r>
                <a:rPr lang="en-US" sz="2000" dirty="0">
                  <a:latin typeface="+mj-lt"/>
                </a:rPr>
                <a:t> </a:t>
              </a:r>
              <a:r>
                <a:rPr lang="en-US" sz="2000" dirty="0" err="1">
                  <a:latin typeface="+mj-lt"/>
                </a:rPr>
                <a:t>özelliği</a:t>
              </a:r>
              <a:r>
                <a:rPr lang="en-US" sz="2000" dirty="0">
                  <a:latin typeface="+mj-lt"/>
                </a:rPr>
                <a:t> </a:t>
              </a:r>
              <a:r>
                <a:rPr lang="en-US" sz="2000" dirty="0" err="1">
                  <a:latin typeface="+mj-lt"/>
                </a:rPr>
                <a:t>olan</a:t>
              </a:r>
              <a:r>
                <a:rPr lang="en-US" sz="2000" dirty="0">
                  <a:latin typeface="+mj-lt"/>
                </a:rPr>
                <a:t> </a:t>
              </a:r>
              <a:r>
                <a:rPr lang="tr-TR" sz="2000" dirty="0">
                  <a:latin typeface="+mj-lt"/>
                </a:rPr>
                <a:t>dere </a:t>
              </a:r>
              <a:r>
                <a:rPr lang="tr-TR" sz="2000" dirty="0" err="1">
                  <a:latin typeface="+mj-lt"/>
                </a:rPr>
                <a:t>kıyusu</a:t>
              </a:r>
              <a:r>
                <a:rPr lang="tr-TR" sz="2000" dirty="0">
                  <a:latin typeface="+mj-lt"/>
                </a:rPr>
                <a:t> ekosistemler </a:t>
              </a:r>
              <a:r>
                <a:rPr lang="en-US" sz="2000" dirty="0" err="1">
                  <a:latin typeface="+mj-lt"/>
                </a:rPr>
                <a:t>eklenebilir</a:t>
              </a:r>
              <a:r>
                <a:rPr lang="en-US" sz="2000" dirty="0">
                  <a:latin typeface="+mj-lt"/>
                </a:rPr>
                <a:t>.</a:t>
              </a:r>
              <a:endParaRPr lang="tr-TR" sz="2000" dirty="0">
                <a:latin typeface="+mj-lt"/>
              </a:endParaRPr>
            </a:p>
            <a:p>
              <a:pPr lvl="1">
                <a:buFont typeface="Arial" panose="020B0604020202020204" pitchFamily="34" charset="0"/>
                <a:buChar char="•"/>
              </a:pPr>
              <a:endParaRPr lang="en-US" sz="2000" dirty="0">
                <a:latin typeface="+mj-lt"/>
              </a:endParaRPr>
            </a:p>
            <a:p>
              <a:pPr lvl="1">
                <a:buFont typeface="Arial" panose="020B0604020202020204" pitchFamily="34" charset="0"/>
                <a:buChar char="•"/>
              </a:pPr>
              <a:r>
                <a:rPr lang="en-US" sz="2000" dirty="0">
                  <a:latin typeface="+mj-lt"/>
                </a:rPr>
                <a:t>Kent </a:t>
              </a:r>
              <a:r>
                <a:rPr lang="en-US" sz="2000" dirty="0" err="1">
                  <a:latin typeface="+mj-lt"/>
                </a:rPr>
                <a:t>içindeki</a:t>
              </a:r>
              <a:r>
                <a:rPr lang="en-US" sz="2000" dirty="0">
                  <a:latin typeface="+mj-lt"/>
                </a:rPr>
                <a:t> </a:t>
              </a:r>
              <a:r>
                <a:rPr lang="en-US" sz="2000" dirty="0" err="1">
                  <a:latin typeface="+mj-lt"/>
                </a:rPr>
                <a:t>küçük</a:t>
              </a:r>
              <a:r>
                <a:rPr lang="en-US" sz="2000" dirty="0">
                  <a:latin typeface="+mj-lt"/>
                </a:rPr>
                <a:t> </a:t>
              </a:r>
              <a:r>
                <a:rPr lang="en-US" sz="2000" dirty="0" err="1">
                  <a:latin typeface="+mj-lt"/>
                </a:rPr>
                <a:t>parklar</a:t>
              </a:r>
              <a:r>
                <a:rPr lang="en-US" sz="2000" dirty="0">
                  <a:latin typeface="+mj-lt"/>
                </a:rPr>
                <a:t>, </a:t>
              </a:r>
              <a:r>
                <a:rPr lang="en-US" sz="2000" dirty="0" err="1">
                  <a:latin typeface="+mj-lt"/>
                </a:rPr>
                <a:t>yeşil</a:t>
              </a:r>
              <a:r>
                <a:rPr lang="en-US" sz="2000" dirty="0">
                  <a:latin typeface="+mj-lt"/>
                </a:rPr>
                <a:t> </a:t>
              </a:r>
              <a:r>
                <a:rPr lang="en-US" sz="2000" dirty="0" err="1">
                  <a:latin typeface="+mj-lt"/>
                </a:rPr>
                <a:t>koridorlara</a:t>
              </a:r>
              <a:r>
                <a:rPr lang="en-US" sz="2000" dirty="0">
                  <a:latin typeface="+mj-lt"/>
                </a:rPr>
                <a:t> </a:t>
              </a:r>
              <a:r>
                <a:rPr lang="en-US" sz="2000" dirty="0" err="1">
                  <a:latin typeface="+mj-lt"/>
                </a:rPr>
                <a:t>bağlanarak</a:t>
              </a:r>
              <a:r>
                <a:rPr lang="en-US" sz="2000" dirty="0">
                  <a:latin typeface="+mj-lt"/>
                </a:rPr>
                <a:t> </a:t>
              </a:r>
              <a:r>
                <a:rPr lang="en-US" sz="2000" dirty="0" err="1">
                  <a:latin typeface="+mj-lt"/>
                </a:rPr>
                <a:t>doğal</a:t>
              </a:r>
              <a:r>
                <a:rPr lang="en-US" sz="2000" dirty="0">
                  <a:latin typeface="+mj-lt"/>
                </a:rPr>
                <a:t> </a:t>
              </a:r>
              <a:r>
                <a:rPr lang="en-US" sz="2000" dirty="0" err="1">
                  <a:latin typeface="+mj-lt"/>
                </a:rPr>
                <a:t>yaşamın</a:t>
              </a:r>
              <a:r>
                <a:rPr lang="en-US" sz="2000" dirty="0">
                  <a:latin typeface="+mj-lt"/>
                </a:rPr>
                <a:t> </a:t>
              </a:r>
              <a:r>
                <a:rPr lang="en-US" sz="2000" dirty="0" err="1">
                  <a:latin typeface="+mj-lt"/>
                </a:rPr>
                <a:t>desteklenmesi</a:t>
              </a:r>
              <a:r>
                <a:rPr lang="en-US" sz="2000" dirty="0">
                  <a:latin typeface="+mj-lt"/>
                </a:rPr>
                <a:t> </a:t>
              </a:r>
              <a:r>
                <a:rPr lang="en-US" sz="2000" dirty="0" err="1">
                  <a:latin typeface="+mj-lt"/>
                </a:rPr>
                <a:t>sağlanabilir</a:t>
              </a:r>
              <a:r>
                <a:rPr lang="en-US" sz="2000" dirty="0">
                  <a:latin typeface="+mj-lt"/>
                </a:rPr>
                <a:t>.</a:t>
              </a:r>
              <a:endParaRPr lang="tr-TR" sz="2000" dirty="0">
                <a:latin typeface="+mj-lt"/>
              </a:endParaRPr>
            </a:p>
            <a:p>
              <a:pPr lvl="1">
                <a:buFont typeface="Arial" panose="020B0604020202020204" pitchFamily="34" charset="0"/>
                <a:buChar char="•"/>
              </a:pPr>
              <a:endParaRPr lang="en-US" sz="2000" dirty="0">
                <a:latin typeface="+mj-lt"/>
              </a:endParaRPr>
            </a:p>
            <a:p>
              <a:r>
                <a:rPr lang="en-US" sz="2000" b="1" dirty="0">
                  <a:latin typeface="+mj-lt"/>
                </a:rPr>
                <a:t>3. </a:t>
              </a:r>
              <a:r>
                <a:rPr lang="en-US" sz="2000" b="1" dirty="0" err="1">
                  <a:latin typeface="+mj-lt"/>
                </a:rPr>
                <a:t>Kentsel</a:t>
              </a:r>
              <a:r>
                <a:rPr lang="en-US" sz="2000" b="1" dirty="0">
                  <a:latin typeface="+mj-lt"/>
                </a:rPr>
                <a:t> </a:t>
              </a:r>
              <a:r>
                <a:rPr lang="en-US" sz="2000" b="1" dirty="0" err="1">
                  <a:latin typeface="+mj-lt"/>
                </a:rPr>
                <a:t>Isı</a:t>
              </a:r>
              <a:r>
                <a:rPr lang="en-US" sz="2000" b="1" dirty="0">
                  <a:latin typeface="+mj-lt"/>
                </a:rPr>
                <a:t> </a:t>
              </a:r>
              <a:r>
                <a:rPr lang="en-US" sz="2000" b="1" dirty="0" err="1">
                  <a:latin typeface="+mj-lt"/>
                </a:rPr>
                <a:t>Adası</a:t>
              </a:r>
              <a:r>
                <a:rPr lang="en-US" sz="2000" b="1" dirty="0">
                  <a:latin typeface="+mj-lt"/>
                </a:rPr>
                <a:t> </a:t>
              </a:r>
              <a:r>
                <a:rPr lang="en-US" sz="2000" b="1" dirty="0" err="1">
                  <a:latin typeface="+mj-lt"/>
                </a:rPr>
                <a:t>Etkisini</a:t>
              </a:r>
              <a:r>
                <a:rPr lang="en-US" sz="2000" b="1" dirty="0">
                  <a:latin typeface="+mj-lt"/>
                </a:rPr>
                <a:t> </a:t>
              </a:r>
              <a:r>
                <a:rPr lang="en-US" sz="2000" b="1" dirty="0" err="1">
                  <a:latin typeface="+mj-lt"/>
                </a:rPr>
                <a:t>Azaltan</a:t>
              </a:r>
              <a:r>
                <a:rPr lang="en-US" sz="2000" b="1" dirty="0">
                  <a:latin typeface="+mj-lt"/>
                </a:rPr>
                <a:t> </a:t>
              </a:r>
              <a:r>
                <a:rPr lang="en-US" sz="2000" b="1" dirty="0" err="1">
                  <a:latin typeface="+mj-lt"/>
                </a:rPr>
                <a:t>Çözümler</a:t>
              </a:r>
              <a:endParaRPr lang="tr-TR" sz="2000" b="1" dirty="0">
                <a:latin typeface="+mj-lt"/>
              </a:endParaRPr>
            </a:p>
            <a:p>
              <a:endParaRPr lang="en-US" sz="2000" b="1" dirty="0">
                <a:latin typeface="+mj-lt"/>
              </a:endParaRPr>
            </a:p>
            <a:p>
              <a:pPr lvl="1">
                <a:buFont typeface="Arial" panose="020B0604020202020204" pitchFamily="34" charset="0"/>
                <a:buChar char="•"/>
              </a:pPr>
              <a:r>
                <a:rPr lang="tr-TR" sz="2000" dirty="0">
                  <a:latin typeface="+mj-lt"/>
                </a:rPr>
                <a:t>Kent Ormanları ve Ağaç Toplulukları, </a:t>
              </a:r>
              <a:r>
                <a:rPr lang="en-US" sz="2000" dirty="0" err="1">
                  <a:latin typeface="+mj-lt"/>
                </a:rPr>
                <a:t>özellikle</a:t>
              </a:r>
              <a:r>
                <a:rPr lang="en-US" sz="2000" dirty="0">
                  <a:latin typeface="+mj-lt"/>
                </a:rPr>
                <a:t> </a:t>
              </a:r>
              <a:r>
                <a:rPr lang="en-US" sz="2000" dirty="0" err="1">
                  <a:latin typeface="+mj-lt"/>
                </a:rPr>
                <a:t>yoğun</a:t>
              </a:r>
              <a:r>
                <a:rPr lang="en-US" sz="2000" dirty="0">
                  <a:latin typeface="+mj-lt"/>
                </a:rPr>
                <a:t> </a:t>
              </a:r>
              <a:r>
                <a:rPr lang="en-US" sz="2000" dirty="0" err="1">
                  <a:latin typeface="+mj-lt"/>
                </a:rPr>
                <a:t>yapılaşma</a:t>
              </a:r>
              <a:r>
                <a:rPr lang="en-US" sz="2000" dirty="0">
                  <a:latin typeface="+mj-lt"/>
                </a:rPr>
                <a:t> </a:t>
              </a:r>
              <a:r>
                <a:rPr lang="en-US" sz="2000" dirty="0" err="1">
                  <a:latin typeface="+mj-lt"/>
                </a:rPr>
                <a:t>olan</a:t>
              </a:r>
              <a:r>
                <a:rPr lang="en-US" sz="2000" dirty="0">
                  <a:latin typeface="+mj-lt"/>
                </a:rPr>
                <a:t> </a:t>
              </a:r>
              <a:r>
                <a:rPr lang="en-US" sz="2000" dirty="0" err="1">
                  <a:latin typeface="+mj-lt"/>
                </a:rPr>
                <a:t>bölgelerde</a:t>
              </a:r>
              <a:r>
                <a:rPr lang="en-US" sz="2000" dirty="0">
                  <a:latin typeface="+mj-lt"/>
                </a:rPr>
                <a:t> </a:t>
              </a:r>
              <a:r>
                <a:rPr lang="en-US" sz="2000" dirty="0" err="1">
                  <a:latin typeface="+mj-lt"/>
                </a:rPr>
                <a:t>gölgelik</a:t>
              </a:r>
              <a:r>
                <a:rPr lang="en-US" sz="2000" dirty="0">
                  <a:latin typeface="+mj-lt"/>
                </a:rPr>
                <a:t> </a:t>
              </a:r>
              <a:r>
                <a:rPr lang="en-US" sz="2000" dirty="0" err="1">
                  <a:latin typeface="+mj-lt"/>
                </a:rPr>
                <a:t>alanlar</a:t>
              </a:r>
              <a:r>
                <a:rPr lang="en-US" sz="2000" dirty="0">
                  <a:latin typeface="+mj-lt"/>
                </a:rPr>
                <a:t> </a:t>
              </a:r>
              <a:r>
                <a:rPr lang="en-US" sz="2000" dirty="0" err="1">
                  <a:latin typeface="+mj-lt"/>
                </a:rPr>
                <a:t>oluşturarak</a:t>
              </a:r>
              <a:r>
                <a:rPr lang="en-US" sz="2000" dirty="0">
                  <a:latin typeface="+mj-lt"/>
                </a:rPr>
                <a:t> </a:t>
              </a:r>
              <a:r>
                <a:rPr lang="en-US" sz="2000" dirty="0" err="1">
                  <a:latin typeface="+mj-lt"/>
                </a:rPr>
                <a:t>yaz</a:t>
              </a:r>
              <a:r>
                <a:rPr lang="en-US" sz="2000" dirty="0">
                  <a:latin typeface="+mj-lt"/>
                </a:rPr>
                <a:t> </a:t>
              </a:r>
              <a:r>
                <a:rPr lang="en-US" sz="2000" dirty="0" err="1">
                  <a:latin typeface="+mj-lt"/>
                </a:rPr>
                <a:t>aylarında</a:t>
              </a:r>
              <a:r>
                <a:rPr lang="en-US" sz="2000" dirty="0">
                  <a:latin typeface="+mj-lt"/>
                </a:rPr>
                <a:t> </a:t>
              </a:r>
              <a:r>
                <a:rPr lang="en-US" sz="2000" dirty="0" err="1">
                  <a:latin typeface="+mj-lt"/>
                </a:rPr>
                <a:t>sıcaklıkları</a:t>
              </a:r>
              <a:r>
                <a:rPr lang="en-US" sz="2000" dirty="0">
                  <a:latin typeface="+mj-lt"/>
                </a:rPr>
                <a:t> </a:t>
              </a:r>
              <a:r>
                <a:rPr lang="en-US" sz="2000" dirty="0" err="1">
                  <a:latin typeface="+mj-lt"/>
                </a:rPr>
                <a:t>düşürebilir</a:t>
              </a:r>
              <a:r>
                <a:rPr lang="en-US" sz="2000" dirty="0">
                  <a:latin typeface="+mj-lt"/>
                </a:rPr>
                <a:t>.</a:t>
              </a:r>
              <a:endParaRPr lang="tr-TR" sz="2000" dirty="0">
                <a:latin typeface="+mj-lt"/>
              </a:endParaRPr>
            </a:p>
            <a:p>
              <a:pPr lvl="1">
                <a:buFont typeface="Arial" panose="020B0604020202020204" pitchFamily="34" charset="0"/>
                <a:buChar char="•"/>
              </a:pPr>
              <a:endParaRPr lang="en-US" sz="2000" dirty="0">
                <a:latin typeface="+mj-lt"/>
              </a:endParaRPr>
            </a:p>
            <a:p>
              <a:pPr lvl="1">
                <a:buFont typeface="Arial" panose="020B0604020202020204" pitchFamily="34" charset="0"/>
                <a:buChar char="•"/>
              </a:pPr>
              <a:r>
                <a:rPr lang="en-US" sz="2000" dirty="0" err="1">
                  <a:latin typeface="+mj-lt"/>
                </a:rPr>
                <a:t>Serinletici</a:t>
              </a:r>
              <a:r>
                <a:rPr lang="en-US" sz="2000" dirty="0">
                  <a:latin typeface="+mj-lt"/>
                </a:rPr>
                <a:t> </a:t>
              </a:r>
              <a:r>
                <a:rPr lang="en-US" sz="2000" dirty="0" err="1">
                  <a:latin typeface="+mj-lt"/>
                </a:rPr>
                <a:t>havuzlar</a:t>
              </a:r>
              <a:r>
                <a:rPr lang="en-US" sz="2000" dirty="0">
                  <a:latin typeface="+mj-lt"/>
                </a:rPr>
                <a:t> </a:t>
              </a:r>
              <a:r>
                <a:rPr lang="en-US" sz="2000" dirty="0" err="1">
                  <a:latin typeface="+mj-lt"/>
                </a:rPr>
                <a:t>ve</a:t>
              </a:r>
              <a:r>
                <a:rPr lang="en-US" sz="2000" dirty="0">
                  <a:latin typeface="+mj-lt"/>
                </a:rPr>
                <a:t> </a:t>
              </a:r>
              <a:r>
                <a:rPr lang="en-US" sz="2000" dirty="0" err="1">
                  <a:latin typeface="+mj-lt"/>
                </a:rPr>
                <a:t>yeşil</a:t>
              </a:r>
              <a:r>
                <a:rPr lang="en-US" sz="2000" dirty="0">
                  <a:latin typeface="+mj-lt"/>
                </a:rPr>
                <a:t> </a:t>
              </a:r>
              <a:r>
                <a:rPr lang="en-US" sz="2000" dirty="0" err="1">
                  <a:latin typeface="+mj-lt"/>
                </a:rPr>
                <a:t>duvar</a:t>
              </a:r>
              <a:r>
                <a:rPr lang="en-US" sz="2000" dirty="0">
                  <a:latin typeface="+mj-lt"/>
                </a:rPr>
                <a:t> </a:t>
              </a:r>
              <a:r>
                <a:rPr lang="en-US" sz="2000" dirty="0" err="1">
                  <a:latin typeface="+mj-lt"/>
                </a:rPr>
                <a:t>uygulamaları</a:t>
              </a:r>
              <a:r>
                <a:rPr lang="en-US" sz="2000" dirty="0">
                  <a:latin typeface="+mj-lt"/>
                </a:rPr>
                <a:t>, hem </a:t>
              </a:r>
              <a:r>
                <a:rPr lang="en-US" sz="2000" dirty="0" err="1">
                  <a:latin typeface="+mj-lt"/>
                </a:rPr>
                <a:t>estetik</a:t>
              </a:r>
              <a:r>
                <a:rPr lang="en-US" sz="2000" dirty="0">
                  <a:latin typeface="+mj-lt"/>
                </a:rPr>
                <a:t> hem de </a:t>
              </a:r>
              <a:r>
                <a:rPr lang="en-US" sz="2000" dirty="0" err="1">
                  <a:latin typeface="+mj-lt"/>
                </a:rPr>
                <a:t>işlevsel</a:t>
              </a:r>
              <a:r>
                <a:rPr lang="en-US" sz="2000" dirty="0">
                  <a:latin typeface="+mj-lt"/>
                </a:rPr>
                <a:t> </a:t>
              </a:r>
              <a:r>
                <a:rPr lang="en-US" sz="2000" dirty="0" err="1">
                  <a:latin typeface="+mj-lt"/>
                </a:rPr>
                <a:t>çözümler</a:t>
              </a:r>
              <a:r>
                <a:rPr lang="en-US" sz="2000" dirty="0">
                  <a:latin typeface="+mj-lt"/>
                </a:rPr>
                <a:t> </a:t>
              </a:r>
              <a:r>
                <a:rPr lang="en-US" sz="2000" dirty="0" err="1">
                  <a:latin typeface="+mj-lt"/>
                </a:rPr>
                <a:t>olarak</a:t>
              </a:r>
              <a:r>
                <a:rPr lang="en-US" sz="2000" dirty="0">
                  <a:latin typeface="+mj-lt"/>
                </a:rPr>
                <a:t> </a:t>
              </a:r>
              <a:r>
                <a:rPr lang="en-US" sz="2000" dirty="0" err="1">
                  <a:latin typeface="+mj-lt"/>
                </a:rPr>
                <a:t>kullanılabilir</a:t>
              </a:r>
              <a:r>
                <a:rPr lang="en-US" sz="2000" dirty="0">
                  <a:latin typeface="+mj-lt"/>
                </a:rPr>
                <a:t>.</a:t>
              </a:r>
            </a:p>
          </p:txBody>
        </p:sp>
      </p:grpSp>
      <p:sp>
        <p:nvSpPr>
          <p:cNvPr id="7" name="AutoShape 6">
            <a:extLst>
              <a:ext uri="{FF2B5EF4-FFF2-40B4-BE49-F238E27FC236}">
                <a16:creationId xmlns:a16="http://schemas.microsoft.com/office/drawing/2014/main" id="{44BB0302-D38E-4B26-A56A-BF2960354061}"/>
              </a:ext>
            </a:extLst>
          </p:cNvPr>
          <p:cNvSpPr/>
          <p:nvPr/>
        </p:nvSpPr>
        <p:spPr>
          <a:xfrm>
            <a:off x="13252" y="0"/>
            <a:ext cx="451851" cy="10287000"/>
          </a:xfrm>
          <a:prstGeom prst="rect">
            <a:avLst/>
          </a:prstGeom>
          <a:solidFill>
            <a:srgbClr val="BD2640"/>
          </a:solidFill>
        </p:spPr>
      </p:sp>
      <p:sp>
        <p:nvSpPr>
          <p:cNvPr id="8" name="TextBox 7">
            <a:extLst>
              <a:ext uri="{FF2B5EF4-FFF2-40B4-BE49-F238E27FC236}">
                <a16:creationId xmlns:a16="http://schemas.microsoft.com/office/drawing/2014/main" id="{2827E610-C4FE-4A02-9B5A-BDAAD849DD76}"/>
              </a:ext>
            </a:extLst>
          </p:cNvPr>
          <p:cNvSpPr txBox="1"/>
          <p:nvPr/>
        </p:nvSpPr>
        <p:spPr>
          <a:xfrm>
            <a:off x="433258" y="286658"/>
            <a:ext cx="14010223" cy="523220"/>
          </a:xfrm>
          <a:prstGeom prst="rect">
            <a:avLst/>
          </a:prstGeom>
          <a:noFill/>
        </p:spPr>
        <p:txBody>
          <a:bodyPr wrap="square">
            <a:spAutoFit/>
          </a:bodyPr>
          <a:lstStyle/>
          <a:p>
            <a:pPr lvl="1"/>
            <a:r>
              <a:rPr lang="tr-TR" sz="2800" b="1" i="1" u="sng" spc="150" dirty="0">
                <a:solidFill>
                  <a:srgbClr val="C00000"/>
                </a:solidFill>
                <a:latin typeface="Raleway"/>
              </a:rPr>
              <a:t>Kentlerde Uygulanabilir Mavi-Yeşil Çözümler</a:t>
            </a:r>
          </a:p>
        </p:txBody>
      </p:sp>
      <p:pic>
        <p:nvPicPr>
          <p:cNvPr id="10" name="Picture 9">
            <a:extLst>
              <a:ext uri="{FF2B5EF4-FFF2-40B4-BE49-F238E27FC236}">
                <a16:creationId xmlns:a16="http://schemas.microsoft.com/office/drawing/2014/main" id="{5D61D512-92F3-4FB4-A009-7A0F9F919F8D}"/>
              </a:ext>
            </a:extLst>
          </p:cNvPr>
          <p:cNvPicPr>
            <a:picLocks noChangeAspect="1"/>
          </p:cNvPicPr>
          <p:nvPr/>
        </p:nvPicPr>
        <p:blipFill>
          <a:blip r:embed="rId2"/>
          <a:stretch>
            <a:fillRect/>
          </a:stretch>
        </p:blipFill>
        <p:spPr>
          <a:xfrm>
            <a:off x="10509801" y="6487583"/>
            <a:ext cx="3480662" cy="3096200"/>
          </a:xfrm>
          <a:prstGeom prst="rect">
            <a:avLst/>
          </a:prstGeom>
        </p:spPr>
      </p:pic>
      <p:pic>
        <p:nvPicPr>
          <p:cNvPr id="12" name="Picture 11">
            <a:extLst>
              <a:ext uri="{FF2B5EF4-FFF2-40B4-BE49-F238E27FC236}">
                <a16:creationId xmlns:a16="http://schemas.microsoft.com/office/drawing/2014/main" id="{D557ADA0-7121-4239-8878-1124173DC22C}"/>
              </a:ext>
            </a:extLst>
          </p:cNvPr>
          <p:cNvPicPr>
            <a:picLocks noChangeAspect="1"/>
          </p:cNvPicPr>
          <p:nvPr/>
        </p:nvPicPr>
        <p:blipFill>
          <a:blip r:embed="rId3"/>
          <a:stretch>
            <a:fillRect/>
          </a:stretch>
        </p:blipFill>
        <p:spPr>
          <a:xfrm>
            <a:off x="10822273" y="1155217"/>
            <a:ext cx="3168190" cy="3434985"/>
          </a:xfrm>
          <a:prstGeom prst="rect">
            <a:avLst/>
          </a:prstGeom>
        </p:spPr>
      </p:pic>
      <p:pic>
        <p:nvPicPr>
          <p:cNvPr id="14" name="Picture 13">
            <a:extLst>
              <a:ext uri="{FF2B5EF4-FFF2-40B4-BE49-F238E27FC236}">
                <a16:creationId xmlns:a16="http://schemas.microsoft.com/office/drawing/2014/main" id="{65657B64-7AAB-4ED9-87D5-ADA290FEEC98}"/>
              </a:ext>
            </a:extLst>
          </p:cNvPr>
          <p:cNvPicPr>
            <a:picLocks noChangeAspect="1"/>
          </p:cNvPicPr>
          <p:nvPr/>
        </p:nvPicPr>
        <p:blipFill>
          <a:blip r:embed="rId4"/>
          <a:stretch>
            <a:fillRect/>
          </a:stretch>
        </p:blipFill>
        <p:spPr>
          <a:xfrm>
            <a:off x="13541174" y="3944577"/>
            <a:ext cx="3538538" cy="2829788"/>
          </a:xfrm>
          <a:prstGeom prst="rect">
            <a:avLst/>
          </a:prstGeom>
        </p:spPr>
      </p:pic>
    </p:spTree>
    <p:extLst>
      <p:ext uri="{BB962C8B-B14F-4D97-AF65-F5344CB8AC3E}">
        <p14:creationId xmlns:p14="http://schemas.microsoft.com/office/powerpoint/2010/main" val="426956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200" y="1168374"/>
            <a:ext cx="17095304" cy="7694414"/>
            <a:chOff x="-16612" y="1242106"/>
            <a:chExt cx="10714900" cy="10259210"/>
          </a:xfrm>
        </p:grpSpPr>
        <p:sp>
          <p:nvSpPr>
            <p:cNvPr id="3" name="TextBox 3"/>
            <p:cNvSpPr txBox="1"/>
            <p:nvPr/>
          </p:nvSpPr>
          <p:spPr>
            <a:xfrm>
              <a:off x="-16612" y="2720294"/>
              <a:ext cx="10698288" cy="1384994"/>
            </a:xfrm>
            <a:prstGeom prst="rect">
              <a:avLst/>
            </a:prstGeom>
          </p:spPr>
          <p:txBody>
            <a:bodyPr lIns="0" tIns="0" rIns="0" bIns="0" rtlCol="0" anchor="t">
              <a:spAutoFit/>
            </a:bodyPr>
            <a:lstStyle/>
            <a:p>
              <a:pPr algn="l">
                <a:lnSpc>
                  <a:spcPts val="8050"/>
                </a:lnSpc>
              </a:pPr>
              <a:endParaRPr lang="en-US" sz="7000" dirty="0">
                <a:latin typeface="Raleway Bold"/>
              </a:endParaRPr>
            </a:p>
          </p:txBody>
        </p:sp>
        <p:sp>
          <p:nvSpPr>
            <p:cNvPr id="4" name="TextBox 4"/>
            <p:cNvSpPr txBox="1"/>
            <p:nvPr/>
          </p:nvSpPr>
          <p:spPr>
            <a:xfrm>
              <a:off x="0" y="3443556"/>
              <a:ext cx="10698288" cy="690445"/>
            </a:xfrm>
            <a:prstGeom prst="rect">
              <a:avLst/>
            </a:prstGeom>
          </p:spPr>
          <p:txBody>
            <a:bodyPr lIns="0" tIns="0" rIns="0" bIns="0" rtlCol="0" anchor="t">
              <a:spAutoFit/>
            </a:bodyPr>
            <a:lstStyle/>
            <a:p>
              <a:pPr algn="l">
                <a:lnSpc>
                  <a:spcPts val="4250"/>
                </a:lnSpc>
              </a:pPr>
              <a:endParaRPr lang="en-US" sz="3400" b="1" spc="119" dirty="0">
                <a:latin typeface="Raleway"/>
              </a:endParaRPr>
            </a:p>
          </p:txBody>
        </p:sp>
        <p:sp>
          <p:nvSpPr>
            <p:cNvPr id="5" name="TextBox 5"/>
            <p:cNvSpPr txBox="1"/>
            <p:nvPr/>
          </p:nvSpPr>
          <p:spPr>
            <a:xfrm>
              <a:off x="107618" y="1242106"/>
              <a:ext cx="6440200" cy="10259210"/>
            </a:xfrm>
            <a:prstGeom prst="rect">
              <a:avLst/>
            </a:prstGeom>
          </p:spPr>
          <p:txBody>
            <a:bodyPr wrap="square" lIns="0" tIns="0" rIns="0" bIns="0" rtlCol="0" anchor="t">
              <a:spAutoFit/>
            </a:bodyPr>
            <a:lstStyle/>
            <a:p>
              <a:pPr>
                <a:lnSpc>
                  <a:spcPct val="150000"/>
                </a:lnSpc>
              </a:pPr>
              <a:r>
                <a:rPr lang="tr-TR" sz="2000" b="1" dirty="0"/>
                <a:t>4</a:t>
              </a:r>
              <a:r>
                <a:rPr lang="en-US" sz="2000" b="1" dirty="0"/>
                <a:t>. Ekosistem </a:t>
              </a:r>
              <a:r>
                <a:rPr lang="en-US" sz="2000" b="1" dirty="0" err="1"/>
                <a:t>Sağlığı</a:t>
              </a:r>
              <a:r>
                <a:rPr lang="en-US" sz="2000" b="1" dirty="0"/>
                <a:t> </a:t>
              </a:r>
              <a:r>
                <a:rPr lang="en-US" sz="2000" b="1" dirty="0" err="1"/>
                <a:t>ve</a:t>
              </a:r>
              <a:r>
                <a:rPr lang="en-US" sz="2000" b="1" dirty="0"/>
                <a:t> </a:t>
              </a:r>
              <a:r>
                <a:rPr lang="en-US" sz="2000" b="1" dirty="0" err="1"/>
                <a:t>Biyoçeşitlilik</a:t>
              </a:r>
              <a:endParaRPr lang="en-US" sz="2000" b="1" dirty="0"/>
            </a:p>
            <a:p>
              <a:pPr lvl="1">
                <a:lnSpc>
                  <a:spcPct val="150000"/>
                </a:lnSpc>
                <a:buFont typeface="Arial" panose="020B0604020202020204" pitchFamily="34" charset="0"/>
                <a:buChar char="•"/>
              </a:pPr>
              <a:r>
                <a:rPr lang="en-US" sz="2000" b="1" dirty="0" err="1"/>
                <a:t>Sulak</a:t>
              </a:r>
              <a:r>
                <a:rPr lang="en-US" sz="2000" b="1" dirty="0"/>
                <a:t> </a:t>
              </a:r>
              <a:r>
                <a:rPr lang="en-US" sz="2000" b="1" dirty="0" err="1"/>
                <a:t>Alanların</a:t>
              </a:r>
              <a:r>
                <a:rPr lang="en-US" sz="2000" b="1" dirty="0"/>
                <a:t> </a:t>
              </a:r>
              <a:r>
                <a:rPr lang="en-US" sz="2000" b="1" dirty="0" err="1"/>
                <a:t>Korunması</a:t>
              </a:r>
              <a:r>
                <a:rPr lang="en-US" sz="2000" b="1" dirty="0"/>
                <a:t>:</a:t>
              </a:r>
              <a:r>
                <a:rPr lang="en-US" sz="2000" dirty="0"/>
                <a:t> </a:t>
              </a:r>
              <a:r>
                <a:rPr lang="en-US" sz="2000" dirty="0" err="1"/>
                <a:t>Mevcut</a:t>
              </a:r>
              <a:r>
                <a:rPr lang="en-US" sz="2000" dirty="0"/>
                <a:t> </a:t>
              </a:r>
              <a:r>
                <a:rPr lang="en-US" sz="2000" dirty="0" err="1"/>
                <a:t>su</a:t>
              </a:r>
              <a:r>
                <a:rPr lang="en-US" sz="2000" dirty="0"/>
                <a:t> </a:t>
              </a:r>
              <a:r>
                <a:rPr lang="en-US" sz="2000" dirty="0" err="1"/>
                <a:t>kaynaklarının</a:t>
              </a:r>
              <a:r>
                <a:rPr lang="en-US" sz="2000" dirty="0"/>
                <a:t> </a:t>
              </a:r>
              <a:r>
                <a:rPr lang="en-US" sz="2000" dirty="0" err="1"/>
                <a:t>restorasyonu</a:t>
              </a:r>
              <a:r>
                <a:rPr lang="en-US" sz="2000" dirty="0"/>
                <a:t> </a:t>
              </a:r>
              <a:r>
                <a:rPr lang="en-US" sz="2000" dirty="0" err="1"/>
                <a:t>ve</a:t>
              </a:r>
              <a:r>
                <a:rPr lang="en-US" sz="2000" dirty="0"/>
                <a:t> </a:t>
              </a:r>
              <a:r>
                <a:rPr lang="en-US" sz="2000" dirty="0" err="1"/>
                <a:t>biyolojik</a:t>
              </a:r>
              <a:r>
                <a:rPr lang="en-US" sz="2000" dirty="0"/>
                <a:t> </a:t>
              </a:r>
              <a:r>
                <a:rPr lang="en-US" sz="2000" dirty="0" err="1"/>
                <a:t>çeşitliliğin</a:t>
              </a:r>
              <a:r>
                <a:rPr lang="en-US" sz="2000" dirty="0"/>
                <a:t> </a:t>
              </a:r>
              <a:r>
                <a:rPr lang="en-US" sz="2000" dirty="0" err="1"/>
                <a:t>artırılması</a:t>
              </a:r>
              <a:r>
                <a:rPr lang="en-US" sz="2000" dirty="0"/>
                <a:t>.</a:t>
              </a:r>
            </a:p>
            <a:p>
              <a:pPr lvl="1">
                <a:lnSpc>
                  <a:spcPct val="150000"/>
                </a:lnSpc>
                <a:buFont typeface="Arial" panose="020B0604020202020204" pitchFamily="34" charset="0"/>
                <a:buChar char="•"/>
              </a:pPr>
              <a:r>
                <a:rPr lang="en-US" sz="2000" b="1" dirty="0" err="1"/>
                <a:t>Yeşil</a:t>
              </a:r>
              <a:r>
                <a:rPr lang="en-US" sz="2000" b="1" dirty="0"/>
                <a:t> </a:t>
              </a:r>
              <a:r>
                <a:rPr lang="en-US" sz="2000" b="1" dirty="0" err="1"/>
                <a:t>Koridorlar</a:t>
              </a:r>
              <a:r>
                <a:rPr lang="en-US" sz="2000" b="1" dirty="0"/>
                <a:t>:</a:t>
              </a:r>
              <a:r>
                <a:rPr lang="en-US" sz="2000" dirty="0"/>
                <a:t> </a:t>
              </a:r>
              <a:r>
                <a:rPr lang="en-US" sz="2000" dirty="0" err="1"/>
                <a:t>Kentsel</a:t>
              </a:r>
              <a:r>
                <a:rPr lang="en-US" sz="2000" dirty="0"/>
                <a:t> </a:t>
              </a:r>
              <a:r>
                <a:rPr lang="en-US" sz="2000" dirty="0" err="1"/>
                <a:t>ekosistemleri</a:t>
              </a:r>
              <a:r>
                <a:rPr lang="en-US" sz="2000" dirty="0"/>
                <a:t> </a:t>
              </a:r>
              <a:r>
                <a:rPr lang="en-US" sz="2000" dirty="0" err="1"/>
                <a:t>birleştiren</a:t>
              </a:r>
              <a:r>
                <a:rPr lang="en-US" sz="2000" dirty="0"/>
                <a:t> </a:t>
              </a:r>
              <a:r>
                <a:rPr lang="en-US" sz="2000" dirty="0" err="1"/>
                <a:t>bağlantılı</a:t>
              </a:r>
              <a:r>
                <a:rPr lang="en-US" sz="2000" dirty="0"/>
                <a:t> </a:t>
              </a:r>
              <a:r>
                <a:rPr lang="en-US" sz="2000" dirty="0" err="1"/>
                <a:t>yeşil</a:t>
              </a:r>
              <a:r>
                <a:rPr lang="en-US" sz="2000" dirty="0"/>
                <a:t> </a:t>
              </a:r>
              <a:r>
                <a:rPr lang="en-US" sz="2000" dirty="0" err="1"/>
                <a:t>alanlar</a:t>
              </a:r>
              <a:r>
                <a:rPr lang="en-US" sz="2000" dirty="0"/>
                <a:t> </a:t>
              </a:r>
              <a:r>
                <a:rPr lang="en-US" sz="2000" dirty="0" err="1"/>
                <a:t>ile</a:t>
              </a:r>
              <a:r>
                <a:rPr lang="en-US" sz="2000" dirty="0"/>
                <a:t> </a:t>
              </a:r>
              <a:r>
                <a:rPr lang="en-US" sz="2000" dirty="0" err="1"/>
                <a:t>doğal</a:t>
              </a:r>
              <a:r>
                <a:rPr lang="en-US" sz="2000" dirty="0"/>
                <a:t> </a:t>
              </a:r>
              <a:r>
                <a:rPr lang="en-US" sz="2000" dirty="0" err="1"/>
                <a:t>yaşamın</a:t>
              </a:r>
              <a:r>
                <a:rPr lang="en-US" sz="2000" dirty="0"/>
                <a:t> </a:t>
              </a:r>
              <a:r>
                <a:rPr lang="en-US" sz="2000" dirty="0" err="1"/>
                <a:t>korunması</a:t>
              </a:r>
              <a:r>
                <a:rPr lang="en-US" sz="2000" dirty="0"/>
                <a:t>.</a:t>
              </a:r>
            </a:p>
            <a:p>
              <a:pPr>
                <a:lnSpc>
                  <a:spcPct val="150000"/>
                </a:lnSpc>
              </a:pPr>
              <a:r>
                <a:rPr lang="tr-TR" sz="2000" b="1" dirty="0"/>
                <a:t>5</a:t>
              </a:r>
              <a:r>
                <a:rPr lang="en-US" sz="2000" b="1" dirty="0"/>
                <a:t>. Karbon </a:t>
              </a:r>
              <a:r>
                <a:rPr lang="en-US" sz="2000" b="1" dirty="0" err="1"/>
                <a:t>Yönetimi</a:t>
              </a:r>
              <a:endParaRPr lang="en-US" sz="2000" b="1" dirty="0"/>
            </a:p>
            <a:p>
              <a:pPr lvl="1">
                <a:lnSpc>
                  <a:spcPct val="150000"/>
                </a:lnSpc>
                <a:buFont typeface="Arial" panose="020B0604020202020204" pitchFamily="34" charset="0"/>
                <a:buChar char="•"/>
              </a:pPr>
              <a:r>
                <a:rPr lang="en-US" sz="2000" b="1" dirty="0"/>
                <a:t>Karbon </a:t>
              </a:r>
              <a:r>
                <a:rPr lang="en-US" sz="2000" b="1" dirty="0" err="1"/>
                <a:t>Depolama</a:t>
              </a:r>
              <a:r>
                <a:rPr lang="en-US" sz="2000" b="1" dirty="0"/>
                <a:t>:</a:t>
              </a:r>
              <a:r>
                <a:rPr lang="en-US" sz="2000" dirty="0"/>
                <a:t> Kent </a:t>
              </a:r>
              <a:r>
                <a:rPr lang="en-US" sz="2000" dirty="0" err="1"/>
                <a:t>içi</a:t>
              </a:r>
              <a:r>
                <a:rPr lang="en-US" sz="2000" dirty="0"/>
                <a:t> </a:t>
              </a:r>
              <a:r>
                <a:rPr lang="en-US" sz="2000" dirty="0" err="1"/>
                <a:t>ormanlar</a:t>
              </a:r>
              <a:r>
                <a:rPr lang="en-US" sz="2000" dirty="0"/>
                <a:t> </a:t>
              </a:r>
              <a:r>
                <a:rPr lang="en-US" sz="2000" dirty="0" err="1"/>
                <a:t>ve</a:t>
              </a:r>
              <a:r>
                <a:rPr lang="en-US" sz="2000" dirty="0"/>
                <a:t> </a:t>
              </a:r>
              <a:r>
                <a:rPr lang="en-US" sz="2000" dirty="0" err="1"/>
                <a:t>yeşil</a:t>
              </a:r>
              <a:r>
                <a:rPr lang="en-US" sz="2000" dirty="0"/>
                <a:t> </a:t>
              </a:r>
              <a:r>
                <a:rPr lang="en-US" sz="2000" dirty="0" err="1"/>
                <a:t>çatılar</a:t>
              </a:r>
              <a:r>
                <a:rPr lang="en-US" sz="2000" dirty="0"/>
                <a:t> </a:t>
              </a:r>
              <a:r>
                <a:rPr lang="en-US" sz="2000" dirty="0" err="1"/>
                <a:t>yoluyla</a:t>
              </a:r>
              <a:r>
                <a:rPr lang="en-US" sz="2000" dirty="0"/>
                <a:t> </a:t>
              </a:r>
              <a:r>
                <a:rPr lang="en-US" sz="2000" dirty="0" err="1"/>
                <a:t>karbon</a:t>
              </a:r>
              <a:r>
                <a:rPr lang="en-US" sz="2000" dirty="0"/>
                <a:t> </a:t>
              </a:r>
              <a:r>
                <a:rPr lang="en-US" sz="2000" dirty="0" err="1"/>
                <a:t>emisyonlarının</a:t>
              </a:r>
              <a:r>
                <a:rPr lang="en-US" sz="2000" dirty="0"/>
                <a:t> </a:t>
              </a:r>
              <a:r>
                <a:rPr lang="en-US" sz="2000" dirty="0" err="1"/>
                <a:t>dengelenmesi</a:t>
              </a:r>
              <a:r>
                <a:rPr lang="en-US" sz="2000" dirty="0"/>
                <a:t>.</a:t>
              </a:r>
            </a:p>
            <a:p>
              <a:pPr lvl="1">
                <a:lnSpc>
                  <a:spcPct val="150000"/>
                </a:lnSpc>
                <a:buFont typeface="Arial" panose="020B0604020202020204" pitchFamily="34" charset="0"/>
                <a:buChar char="•"/>
              </a:pPr>
              <a:r>
                <a:rPr lang="en-US" sz="2000" b="1" dirty="0" err="1"/>
                <a:t>Fosil</a:t>
              </a:r>
              <a:r>
                <a:rPr lang="en-US" sz="2000" b="1" dirty="0"/>
                <a:t> </a:t>
              </a:r>
              <a:r>
                <a:rPr lang="en-US" sz="2000" b="1" dirty="0" err="1"/>
                <a:t>Yakıt</a:t>
              </a:r>
              <a:r>
                <a:rPr lang="en-US" sz="2000" b="1" dirty="0"/>
                <a:t> </a:t>
              </a:r>
              <a:r>
                <a:rPr lang="en-US" sz="2000" b="1" dirty="0" err="1"/>
                <a:t>Tüketimini</a:t>
              </a:r>
              <a:r>
                <a:rPr lang="en-US" sz="2000" b="1" dirty="0"/>
                <a:t> </a:t>
              </a:r>
              <a:r>
                <a:rPr lang="en-US" sz="2000" b="1" dirty="0" err="1"/>
                <a:t>Azaltma</a:t>
              </a:r>
              <a:r>
                <a:rPr lang="en-US" sz="2000" b="1" dirty="0"/>
                <a:t>:</a:t>
              </a:r>
              <a:r>
                <a:rPr lang="en-US" sz="2000" dirty="0"/>
                <a:t> </a:t>
              </a:r>
              <a:r>
                <a:rPr lang="en-US" sz="2000" dirty="0" err="1"/>
                <a:t>Akıllı</a:t>
              </a:r>
              <a:r>
                <a:rPr lang="en-US" sz="2000" dirty="0"/>
                <a:t> </a:t>
              </a:r>
              <a:r>
                <a:rPr lang="en-US" sz="2000" dirty="0" err="1"/>
                <a:t>enerji</a:t>
              </a:r>
              <a:r>
                <a:rPr lang="en-US" sz="2000" dirty="0"/>
                <a:t> </a:t>
              </a:r>
              <a:r>
                <a:rPr lang="en-US" sz="2000" dirty="0" err="1"/>
                <a:t>sistemleri</a:t>
              </a:r>
              <a:r>
                <a:rPr lang="en-US" sz="2000" dirty="0"/>
                <a:t> </a:t>
              </a:r>
              <a:r>
                <a:rPr lang="en-US" sz="2000" dirty="0" err="1"/>
                <a:t>ve</a:t>
              </a:r>
              <a:r>
                <a:rPr lang="en-US" sz="2000" dirty="0"/>
                <a:t> </a:t>
              </a:r>
              <a:r>
                <a:rPr lang="en-US" sz="2000" dirty="0" err="1"/>
                <a:t>bisiklet</a:t>
              </a:r>
              <a:r>
                <a:rPr lang="en-US" sz="2000" dirty="0"/>
                <a:t> </a:t>
              </a:r>
              <a:r>
                <a:rPr lang="en-US" sz="2000" dirty="0" err="1"/>
                <a:t>yolları</a:t>
              </a:r>
              <a:r>
                <a:rPr lang="en-US" sz="2000" dirty="0"/>
                <a:t> </a:t>
              </a:r>
              <a:r>
                <a:rPr lang="en-US" sz="2000" dirty="0" err="1"/>
                <a:t>gibi</a:t>
              </a:r>
              <a:r>
                <a:rPr lang="en-US" sz="2000" dirty="0"/>
                <a:t> </a:t>
              </a:r>
              <a:r>
                <a:rPr lang="en-US" sz="2000" dirty="0" err="1"/>
                <a:t>çevreci</a:t>
              </a:r>
              <a:r>
                <a:rPr lang="en-US" sz="2000" dirty="0"/>
                <a:t> </a:t>
              </a:r>
              <a:r>
                <a:rPr lang="en-US" sz="2000" dirty="0" err="1"/>
                <a:t>ulaşım</a:t>
              </a:r>
              <a:r>
                <a:rPr lang="en-US" sz="2000" dirty="0"/>
                <a:t> </a:t>
              </a:r>
              <a:r>
                <a:rPr lang="en-US" sz="2000" dirty="0" err="1"/>
                <a:t>seçeneklerinin</a:t>
              </a:r>
              <a:r>
                <a:rPr lang="en-US" sz="2000" dirty="0"/>
                <a:t> </a:t>
              </a:r>
              <a:r>
                <a:rPr lang="en-US" sz="2000" dirty="0" err="1"/>
                <a:t>teşviki</a:t>
              </a:r>
              <a:r>
                <a:rPr lang="en-US" sz="2000" dirty="0"/>
                <a:t>.</a:t>
              </a:r>
            </a:p>
            <a:p>
              <a:pPr>
                <a:lnSpc>
                  <a:spcPct val="150000"/>
                </a:lnSpc>
              </a:pPr>
              <a:r>
                <a:rPr lang="tr-TR" sz="2000" b="1" dirty="0"/>
                <a:t>6</a:t>
              </a:r>
              <a:r>
                <a:rPr lang="en-US" sz="2000" b="1" dirty="0"/>
                <a:t>. Su </a:t>
              </a:r>
              <a:r>
                <a:rPr lang="en-US" sz="2000" b="1" dirty="0" err="1"/>
                <a:t>Yönetimi</a:t>
              </a:r>
              <a:r>
                <a:rPr lang="en-US" sz="2000" b="1" dirty="0"/>
                <a:t> </a:t>
              </a:r>
              <a:r>
                <a:rPr lang="en-US" sz="2000" b="1" dirty="0" err="1"/>
                <a:t>ve</a:t>
              </a:r>
              <a:r>
                <a:rPr lang="en-US" sz="2000" b="1" dirty="0"/>
                <a:t> </a:t>
              </a:r>
              <a:r>
                <a:rPr lang="en-US" sz="2000" b="1" dirty="0" err="1"/>
                <a:t>Kalitesi</a:t>
              </a:r>
              <a:endParaRPr lang="en-US" sz="2000" b="1" dirty="0"/>
            </a:p>
            <a:p>
              <a:pPr lvl="1">
                <a:lnSpc>
                  <a:spcPct val="150000"/>
                </a:lnSpc>
                <a:buFont typeface="Arial" panose="020B0604020202020204" pitchFamily="34" charset="0"/>
                <a:buChar char="•"/>
              </a:pPr>
              <a:r>
                <a:rPr lang="en-US" sz="2000" b="1" dirty="0" err="1"/>
                <a:t>Yağmur</a:t>
              </a:r>
              <a:r>
                <a:rPr lang="en-US" sz="2000" b="1" dirty="0"/>
                <a:t> </a:t>
              </a:r>
              <a:r>
                <a:rPr lang="en-US" sz="2000" b="1" dirty="0" err="1"/>
                <a:t>Suyu</a:t>
              </a:r>
              <a:r>
                <a:rPr lang="en-US" sz="2000" b="1" dirty="0"/>
                <a:t> </a:t>
              </a:r>
              <a:r>
                <a:rPr lang="en-US" sz="2000" b="1" dirty="0" err="1"/>
                <a:t>Hasadı</a:t>
              </a:r>
              <a:r>
                <a:rPr lang="en-US" sz="2000" b="1" dirty="0"/>
                <a:t>:</a:t>
              </a:r>
              <a:r>
                <a:rPr lang="en-US" sz="2000" dirty="0"/>
                <a:t> </a:t>
              </a:r>
              <a:r>
                <a:rPr lang="en-US" sz="2000" dirty="0" err="1"/>
                <a:t>Suyun</a:t>
              </a:r>
              <a:r>
                <a:rPr lang="en-US" sz="2000" dirty="0"/>
                <a:t> </a:t>
              </a:r>
              <a:r>
                <a:rPr lang="en-US" sz="2000" dirty="0" err="1"/>
                <a:t>verimli</a:t>
              </a:r>
              <a:r>
                <a:rPr lang="en-US" sz="2000" dirty="0"/>
                <a:t> </a:t>
              </a:r>
              <a:r>
                <a:rPr lang="en-US" sz="2000" dirty="0" err="1"/>
                <a:t>kullanımı</a:t>
              </a:r>
              <a:r>
                <a:rPr lang="en-US" sz="2000" dirty="0"/>
                <a:t> </a:t>
              </a:r>
              <a:r>
                <a:rPr lang="en-US" sz="2000" dirty="0" err="1"/>
                <a:t>için</a:t>
              </a:r>
              <a:r>
                <a:rPr lang="en-US" sz="2000" dirty="0"/>
                <a:t> </a:t>
              </a:r>
              <a:r>
                <a:rPr lang="en-US" sz="2000" dirty="0" err="1"/>
                <a:t>yağmur</a:t>
              </a:r>
              <a:r>
                <a:rPr lang="en-US" sz="2000" dirty="0"/>
                <a:t> </a:t>
              </a:r>
              <a:r>
                <a:rPr lang="en-US" sz="2000" dirty="0" err="1"/>
                <a:t>bahçeleri</a:t>
              </a:r>
              <a:r>
                <a:rPr lang="en-US" sz="2000" dirty="0"/>
                <a:t> </a:t>
              </a:r>
              <a:r>
                <a:rPr lang="en-US" sz="2000" dirty="0" err="1"/>
                <a:t>ve</a:t>
              </a:r>
              <a:r>
                <a:rPr lang="en-US" sz="2000" dirty="0"/>
                <a:t> </a:t>
              </a:r>
              <a:r>
                <a:rPr lang="en-US" sz="2000" dirty="0" err="1"/>
                <a:t>rezervuarlar</a:t>
              </a:r>
              <a:r>
                <a:rPr lang="en-US" sz="2000" dirty="0"/>
                <a:t>.</a:t>
              </a:r>
            </a:p>
            <a:p>
              <a:pPr lvl="1">
                <a:lnSpc>
                  <a:spcPct val="150000"/>
                </a:lnSpc>
                <a:buFont typeface="Arial" panose="020B0604020202020204" pitchFamily="34" charset="0"/>
                <a:buChar char="•"/>
              </a:pPr>
              <a:r>
                <a:rPr lang="en-US" sz="2000" b="1" dirty="0"/>
                <a:t>Su </a:t>
              </a:r>
              <a:r>
                <a:rPr lang="en-US" sz="2000" b="1" dirty="0" err="1"/>
                <a:t>Kalitesinin</a:t>
              </a:r>
              <a:r>
                <a:rPr lang="en-US" sz="2000" b="1" dirty="0"/>
                <a:t> </a:t>
              </a:r>
              <a:r>
                <a:rPr lang="en-US" sz="2000" b="1" dirty="0" err="1"/>
                <a:t>İyileştirilmesi</a:t>
              </a:r>
              <a:r>
                <a:rPr lang="en-US" sz="2000" b="1" dirty="0"/>
                <a:t>:</a:t>
              </a:r>
              <a:r>
                <a:rPr lang="en-US" sz="2000" dirty="0"/>
                <a:t> Doğal </a:t>
              </a:r>
              <a:r>
                <a:rPr lang="en-US" sz="2000" dirty="0" err="1"/>
                <a:t>arıtma</a:t>
              </a:r>
              <a:r>
                <a:rPr lang="en-US" sz="2000" dirty="0"/>
                <a:t> </a:t>
              </a:r>
              <a:r>
                <a:rPr lang="en-US" sz="2000" dirty="0" err="1"/>
                <a:t>yöntemleri</a:t>
              </a:r>
              <a:r>
                <a:rPr lang="en-US" sz="2000" dirty="0"/>
                <a:t> </a:t>
              </a:r>
              <a:r>
                <a:rPr lang="en-US" sz="2000" dirty="0" err="1"/>
                <a:t>ile</a:t>
              </a:r>
              <a:r>
                <a:rPr lang="en-US" sz="2000" dirty="0"/>
                <a:t> </a:t>
              </a:r>
              <a:r>
                <a:rPr lang="en-US" sz="2000" dirty="0" err="1"/>
                <a:t>kentsel</a:t>
              </a:r>
              <a:r>
                <a:rPr lang="en-US" sz="2000" dirty="0"/>
                <a:t> </a:t>
              </a:r>
              <a:r>
                <a:rPr lang="en-US" sz="2000" dirty="0" err="1"/>
                <a:t>su</a:t>
              </a:r>
              <a:r>
                <a:rPr lang="en-US" sz="2000" dirty="0"/>
                <a:t> </a:t>
              </a:r>
              <a:r>
                <a:rPr lang="en-US" sz="2000" dirty="0" err="1"/>
                <a:t>kaynaklarının</a:t>
              </a:r>
              <a:r>
                <a:rPr lang="en-US" sz="2000" dirty="0"/>
                <a:t> </a:t>
              </a:r>
              <a:r>
                <a:rPr lang="en-US" sz="2000" dirty="0" err="1"/>
                <a:t>korunması</a:t>
              </a:r>
              <a:r>
                <a:rPr lang="en-US" sz="2000" dirty="0"/>
                <a:t>.</a:t>
              </a:r>
            </a:p>
            <a:p>
              <a:pPr>
                <a:lnSpc>
                  <a:spcPct val="150000"/>
                </a:lnSpc>
              </a:pPr>
              <a:r>
                <a:rPr lang="tr-TR" sz="2000" b="1" dirty="0"/>
                <a:t>7</a:t>
              </a:r>
              <a:r>
                <a:rPr lang="en-US" sz="2000" b="1" dirty="0"/>
                <a:t>. İklim </a:t>
              </a:r>
              <a:r>
                <a:rPr lang="en-US" sz="2000" b="1" dirty="0" err="1"/>
                <a:t>Değişikliğine</a:t>
              </a:r>
              <a:r>
                <a:rPr lang="en-US" sz="2000" b="1" dirty="0"/>
                <a:t> </a:t>
              </a:r>
              <a:r>
                <a:rPr lang="en-US" sz="2000" b="1" dirty="0" err="1"/>
                <a:t>Adaptasyon</a:t>
              </a:r>
              <a:endParaRPr lang="en-US" sz="2000" b="1" dirty="0"/>
            </a:p>
            <a:p>
              <a:pPr lvl="1">
                <a:lnSpc>
                  <a:spcPct val="150000"/>
                </a:lnSpc>
                <a:buFont typeface="Arial" panose="020B0604020202020204" pitchFamily="34" charset="0"/>
                <a:buChar char="•"/>
              </a:pPr>
              <a:r>
                <a:rPr lang="en-US" sz="2000" dirty="0" err="1"/>
                <a:t>Kentsel</a:t>
              </a:r>
              <a:r>
                <a:rPr lang="en-US" sz="2000" dirty="0"/>
                <a:t> </a:t>
              </a:r>
              <a:r>
                <a:rPr lang="en-US" sz="2000" dirty="0" err="1"/>
                <a:t>ısı</a:t>
              </a:r>
              <a:r>
                <a:rPr lang="en-US" sz="2000" dirty="0"/>
                <a:t> </a:t>
              </a:r>
              <a:r>
                <a:rPr lang="en-US" sz="2000" dirty="0" err="1"/>
                <a:t>adası</a:t>
              </a:r>
              <a:r>
                <a:rPr lang="en-US" sz="2000" dirty="0"/>
                <a:t> </a:t>
              </a:r>
              <a:r>
                <a:rPr lang="en-US" sz="2000" dirty="0" err="1"/>
                <a:t>etkisini</a:t>
              </a:r>
              <a:r>
                <a:rPr lang="en-US" sz="2000" dirty="0"/>
                <a:t> </a:t>
              </a:r>
              <a:r>
                <a:rPr lang="en-US" sz="2000" dirty="0" err="1"/>
                <a:t>azaltan</a:t>
              </a:r>
              <a:r>
                <a:rPr lang="en-US" sz="2000" dirty="0"/>
                <a:t> </a:t>
              </a:r>
              <a:r>
                <a:rPr lang="en-US" sz="2000" dirty="0" err="1"/>
                <a:t>yeşil</a:t>
              </a:r>
              <a:r>
                <a:rPr lang="en-US" sz="2000" dirty="0"/>
                <a:t> </a:t>
              </a:r>
              <a:r>
                <a:rPr lang="en-US" sz="2000" dirty="0" err="1"/>
                <a:t>altyapı</a:t>
              </a:r>
              <a:r>
                <a:rPr lang="en-US" sz="2000" dirty="0"/>
                <a:t> </a:t>
              </a:r>
              <a:r>
                <a:rPr lang="en-US" sz="2000" dirty="0" err="1"/>
                <a:t>çözümleri</a:t>
              </a:r>
              <a:r>
                <a:rPr lang="en-US" sz="2000" dirty="0"/>
                <a:t>.</a:t>
              </a:r>
            </a:p>
            <a:p>
              <a:pPr lvl="1">
                <a:lnSpc>
                  <a:spcPct val="150000"/>
                </a:lnSpc>
                <a:buFont typeface="Arial" panose="020B0604020202020204" pitchFamily="34" charset="0"/>
                <a:buChar char="•"/>
              </a:pPr>
              <a:r>
                <a:rPr lang="en-US" sz="2000" dirty="0"/>
                <a:t>Sel </a:t>
              </a:r>
              <a:r>
                <a:rPr lang="en-US" sz="2000" dirty="0" err="1"/>
                <a:t>risklerini</a:t>
              </a:r>
              <a:r>
                <a:rPr lang="en-US" sz="2000" dirty="0"/>
                <a:t> </a:t>
              </a:r>
              <a:r>
                <a:rPr lang="en-US" sz="2000" dirty="0" err="1"/>
                <a:t>ve</a:t>
              </a:r>
              <a:r>
                <a:rPr lang="en-US" sz="2000" dirty="0"/>
                <a:t> </a:t>
              </a:r>
              <a:r>
                <a:rPr lang="en-US" sz="2000" dirty="0" err="1"/>
                <a:t>sıcaklık</a:t>
              </a:r>
              <a:r>
                <a:rPr lang="en-US" sz="2000" dirty="0"/>
                <a:t> </a:t>
              </a:r>
              <a:r>
                <a:rPr lang="en-US" sz="2000" dirty="0" err="1"/>
                <a:t>dalgalanmalarını</a:t>
              </a:r>
              <a:r>
                <a:rPr lang="en-US" sz="2000" dirty="0"/>
                <a:t> minimize </a:t>
              </a:r>
              <a:r>
                <a:rPr lang="en-US" sz="2000" dirty="0" err="1"/>
                <a:t>eden</a:t>
              </a:r>
              <a:r>
                <a:rPr lang="en-US" sz="2000" dirty="0"/>
                <a:t> </a:t>
              </a:r>
              <a:r>
                <a:rPr lang="en-US" sz="2000" dirty="0" err="1"/>
                <a:t>uygulamalar</a:t>
              </a:r>
              <a:r>
                <a:rPr lang="en-US" sz="2000" dirty="0"/>
                <a:t>.</a:t>
              </a:r>
            </a:p>
            <a:p>
              <a:pPr>
                <a:buFont typeface="Arial" panose="020B0604020202020204" pitchFamily="34" charset="0"/>
                <a:buChar char="•"/>
              </a:pPr>
              <a:endParaRPr lang="en-US" sz="2000" dirty="0"/>
            </a:p>
          </p:txBody>
        </p:sp>
      </p:grpSp>
      <p:sp>
        <p:nvSpPr>
          <p:cNvPr id="7" name="AutoShape 6">
            <a:extLst>
              <a:ext uri="{FF2B5EF4-FFF2-40B4-BE49-F238E27FC236}">
                <a16:creationId xmlns:a16="http://schemas.microsoft.com/office/drawing/2014/main" id="{44BB0302-D38E-4B26-A56A-BF2960354061}"/>
              </a:ext>
            </a:extLst>
          </p:cNvPr>
          <p:cNvSpPr/>
          <p:nvPr/>
        </p:nvSpPr>
        <p:spPr>
          <a:xfrm>
            <a:off x="13252" y="0"/>
            <a:ext cx="451851" cy="10287000"/>
          </a:xfrm>
          <a:prstGeom prst="rect">
            <a:avLst/>
          </a:prstGeom>
          <a:solidFill>
            <a:srgbClr val="BD2640"/>
          </a:solidFill>
        </p:spPr>
      </p:sp>
      <p:sp>
        <p:nvSpPr>
          <p:cNvPr id="8" name="TextBox 7">
            <a:extLst>
              <a:ext uri="{FF2B5EF4-FFF2-40B4-BE49-F238E27FC236}">
                <a16:creationId xmlns:a16="http://schemas.microsoft.com/office/drawing/2014/main" id="{2827E610-C4FE-4A02-9B5A-BDAAD849DD76}"/>
              </a:ext>
            </a:extLst>
          </p:cNvPr>
          <p:cNvSpPr txBox="1"/>
          <p:nvPr/>
        </p:nvSpPr>
        <p:spPr>
          <a:xfrm>
            <a:off x="465103" y="384219"/>
            <a:ext cx="14010223" cy="523220"/>
          </a:xfrm>
          <a:prstGeom prst="rect">
            <a:avLst/>
          </a:prstGeom>
          <a:noFill/>
        </p:spPr>
        <p:txBody>
          <a:bodyPr wrap="square">
            <a:spAutoFit/>
          </a:bodyPr>
          <a:lstStyle/>
          <a:p>
            <a:pPr lvl="1"/>
            <a:r>
              <a:rPr lang="tr-TR" sz="2800" b="1" i="1" u="sng" spc="150" dirty="0">
                <a:solidFill>
                  <a:srgbClr val="C00000"/>
                </a:solidFill>
                <a:latin typeface="Raleway"/>
              </a:rPr>
              <a:t>Kentlerde Uygulanabilir Mavi-Yeşil Çözümler</a:t>
            </a:r>
          </a:p>
        </p:txBody>
      </p:sp>
      <p:pic>
        <p:nvPicPr>
          <p:cNvPr id="10" name="Picture 9">
            <a:extLst>
              <a:ext uri="{FF2B5EF4-FFF2-40B4-BE49-F238E27FC236}">
                <a16:creationId xmlns:a16="http://schemas.microsoft.com/office/drawing/2014/main" id="{163A553D-C654-4387-8F36-BB50CEB1E719}"/>
              </a:ext>
            </a:extLst>
          </p:cNvPr>
          <p:cNvPicPr>
            <a:picLocks noChangeAspect="1"/>
          </p:cNvPicPr>
          <p:nvPr/>
        </p:nvPicPr>
        <p:blipFill>
          <a:blip r:embed="rId2"/>
          <a:stretch>
            <a:fillRect/>
          </a:stretch>
        </p:blipFill>
        <p:spPr>
          <a:xfrm>
            <a:off x="11277600" y="6286500"/>
            <a:ext cx="4194600" cy="3514395"/>
          </a:xfrm>
          <a:prstGeom prst="rect">
            <a:avLst/>
          </a:prstGeom>
        </p:spPr>
      </p:pic>
      <p:pic>
        <p:nvPicPr>
          <p:cNvPr id="12" name="Picture 11">
            <a:extLst>
              <a:ext uri="{FF2B5EF4-FFF2-40B4-BE49-F238E27FC236}">
                <a16:creationId xmlns:a16="http://schemas.microsoft.com/office/drawing/2014/main" id="{1AFCEE27-5EBE-45B5-B99E-459CF4F3323C}"/>
              </a:ext>
            </a:extLst>
          </p:cNvPr>
          <p:cNvPicPr>
            <a:picLocks noChangeAspect="1"/>
          </p:cNvPicPr>
          <p:nvPr/>
        </p:nvPicPr>
        <p:blipFill>
          <a:blip r:embed="rId3"/>
          <a:stretch>
            <a:fillRect/>
          </a:stretch>
        </p:blipFill>
        <p:spPr>
          <a:xfrm>
            <a:off x="10969954" y="1417957"/>
            <a:ext cx="3611384" cy="3514396"/>
          </a:xfrm>
          <a:prstGeom prst="rect">
            <a:avLst/>
          </a:prstGeom>
        </p:spPr>
      </p:pic>
      <p:pic>
        <p:nvPicPr>
          <p:cNvPr id="14" name="Picture 13">
            <a:extLst>
              <a:ext uri="{FF2B5EF4-FFF2-40B4-BE49-F238E27FC236}">
                <a16:creationId xmlns:a16="http://schemas.microsoft.com/office/drawing/2014/main" id="{5C102FA6-0528-4687-8D8F-9352E6CE7B96}"/>
              </a:ext>
            </a:extLst>
          </p:cNvPr>
          <p:cNvPicPr>
            <a:picLocks noChangeAspect="1"/>
          </p:cNvPicPr>
          <p:nvPr/>
        </p:nvPicPr>
        <p:blipFill>
          <a:blip r:embed="rId4"/>
          <a:stretch>
            <a:fillRect/>
          </a:stretch>
        </p:blipFill>
        <p:spPr>
          <a:xfrm>
            <a:off x="14096999" y="4071901"/>
            <a:ext cx="3669453" cy="2956645"/>
          </a:xfrm>
          <a:prstGeom prst="rect">
            <a:avLst/>
          </a:prstGeom>
        </p:spPr>
      </p:pic>
    </p:spTree>
    <p:extLst>
      <p:ext uri="{BB962C8B-B14F-4D97-AF65-F5344CB8AC3E}">
        <p14:creationId xmlns:p14="http://schemas.microsoft.com/office/powerpoint/2010/main" val="1998832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9CF20-ECC0-40FC-B763-0B3A91DE1FB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507258-84F8-4168-A28A-6A62FE2829F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4760DB6-096F-4602-B53F-8BF717D124EA}"/>
              </a:ext>
            </a:extLst>
          </p:cNvPr>
          <p:cNvPicPr>
            <a:picLocks noChangeAspect="1"/>
          </p:cNvPicPr>
          <p:nvPr/>
        </p:nvPicPr>
        <p:blipFill>
          <a:blip r:embed="rId2"/>
          <a:stretch>
            <a:fillRect/>
          </a:stretch>
        </p:blipFill>
        <p:spPr>
          <a:xfrm>
            <a:off x="33130" y="14909"/>
            <a:ext cx="12282132" cy="10272091"/>
          </a:xfrm>
          <a:prstGeom prst="rect">
            <a:avLst/>
          </a:prstGeom>
        </p:spPr>
      </p:pic>
      <p:pic>
        <p:nvPicPr>
          <p:cNvPr id="7" name="Picture 6">
            <a:extLst>
              <a:ext uri="{FF2B5EF4-FFF2-40B4-BE49-F238E27FC236}">
                <a16:creationId xmlns:a16="http://schemas.microsoft.com/office/drawing/2014/main" id="{42D2B709-F20C-4BB2-B095-A2B2FE6D8240}"/>
              </a:ext>
            </a:extLst>
          </p:cNvPr>
          <p:cNvPicPr>
            <a:picLocks noChangeAspect="1"/>
          </p:cNvPicPr>
          <p:nvPr/>
        </p:nvPicPr>
        <p:blipFill>
          <a:blip r:embed="rId3"/>
          <a:stretch>
            <a:fillRect/>
          </a:stretch>
        </p:blipFill>
        <p:spPr>
          <a:xfrm>
            <a:off x="7037728" y="7358706"/>
            <a:ext cx="2800340" cy="2653656"/>
          </a:xfrm>
          <a:prstGeom prst="rect">
            <a:avLst/>
          </a:prstGeom>
        </p:spPr>
      </p:pic>
      <p:pic>
        <p:nvPicPr>
          <p:cNvPr id="10" name="Picture 9">
            <a:extLst>
              <a:ext uri="{FF2B5EF4-FFF2-40B4-BE49-F238E27FC236}">
                <a16:creationId xmlns:a16="http://schemas.microsoft.com/office/drawing/2014/main" id="{C12594E3-87CF-4BC7-8908-C216D9B52D80}"/>
              </a:ext>
            </a:extLst>
          </p:cNvPr>
          <p:cNvPicPr>
            <a:picLocks noChangeAspect="1"/>
          </p:cNvPicPr>
          <p:nvPr/>
        </p:nvPicPr>
        <p:blipFill>
          <a:blip r:embed="rId4"/>
          <a:stretch>
            <a:fillRect/>
          </a:stretch>
        </p:blipFill>
        <p:spPr>
          <a:xfrm>
            <a:off x="971047" y="2942584"/>
            <a:ext cx="2238939" cy="2277237"/>
          </a:xfrm>
          <a:prstGeom prst="rect">
            <a:avLst/>
          </a:prstGeom>
        </p:spPr>
      </p:pic>
      <p:pic>
        <p:nvPicPr>
          <p:cNvPr id="11" name="Picture 10">
            <a:extLst>
              <a:ext uri="{FF2B5EF4-FFF2-40B4-BE49-F238E27FC236}">
                <a16:creationId xmlns:a16="http://schemas.microsoft.com/office/drawing/2014/main" id="{2F04CDED-1295-4585-8829-4C87683C5319}"/>
              </a:ext>
            </a:extLst>
          </p:cNvPr>
          <p:cNvPicPr>
            <a:picLocks noChangeAspect="1"/>
          </p:cNvPicPr>
          <p:nvPr/>
        </p:nvPicPr>
        <p:blipFill>
          <a:blip r:embed="rId5"/>
          <a:stretch>
            <a:fillRect/>
          </a:stretch>
        </p:blipFill>
        <p:spPr>
          <a:xfrm>
            <a:off x="12496801" y="6515100"/>
            <a:ext cx="2386018" cy="2029895"/>
          </a:xfrm>
          <a:prstGeom prst="rect">
            <a:avLst/>
          </a:prstGeom>
        </p:spPr>
      </p:pic>
      <p:pic>
        <p:nvPicPr>
          <p:cNvPr id="12" name="Picture 11">
            <a:extLst>
              <a:ext uri="{FF2B5EF4-FFF2-40B4-BE49-F238E27FC236}">
                <a16:creationId xmlns:a16="http://schemas.microsoft.com/office/drawing/2014/main" id="{59584FA7-5349-4E35-9C82-878C7972D350}"/>
              </a:ext>
            </a:extLst>
          </p:cNvPr>
          <p:cNvPicPr>
            <a:picLocks noChangeAspect="1"/>
          </p:cNvPicPr>
          <p:nvPr/>
        </p:nvPicPr>
        <p:blipFill>
          <a:blip r:embed="rId6"/>
          <a:stretch>
            <a:fillRect/>
          </a:stretch>
        </p:blipFill>
        <p:spPr>
          <a:xfrm>
            <a:off x="12877800" y="2095500"/>
            <a:ext cx="4548897" cy="3365916"/>
          </a:xfrm>
          <a:prstGeom prst="rect">
            <a:avLst/>
          </a:prstGeom>
        </p:spPr>
      </p:pic>
      <p:sp>
        <p:nvSpPr>
          <p:cNvPr id="13" name="Oval 12">
            <a:extLst>
              <a:ext uri="{FF2B5EF4-FFF2-40B4-BE49-F238E27FC236}">
                <a16:creationId xmlns:a16="http://schemas.microsoft.com/office/drawing/2014/main" id="{C807CA34-F12C-4762-A899-51EE95B4CCA9}"/>
              </a:ext>
            </a:extLst>
          </p:cNvPr>
          <p:cNvSpPr/>
          <p:nvPr/>
        </p:nvSpPr>
        <p:spPr>
          <a:xfrm>
            <a:off x="2728345" y="8267700"/>
            <a:ext cx="1614168" cy="1623765"/>
          </a:xfrm>
          <a:prstGeom prst="ellipse">
            <a:avLst/>
          </a:prstGeom>
          <a:solidFill>
            <a:srgbClr val="FF0909">
              <a:alpha val="54118"/>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FFF00"/>
              </a:solidFill>
            </a:endParaRPr>
          </a:p>
        </p:txBody>
      </p:sp>
      <p:sp>
        <p:nvSpPr>
          <p:cNvPr id="14" name="Oval 13">
            <a:extLst>
              <a:ext uri="{FF2B5EF4-FFF2-40B4-BE49-F238E27FC236}">
                <a16:creationId xmlns:a16="http://schemas.microsoft.com/office/drawing/2014/main" id="{CDEFEB78-FCC1-48CF-8D72-37AFD3C60BE4}"/>
              </a:ext>
            </a:extLst>
          </p:cNvPr>
          <p:cNvSpPr/>
          <p:nvPr/>
        </p:nvSpPr>
        <p:spPr>
          <a:xfrm>
            <a:off x="4485408" y="6304102"/>
            <a:ext cx="848624" cy="853669"/>
          </a:xfrm>
          <a:prstGeom prst="ellipse">
            <a:avLst/>
          </a:prstGeom>
          <a:solidFill>
            <a:srgbClr val="FF0909">
              <a:alpha val="54118"/>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FFF00"/>
              </a:solidFill>
            </a:endParaRPr>
          </a:p>
        </p:txBody>
      </p:sp>
      <p:sp>
        <p:nvSpPr>
          <p:cNvPr id="15" name="Oval 14">
            <a:extLst>
              <a:ext uri="{FF2B5EF4-FFF2-40B4-BE49-F238E27FC236}">
                <a16:creationId xmlns:a16="http://schemas.microsoft.com/office/drawing/2014/main" id="{1AF8F09D-C2D0-4E57-B4C5-CDA1FCA78CC1}"/>
              </a:ext>
            </a:extLst>
          </p:cNvPr>
          <p:cNvSpPr/>
          <p:nvPr/>
        </p:nvSpPr>
        <p:spPr>
          <a:xfrm>
            <a:off x="5791200" y="3485406"/>
            <a:ext cx="1610624" cy="1620199"/>
          </a:xfrm>
          <a:prstGeom prst="ellipse">
            <a:avLst/>
          </a:prstGeom>
          <a:solidFill>
            <a:srgbClr val="FF0909">
              <a:alpha val="54118"/>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FFF00"/>
              </a:solidFill>
            </a:endParaRPr>
          </a:p>
        </p:txBody>
      </p:sp>
      <p:cxnSp>
        <p:nvCxnSpPr>
          <p:cNvPr id="17" name="Straight Arrow Connector 16">
            <a:extLst>
              <a:ext uri="{FF2B5EF4-FFF2-40B4-BE49-F238E27FC236}">
                <a16:creationId xmlns:a16="http://schemas.microsoft.com/office/drawing/2014/main" id="{382BA3FC-352D-4289-B318-262B1173E37B}"/>
              </a:ext>
            </a:extLst>
          </p:cNvPr>
          <p:cNvCxnSpPr/>
          <p:nvPr/>
        </p:nvCxnSpPr>
        <p:spPr>
          <a:xfrm flipH="1" flipV="1">
            <a:off x="1676400" y="5150954"/>
            <a:ext cx="1728781" cy="392862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15700021-457D-4B50-AFED-7C112C9FF903}"/>
              </a:ext>
            </a:extLst>
          </p:cNvPr>
          <p:cNvCxnSpPr>
            <a:cxnSpLocks/>
          </p:cNvCxnSpPr>
          <p:nvPr/>
        </p:nvCxnSpPr>
        <p:spPr>
          <a:xfrm flipV="1">
            <a:off x="6543170" y="3564454"/>
            <a:ext cx="6196162" cy="72085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BD624F6D-46B4-43FA-AD10-B2C997DB9F93}"/>
              </a:ext>
            </a:extLst>
          </p:cNvPr>
          <p:cNvCxnSpPr>
            <a:cxnSpLocks/>
          </p:cNvCxnSpPr>
          <p:nvPr/>
        </p:nvCxnSpPr>
        <p:spPr>
          <a:xfrm>
            <a:off x="5048451" y="6699322"/>
            <a:ext cx="7266811" cy="55309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9" name="Oval 18">
            <a:extLst>
              <a:ext uri="{FF2B5EF4-FFF2-40B4-BE49-F238E27FC236}">
                <a16:creationId xmlns:a16="http://schemas.microsoft.com/office/drawing/2014/main" id="{19CD6CB3-C007-44A6-B113-937A7D13E8E4}"/>
              </a:ext>
            </a:extLst>
          </p:cNvPr>
          <p:cNvSpPr/>
          <p:nvPr/>
        </p:nvSpPr>
        <p:spPr>
          <a:xfrm>
            <a:off x="838200" y="6663497"/>
            <a:ext cx="2072836" cy="1951532"/>
          </a:xfrm>
          <a:prstGeom prst="ellipse">
            <a:avLst/>
          </a:prstGeom>
          <a:solidFill>
            <a:srgbClr val="FF0909">
              <a:alpha val="54118"/>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FFF00"/>
              </a:solidFill>
            </a:endParaRPr>
          </a:p>
        </p:txBody>
      </p:sp>
      <p:pic>
        <p:nvPicPr>
          <p:cNvPr id="22" name="Picture 21">
            <a:extLst>
              <a:ext uri="{FF2B5EF4-FFF2-40B4-BE49-F238E27FC236}">
                <a16:creationId xmlns:a16="http://schemas.microsoft.com/office/drawing/2014/main" id="{01CE38C7-9832-4C08-B4C6-21D2ED0ED839}"/>
              </a:ext>
            </a:extLst>
          </p:cNvPr>
          <p:cNvPicPr>
            <a:picLocks noChangeAspect="1"/>
          </p:cNvPicPr>
          <p:nvPr/>
        </p:nvPicPr>
        <p:blipFill>
          <a:blip r:embed="rId7"/>
          <a:stretch>
            <a:fillRect/>
          </a:stretch>
        </p:blipFill>
        <p:spPr>
          <a:xfrm>
            <a:off x="364120" y="8728836"/>
            <a:ext cx="1945125" cy="1558164"/>
          </a:xfrm>
          <a:prstGeom prst="rect">
            <a:avLst/>
          </a:prstGeom>
        </p:spPr>
      </p:pic>
      <p:pic>
        <p:nvPicPr>
          <p:cNvPr id="23" name="Picture 22">
            <a:extLst>
              <a:ext uri="{FF2B5EF4-FFF2-40B4-BE49-F238E27FC236}">
                <a16:creationId xmlns:a16="http://schemas.microsoft.com/office/drawing/2014/main" id="{355C49BE-B32D-46DC-90D2-C8A7997D8ED3}"/>
              </a:ext>
            </a:extLst>
          </p:cNvPr>
          <p:cNvPicPr>
            <a:picLocks noChangeAspect="1"/>
          </p:cNvPicPr>
          <p:nvPr/>
        </p:nvPicPr>
        <p:blipFill>
          <a:blip r:embed="rId8"/>
          <a:stretch>
            <a:fillRect/>
          </a:stretch>
        </p:blipFill>
        <p:spPr>
          <a:xfrm>
            <a:off x="275661" y="339719"/>
            <a:ext cx="1997997" cy="1597809"/>
          </a:xfrm>
          <a:prstGeom prst="rect">
            <a:avLst/>
          </a:prstGeom>
        </p:spPr>
      </p:pic>
      <p:pic>
        <p:nvPicPr>
          <p:cNvPr id="24" name="Picture 23">
            <a:extLst>
              <a:ext uri="{FF2B5EF4-FFF2-40B4-BE49-F238E27FC236}">
                <a16:creationId xmlns:a16="http://schemas.microsoft.com/office/drawing/2014/main" id="{C491DFDB-A9BA-45CE-B4CC-996E74707640}"/>
              </a:ext>
            </a:extLst>
          </p:cNvPr>
          <p:cNvPicPr>
            <a:picLocks noChangeAspect="1"/>
          </p:cNvPicPr>
          <p:nvPr/>
        </p:nvPicPr>
        <p:blipFill>
          <a:blip r:embed="rId9"/>
          <a:stretch>
            <a:fillRect/>
          </a:stretch>
        </p:blipFill>
        <p:spPr>
          <a:xfrm>
            <a:off x="9203889" y="1974166"/>
            <a:ext cx="1931467" cy="1804292"/>
          </a:xfrm>
          <a:prstGeom prst="rect">
            <a:avLst/>
          </a:prstGeom>
        </p:spPr>
      </p:pic>
      <p:pic>
        <p:nvPicPr>
          <p:cNvPr id="25" name="Picture 24">
            <a:extLst>
              <a:ext uri="{FF2B5EF4-FFF2-40B4-BE49-F238E27FC236}">
                <a16:creationId xmlns:a16="http://schemas.microsoft.com/office/drawing/2014/main" id="{E6278371-9F6E-40A5-8460-9EF3BCE3A966}"/>
              </a:ext>
            </a:extLst>
          </p:cNvPr>
          <p:cNvPicPr>
            <a:picLocks noChangeAspect="1"/>
          </p:cNvPicPr>
          <p:nvPr/>
        </p:nvPicPr>
        <p:blipFill>
          <a:blip r:embed="rId10"/>
          <a:stretch>
            <a:fillRect/>
          </a:stretch>
        </p:blipFill>
        <p:spPr>
          <a:xfrm>
            <a:off x="15021153" y="6114877"/>
            <a:ext cx="2610508" cy="2830340"/>
          </a:xfrm>
          <a:prstGeom prst="rect">
            <a:avLst/>
          </a:prstGeom>
        </p:spPr>
      </p:pic>
      <p:pic>
        <p:nvPicPr>
          <p:cNvPr id="20" name="Picture 19">
            <a:extLst>
              <a:ext uri="{FF2B5EF4-FFF2-40B4-BE49-F238E27FC236}">
                <a16:creationId xmlns:a16="http://schemas.microsoft.com/office/drawing/2014/main" id="{762B92A3-7727-462E-85AF-8E3A3C8D58A9}"/>
              </a:ext>
            </a:extLst>
          </p:cNvPr>
          <p:cNvPicPr>
            <a:picLocks noChangeAspect="1"/>
          </p:cNvPicPr>
          <p:nvPr/>
        </p:nvPicPr>
        <p:blipFill>
          <a:blip r:embed="rId11"/>
          <a:stretch>
            <a:fillRect/>
          </a:stretch>
        </p:blipFill>
        <p:spPr>
          <a:xfrm>
            <a:off x="2216661" y="1135647"/>
            <a:ext cx="1986649" cy="1767211"/>
          </a:xfrm>
          <a:prstGeom prst="rect">
            <a:avLst/>
          </a:prstGeom>
        </p:spPr>
      </p:pic>
    </p:spTree>
    <p:extLst>
      <p:ext uri="{BB962C8B-B14F-4D97-AF65-F5344CB8AC3E}">
        <p14:creationId xmlns:p14="http://schemas.microsoft.com/office/powerpoint/2010/main" val="2929315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7A2C86-7230-453C-82B5-44A9CE8043ED}"/>
              </a:ext>
            </a:extLst>
          </p:cNvPr>
          <p:cNvPicPr>
            <a:picLocks noChangeAspect="1"/>
          </p:cNvPicPr>
          <p:nvPr/>
        </p:nvPicPr>
        <p:blipFill>
          <a:blip r:embed="rId2"/>
          <a:stretch>
            <a:fillRect/>
          </a:stretch>
        </p:blipFill>
        <p:spPr>
          <a:xfrm>
            <a:off x="2057400" y="61476"/>
            <a:ext cx="13106400" cy="10203989"/>
          </a:xfrm>
          <a:prstGeom prst="rect">
            <a:avLst/>
          </a:prstGeom>
        </p:spPr>
      </p:pic>
      <p:sp>
        <p:nvSpPr>
          <p:cNvPr id="3" name="Oval 2">
            <a:extLst>
              <a:ext uri="{FF2B5EF4-FFF2-40B4-BE49-F238E27FC236}">
                <a16:creationId xmlns:a16="http://schemas.microsoft.com/office/drawing/2014/main" id="{E63473AF-32DB-45CC-9538-9C89B192C3D7}"/>
              </a:ext>
            </a:extLst>
          </p:cNvPr>
          <p:cNvSpPr/>
          <p:nvPr/>
        </p:nvSpPr>
        <p:spPr>
          <a:xfrm>
            <a:off x="9572349" y="3436458"/>
            <a:ext cx="1614168" cy="1623765"/>
          </a:xfrm>
          <a:prstGeom prst="ellipse">
            <a:avLst/>
          </a:prstGeom>
          <a:solidFill>
            <a:srgbClr val="FF0909">
              <a:alpha val="54118"/>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FFF00"/>
              </a:solidFill>
            </a:endParaRPr>
          </a:p>
        </p:txBody>
      </p:sp>
      <p:sp>
        <p:nvSpPr>
          <p:cNvPr id="4" name="Oval 3">
            <a:extLst>
              <a:ext uri="{FF2B5EF4-FFF2-40B4-BE49-F238E27FC236}">
                <a16:creationId xmlns:a16="http://schemas.microsoft.com/office/drawing/2014/main" id="{BA547D14-441B-4B46-BA07-CBC257806D61}"/>
              </a:ext>
            </a:extLst>
          </p:cNvPr>
          <p:cNvSpPr/>
          <p:nvPr/>
        </p:nvSpPr>
        <p:spPr>
          <a:xfrm>
            <a:off x="10896600" y="5532325"/>
            <a:ext cx="848624" cy="853669"/>
          </a:xfrm>
          <a:prstGeom prst="ellipse">
            <a:avLst/>
          </a:prstGeom>
          <a:solidFill>
            <a:srgbClr val="FF0909">
              <a:alpha val="54118"/>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FFF00"/>
              </a:solidFill>
            </a:endParaRPr>
          </a:p>
        </p:txBody>
      </p:sp>
      <p:sp>
        <p:nvSpPr>
          <p:cNvPr id="5" name="Oval 4">
            <a:extLst>
              <a:ext uri="{FF2B5EF4-FFF2-40B4-BE49-F238E27FC236}">
                <a16:creationId xmlns:a16="http://schemas.microsoft.com/office/drawing/2014/main" id="{7ED50ED6-6793-48CA-98A3-9A66D59F5D6B}"/>
              </a:ext>
            </a:extLst>
          </p:cNvPr>
          <p:cNvSpPr/>
          <p:nvPr/>
        </p:nvSpPr>
        <p:spPr>
          <a:xfrm>
            <a:off x="11353800" y="3543300"/>
            <a:ext cx="2220224" cy="2233423"/>
          </a:xfrm>
          <a:prstGeom prst="ellipse">
            <a:avLst/>
          </a:prstGeom>
          <a:solidFill>
            <a:srgbClr val="FF0909">
              <a:alpha val="54118"/>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FFF00"/>
              </a:solidFill>
            </a:endParaRPr>
          </a:p>
        </p:txBody>
      </p:sp>
      <p:sp>
        <p:nvSpPr>
          <p:cNvPr id="7" name="Oval 6">
            <a:extLst>
              <a:ext uri="{FF2B5EF4-FFF2-40B4-BE49-F238E27FC236}">
                <a16:creationId xmlns:a16="http://schemas.microsoft.com/office/drawing/2014/main" id="{05815DE3-FB8A-4964-9CC2-54C3E373E13C}"/>
              </a:ext>
            </a:extLst>
          </p:cNvPr>
          <p:cNvSpPr/>
          <p:nvPr/>
        </p:nvSpPr>
        <p:spPr>
          <a:xfrm>
            <a:off x="11047457" y="2453632"/>
            <a:ext cx="1083228" cy="1089668"/>
          </a:xfrm>
          <a:prstGeom prst="ellipse">
            <a:avLst/>
          </a:prstGeom>
          <a:solidFill>
            <a:srgbClr val="FF0909">
              <a:alpha val="54118"/>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FFF00"/>
              </a:solidFill>
            </a:endParaRPr>
          </a:p>
        </p:txBody>
      </p:sp>
      <p:cxnSp>
        <p:nvCxnSpPr>
          <p:cNvPr id="9" name="Straight Arrow Connector 8">
            <a:extLst>
              <a:ext uri="{FF2B5EF4-FFF2-40B4-BE49-F238E27FC236}">
                <a16:creationId xmlns:a16="http://schemas.microsoft.com/office/drawing/2014/main" id="{DE8A717E-9DD4-4FC0-B3D0-DCA850AD2FD9}"/>
              </a:ext>
            </a:extLst>
          </p:cNvPr>
          <p:cNvCxnSpPr>
            <a:cxnSpLocks/>
          </p:cNvCxnSpPr>
          <p:nvPr/>
        </p:nvCxnSpPr>
        <p:spPr>
          <a:xfrm flipV="1">
            <a:off x="12667983" y="3936845"/>
            <a:ext cx="2343417" cy="54800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D86DA9B9-7AE3-4EC7-AA42-945711E3C30C}"/>
              </a:ext>
            </a:extLst>
          </p:cNvPr>
          <p:cNvCxnSpPr>
            <a:cxnSpLocks/>
          </p:cNvCxnSpPr>
          <p:nvPr/>
        </p:nvCxnSpPr>
        <p:spPr>
          <a:xfrm>
            <a:off x="11433434" y="5925302"/>
            <a:ext cx="155637" cy="187507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5" name="Picture 14">
            <a:extLst>
              <a:ext uri="{FF2B5EF4-FFF2-40B4-BE49-F238E27FC236}">
                <a16:creationId xmlns:a16="http://schemas.microsoft.com/office/drawing/2014/main" id="{6E8F8BCE-629F-4945-A2A8-C99B00B1D985}"/>
              </a:ext>
            </a:extLst>
          </p:cNvPr>
          <p:cNvPicPr>
            <a:picLocks noChangeAspect="1"/>
          </p:cNvPicPr>
          <p:nvPr/>
        </p:nvPicPr>
        <p:blipFill>
          <a:blip r:embed="rId3"/>
          <a:stretch>
            <a:fillRect/>
          </a:stretch>
        </p:blipFill>
        <p:spPr>
          <a:xfrm>
            <a:off x="15046121" y="2019605"/>
            <a:ext cx="3185573" cy="2833706"/>
          </a:xfrm>
          <a:prstGeom prst="rect">
            <a:avLst/>
          </a:prstGeom>
        </p:spPr>
      </p:pic>
      <p:pic>
        <p:nvPicPr>
          <p:cNvPr id="17" name="Picture 16">
            <a:extLst>
              <a:ext uri="{FF2B5EF4-FFF2-40B4-BE49-F238E27FC236}">
                <a16:creationId xmlns:a16="http://schemas.microsoft.com/office/drawing/2014/main" id="{1693D5AA-8949-43C9-8A85-C9300EB9727F}"/>
              </a:ext>
            </a:extLst>
          </p:cNvPr>
          <p:cNvPicPr>
            <a:picLocks noChangeAspect="1"/>
          </p:cNvPicPr>
          <p:nvPr/>
        </p:nvPicPr>
        <p:blipFill>
          <a:blip r:embed="rId4"/>
          <a:stretch>
            <a:fillRect/>
          </a:stretch>
        </p:blipFill>
        <p:spPr>
          <a:xfrm>
            <a:off x="51147" y="29818"/>
            <a:ext cx="4599430" cy="3684424"/>
          </a:xfrm>
          <a:prstGeom prst="rect">
            <a:avLst/>
          </a:prstGeom>
        </p:spPr>
      </p:pic>
      <p:cxnSp>
        <p:nvCxnSpPr>
          <p:cNvPr id="18" name="Straight Arrow Connector 17">
            <a:extLst>
              <a:ext uri="{FF2B5EF4-FFF2-40B4-BE49-F238E27FC236}">
                <a16:creationId xmlns:a16="http://schemas.microsoft.com/office/drawing/2014/main" id="{F259A4B0-E39F-45FA-B126-67D83F353A04}"/>
              </a:ext>
            </a:extLst>
          </p:cNvPr>
          <p:cNvCxnSpPr>
            <a:cxnSpLocks/>
          </p:cNvCxnSpPr>
          <p:nvPr/>
        </p:nvCxnSpPr>
        <p:spPr>
          <a:xfrm flipH="1" flipV="1">
            <a:off x="2743201" y="2381040"/>
            <a:ext cx="8468046" cy="357811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2" name="Picture 11">
            <a:extLst>
              <a:ext uri="{FF2B5EF4-FFF2-40B4-BE49-F238E27FC236}">
                <a16:creationId xmlns:a16="http://schemas.microsoft.com/office/drawing/2014/main" id="{96BFA3C9-A27A-4C6F-8839-C10DC8C677B3}"/>
              </a:ext>
            </a:extLst>
          </p:cNvPr>
          <p:cNvPicPr>
            <a:picLocks noChangeAspect="1"/>
          </p:cNvPicPr>
          <p:nvPr/>
        </p:nvPicPr>
        <p:blipFill>
          <a:blip r:embed="rId5"/>
          <a:stretch>
            <a:fillRect/>
          </a:stretch>
        </p:blipFill>
        <p:spPr>
          <a:xfrm>
            <a:off x="10896600" y="7800376"/>
            <a:ext cx="2115832" cy="1704822"/>
          </a:xfrm>
          <a:prstGeom prst="rect">
            <a:avLst/>
          </a:prstGeom>
        </p:spPr>
      </p:pic>
      <p:pic>
        <p:nvPicPr>
          <p:cNvPr id="11" name="Picture 10">
            <a:extLst>
              <a:ext uri="{FF2B5EF4-FFF2-40B4-BE49-F238E27FC236}">
                <a16:creationId xmlns:a16="http://schemas.microsoft.com/office/drawing/2014/main" id="{239B8C50-9E4D-4674-B548-E7B6318C4FA3}"/>
              </a:ext>
            </a:extLst>
          </p:cNvPr>
          <p:cNvPicPr>
            <a:picLocks noChangeAspect="1"/>
          </p:cNvPicPr>
          <p:nvPr/>
        </p:nvPicPr>
        <p:blipFill>
          <a:blip r:embed="rId6"/>
          <a:stretch>
            <a:fillRect/>
          </a:stretch>
        </p:blipFill>
        <p:spPr>
          <a:xfrm>
            <a:off x="5576936" y="329430"/>
            <a:ext cx="3871864" cy="3096351"/>
          </a:xfrm>
          <a:prstGeom prst="rect">
            <a:avLst/>
          </a:prstGeom>
        </p:spPr>
      </p:pic>
      <p:pic>
        <p:nvPicPr>
          <p:cNvPr id="28" name="Picture 27">
            <a:extLst>
              <a:ext uri="{FF2B5EF4-FFF2-40B4-BE49-F238E27FC236}">
                <a16:creationId xmlns:a16="http://schemas.microsoft.com/office/drawing/2014/main" id="{D68FE4B8-18DE-437A-8A88-1124AB36ED53}"/>
              </a:ext>
            </a:extLst>
          </p:cNvPr>
          <p:cNvPicPr>
            <a:picLocks noChangeAspect="1"/>
          </p:cNvPicPr>
          <p:nvPr/>
        </p:nvPicPr>
        <p:blipFill>
          <a:blip r:embed="rId7"/>
          <a:stretch>
            <a:fillRect/>
          </a:stretch>
        </p:blipFill>
        <p:spPr>
          <a:xfrm>
            <a:off x="14230028" y="4970103"/>
            <a:ext cx="3835619" cy="3682684"/>
          </a:xfrm>
          <a:prstGeom prst="rect">
            <a:avLst/>
          </a:prstGeom>
        </p:spPr>
      </p:pic>
      <p:cxnSp>
        <p:nvCxnSpPr>
          <p:cNvPr id="29" name="Straight Arrow Connector 28">
            <a:extLst>
              <a:ext uri="{FF2B5EF4-FFF2-40B4-BE49-F238E27FC236}">
                <a16:creationId xmlns:a16="http://schemas.microsoft.com/office/drawing/2014/main" id="{38C2EF18-D68F-4F3F-97FD-C57A8BE4E9C5}"/>
              </a:ext>
            </a:extLst>
          </p:cNvPr>
          <p:cNvCxnSpPr>
            <a:cxnSpLocks/>
          </p:cNvCxnSpPr>
          <p:nvPr/>
        </p:nvCxnSpPr>
        <p:spPr>
          <a:xfrm>
            <a:off x="11842521" y="4484848"/>
            <a:ext cx="3168879" cy="202365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33" name="Picture 32">
            <a:extLst>
              <a:ext uri="{FF2B5EF4-FFF2-40B4-BE49-F238E27FC236}">
                <a16:creationId xmlns:a16="http://schemas.microsoft.com/office/drawing/2014/main" id="{1B84292E-9C1D-4CB0-8950-587722B49A9F}"/>
              </a:ext>
            </a:extLst>
          </p:cNvPr>
          <p:cNvPicPr>
            <a:picLocks noChangeAspect="1"/>
          </p:cNvPicPr>
          <p:nvPr/>
        </p:nvPicPr>
        <p:blipFill>
          <a:blip r:embed="rId8"/>
          <a:stretch>
            <a:fillRect/>
          </a:stretch>
        </p:blipFill>
        <p:spPr>
          <a:xfrm>
            <a:off x="13273703" y="217192"/>
            <a:ext cx="2101497" cy="1963127"/>
          </a:xfrm>
          <a:prstGeom prst="rect">
            <a:avLst/>
          </a:prstGeom>
        </p:spPr>
      </p:pic>
      <p:cxnSp>
        <p:nvCxnSpPr>
          <p:cNvPr id="8" name="Straight Arrow Connector 7">
            <a:extLst>
              <a:ext uri="{FF2B5EF4-FFF2-40B4-BE49-F238E27FC236}">
                <a16:creationId xmlns:a16="http://schemas.microsoft.com/office/drawing/2014/main" id="{A58D4C2C-665E-4E88-987D-7787A9168417}"/>
              </a:ext>
            </a:extLst>
          </p:cNvPr>
          <p:cNvCxnSpPr>
            <a:cxnSpLocks/>
          </p:cNvCxnSpPr>
          <p:nvPr/>
        </p:nvCxnSpPr>
        <p:spPr>
          <a:xfrm flipH="1" flipV="1">
            <a:off x="9296400" y="2365186"/>
            <a:ext cx="2478495" cy="62427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4" name="Straight Arrow Connector 33">
            <a:extLst>
              <a:ext uri="{FF2B5EF4-FFF2-40B4-BE49-F238E27FC236}">
                <a16:creationId xmlns:a16="http://schemas.microsoft.com/office/drawing/2014/main" id="{9217F834-8CA7-473F-9924-DAF6358F3FE5}"/>
              </a:ext>
            </a:extLst>
          </p:cNvPr>
          <p:cNvCxnSpPr>
            <a:cxnSpLocks/>
          </p:cNvCxnSpPr>
          <p:nvPr/>
        </p:nvCxnSpPr>
        <p:spPr>
          <a:xfrm flipV="1">
            <a:off x="11927296" y="1913192"/>
            <a:ext cx="1675486" cy="122866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38" name="Picture 37">
            <a:extLst>
              <a:ext uri="{FF2B5EF4-FFF2-40B4-BE49-F238E27FC236}">
                <a16:creationId xmlns:a16="http://schemas.microsoft.com/office/drawing/2014/main" id="{7FD54127-C727-4969-8DD0-3F747F0B2BF1}"/>
              </a:ext>
            </a:extLst>
          </p:cNvPr>
          <p:cNvPicPr>
            <a:picLocks noChangeAspect="1"/>
          </p:cNvPicPr>
          <p:nvPr/>
        </p:nvPicPr>
        <p:blipFill>
          <a:blip r:embed="rId9"/>
          <a:stretch>
            <a:fillRect/>
          </a:stretch>
        </p:blipFill>
        <p:spPr>
          <a:xfrm>
            <a:off x="738492" y="4836869"/>
            <a:ext cx="4838444" cy="5245892"/>
          </a:xfrm>
          <a:prstGeom prst="rect">
            <a:avLst/>
          </a:prstGeom>
        </p:spPr>
      </p:pic>
      <p:cxnSp>
        <p:nvCxnSpPr>
          <p:cNvPr id="39" name="Straight Arrow Connector 38">
            <a:extLst>
              <a:ext uri="{FF2B5EF4-FFF2-40B4-BE49-F238E27FC236}">
                <a16:creationId xmlns:a16="http://schemas.microsoft.com/office/drawing/2014/main" id="{EEAAB816-6574-4A85-B7E7-6A1804AA9274}"/>
              </a:ext>
            </a:extLst>
          </p:cNvPr>
          <p:cNvCxnSpPr>
            <a:cxnSpLocks/>
          </p:cNvCxnSpPr>
          <p:nvPr/>
        </p:nvCxnSpPr>
        <p:spPr>
          <a:xfrm flipH="1">
            <a:off x="4953000" y="4220480"/>
            <a:ext cx="5438453" cy="276012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1" name="Picture 20">
            <a:extLst>
              <a:ext uri="{FF2B5EF4-FFF2-40B4-BE49-F238E27FC236}">
                <a16:creationId xmlns:a16="http://schemas.microsoft.com/office/drawing/2014/main" id="{9B125918-A817-4D6E-908B-7816E0AB0A3A}"/>
              </a:ext>
            </a:extLst>
          </p:cNvPr>
          <p:cNvPicPr>
            <a:picLocks noChangeAspect="1"/>
          </p:cNvPicPr>
          <p:nvPr/>
        </p:nvPicPr>
        <p:blipFill>
          <a:blip r:embed="rId10"/>
          <a:stretch>
            <a:fillRect/>
          </a:stretch>
        </p:blipFill>
        <p:spPr>
          <a:xfrm>
            <a:off x="15501668" y="246213"/>
            <a:ext cx="1409319" cy="17733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id="{8FF94F06-B5F2-431B-8A91-711195F59453}"/>
              </a:ext>
            </a:extLst>
          </p:cNvPr>
          <p:cNvPicPr>
            <a:picLocks noChangeAspect="1"/>
          </p:cNvPicPr>
          <p:nvPr/>
        </p:nvPicPr>
        <p:blipFill>
          <a:blip r:embed="rId11"/>
          <a:stretch>
            <a:fillRect/>
          </a:stretch>
        </p:blipFill>
        <p:spPr>
          <a:xfrm>
            <a:off x="13319240" y="8164627"/>
            <a:ext cx="1946829" cy="19468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a:extLst>
              <a:ext uri="{FF2B5EF4-FFF2-40B4-BE49-F238E27FC236}">
                <a16:creationId xmlns:a16="http://schemas.microsoft.com/office/drawing/2014/main" id="{A99BAD6A-02A4-409A-81B8-A48EA8733E48}"/>
              </a:ext>
            </a:extLst>
          </p:cNvPr>
          <p:cNvPicPr>
            <a:picLocks noChangeAspect="1"/>
          </p:cNvPicPr>
          <p:nvPr/>
        </p:nvPicPr>
        <p:blipFill>
          <a:blip r:embed="rId12"/>
          <a:stretch>
            <a:fillRect/>
          </a:stretch>
        </p:blipFill>
        <p:spPr>
          <a:xfrm>
            <a:off x="9536066" y="8278723"/>
            <a:ext cx="1250484" cy="17623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a:extLst>
              <a:ext uri="{FF2B5EF4-FFF2-40B4-BE49-F238E27FC236}">
                <a16:creationId xmlns:a16="http://schemas.microsoft.com/office/drawing/2014/main" id="{B7360302-EF8D-4C77-B2DC-7AF4913CFB28}"/>
              </a:ext>
            </a:extLst>
          </p:cNvPr>
          <p:cNvPicPr>
            <a:picLocks noChangeAspect="1"/>
          </p:cNvPicPr>
          <p:nvPr/>
        </p:nvPicPr>
        <p:blipFill>
          <a:blip r:embed="rId13"/>
          <a:stretch>
            <a:fillRect/>
          </a:stretch>
        </p:blipFill>
        <p:spPr>
          <a:xfrm>
            <a:off x="9753600" y="245906"/>
            <a:ext cx="1371791" cy="14384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7691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1BAB9170-5E5D-4752-8C2F-F531317C5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grpSp>
        <p:nvGrpSpPr>
          <p:cNvPr id="2" name="Group 2"/>
          <p:cNvGrpSpPr/>
          <p:nvPr/>
        </p:nvGrpSpPr>
        <p:grpSpPr>
          <a:xfrm>
            <a:off x="685800" y="2476501"/>
            <a:ext cx="17095304" cy="1060281"/>
            <a:chOff x="-16612" y="2720294"/>
            <a:chExt cx="10714900" cy="1413707"/>
          </a:xfrm>
        </p:grpSpPr>
        <p:sp>
          <p:nvSpPr>
            <p:cNvPr id="3" name="TextBox 3"/>
            <p:cNvSpPr txBox="1"/>
            <p:nvPr/>
          </p:nvSpPr>
          <p:spPr>
            <a:xfrm>
              <a:off x="-16612" y="2720294"/>
              <a:ext cx="10698288" cy="1384994"/>
            </a:xfrm>
            <a:prstGeom prst="rect">
              <a:avLst/>
            </a:prstGeom>
          </p:spPr>
          <p:txBody>
            <a:bodyPr lIns="0" tIns="0" rIns="0" bIns="0" rtlCol="0" anchor="t">
              <a:spAutoFit/>
            </a:bodyPr>
            <a:lstStyle/>
            <a:p>
              <a:pPr algn="l">
                <a:lnSpc>
                  <a:spcPts val="8050"/>
                </a:lnSpc>
              </a:pPr>
              <a:endParaRPr lang="en-US" sz="7000" dirty="0">
                <a:latin typeface="Raleway Bold"/>
              </a:endParaRPr>
            </a:p>
          </p:txBody>
        </p:sp>
        <p:sp>
          <p:nvSpPr>
            <p:cNvPr id="4" name="TextBox 4"/>
            <p:cNvSpPr txBox="1"/>
            <p:nvPr/>
          </p:nvSpPr>
          <p:spPr>
            <a:xfrm>
              <a:off x="0" y="3443556"/>
              <a:ext cx="10698288" cy="690445"/>
            </a:xfrm>
            <a:prstGeom prst="rect">
              <a:avLst/>
            </a:prstGeom>
          </p:spPr>
          <p:txBody>
            <a:bodyPr lIns="0" tIns="0" rIns="0" bIns="0" rtlCol="0" anchor="t">
              <a:spAutoFit/>
            </a:bodyPr>
            <a:lstStyle/>
            <a:p>
              <a:pPr algn="l">
                <a:lnSpc>
                  <a:spcPts val="4250"/>
                </a:lnSpc>
              </a:pPr>
              <a:endParaRPr lang="en-US" sz="3400" b="1" spc="119" dirty="0">
                <a:latin typeface="Raleway"/>
              </a:endParaRPr>
            </a:p>
          </p:txBody>
        </p:sp>
      </p:grpSp>
      <p:sp>
        <p:nvSpPr>
          <p:cNvPr id="7" name="AutoShape 6">
            <a:extLst>
              <a:ext uri="{FF2B5EF4-FFF2-40B4-BE49-F238E27FC236}">
                <a16:creationId xmlns:a16="http://schemas.microsoft.com/office/drawing/2014/main" id="{44BB0302-D38E-4B26-A56A-BF2960354061}"/>
              </a:ext>
            </a:extLst>
          </p:cNvPr>
          <p:cNvSpPr/>
          <p:nvPr/>
        </p:nvSpPr>
        <p:spPr>
          <a:xfrm>
            <a:off x="13252" y="0"/>
            <a:ext cx="451851" cy="10287000"/>
          </a:xfrm>
          <a:prstGeom prst="rect">
            <a:avLst/>
          </a:prstGeom>
          <a:solidFill>
            <a:srgbClr val="BD2640"/>
          </a:solidFill>
        </p:spPr>
      </p:sp>
      <p:pic>
        <p:nvPicPr>
          <p:cNvPr id="14" name="Picture 13">
            <a:extLst>
              <a:ext uri="{FF2B5EF4-FFF2-40B4-BE49-F238E27FC236}">
                <a16:creationId xmlns:a16="http://schemas.microsoft.com/office/drawing/2014/main" id="{F4CC66A8-CB1F-4692-8F48-DD55D3BDB4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5587" y="4381500"/>
            <a:ext cx="5076825" cy="4057650"/>
          </a:xfrm>
          <a:prstGeom prst="ellipse">
            <a:avLst/>
          </a:prstGeom>
          <a:ln>
            <a:noFill/>
          </a:ln>
          <a:effectLst>
            <a:softEdge rad="112500"/>
          </a:effectLst>
        </p:spPr>
      </p:pic>
      <p:pic>
        <p:nvPicPr>
          <p:cNvPr id="36" name="Graphic 35" descr="Forest scene">
            <a:extLst>
              <a:ext uri="{FF2B5EF4-FFF2-40B4-BE49-F238E27FC236}">
                <a16:creationId xmlns:a16="http://schemas.microsoft.com/office/drawing/2014/main" id="{4D4DF9FF-534B-4D72-99AE-515AFAB133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96600" y="1181100"/>
            <a:ext cx="914400" cy="914400"/>
          </a:xfrm>
          <a:prstGeom prst="rect">
            <a:avLst/>
          </a:prstGeom>
        </p:spPr>
      </p:pic>
      <p:pic>
        <p:nvPicPr>
          <p:cNvPr id="38" name="Graphic 37" descr="Rain">
            <a:extLst>
              <a:ext uri="{FF2B5EF4-FFF2-40B4-BE49-F238E27FC236}">
                <a16:creationId xmlns:a16="http://schemas.microsoft.com/office/drawing/2014/main" id="{8AB26430-436E-49CD-AEE9-63B984883E4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115799" y="6407319"/>
            <a:ext cx="685800" cy="685800"/>
          </a:xfrm>
          <a:prstGeom prst="rect">
            <a:avLst/>
          </a:prstGeom>
        </p:spPr>
      </p:pic>
      <p:pic>
        <p:nvPicPr>
          <p:cNvPr id="40" name="Graphic 39" descr="Umbrella">
            <a:extLst>
              <a:ext uri="{FF2B5EF4-FFF2-40B4-BE49-F238E27FC236}">
                <a16:creationId xmlns:a16="http://schemas.microsoft.com/office/drawing/2014/main" id="{8A4CF49C-67B1-46E3-A338-480F01F54A6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12122622" y="6972300"/>
            <a:ext cx="685800" cy="685800"/>
          </a:xfrm>
          <a:prstGeom prst="rect">
            <a:avLst/>
          </a:prstGeom>
        </p:spPr>
      </p:pic>
    </p:spTree>
    <p:extLst>
      <p:ext uri="{BB962C8B-B14F-4D97-AF65-F5344CB8AC3E}">
        <p14:creationId xmlns:p14="http://schemas.microsoft.com/office/powerpoint/2010/main" val="3981480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2405879"/>
            <a:ext cx="17136593" cy="4328557"/>
            <a:chOff x="-16612" y="1248298"/>
            <a:chExt cx="10740779" cy="5771405"/>
          </a:xfrm>
        </p:grpSpPr>
        <p:sp>
          <p:nvSpPr>
            <p:cNvPr id="3" name="TextBox 3"/>
            <p:cNvSpPr txBox="1"/>
            <p:nvPr/>
          </p:nvSpPr>
          <p:spPr>
            <a:xfrm>
              <a:off x="-16612" y="2720294"/>
              <a:ext cx="10698288" cy="1384994"/>
            </a:xfrm>
            <a:prstGeom prst="rect">
              <a:avLst/>
            </a:prstGeom>
          </p:spPr>
          <p:txBody>
            <a:bodyPr lIns="0" tIns="0" rIns="0" bIns="0" rtlCol="0" anchor="t">
              <a:spAutoFit/>
            </a:bodyPr>
            <a:lstStyle/>
            <a:p>
              <a:pPr algn="l">
                <a:lnSpc>
                  <a:spcPts val="8050"/>
                </a:lnSpc>
              </a:pPr>
              <a:endParaRPr lang="en-US" sz="7000" dirty="0">
                <a:latin typeface="Raleway Bold"/>
              </a:endParaRPr>
            </a:p>
          </p:txBody>
        </p:sp>
        <p:sp>
          <p:nvSpPr>
            <p:cNvPr id="4" name="TextBox 4"/>
            <p:cNvSpPr txBox="1"/>
            <p:nvPr/>
          </p:nvSpPr>
          <p:spPr>
            <a:xfrm>
              <a:off x="0" y="3443556"/>
              <a:ext cx="10698288" cy="690445"/>
            </a:xfrm>
            <a:prstGeom prst="rect">
              <a:avLst/>
            </a:prstGeom>
          </p:spPr>
          <p:txBody>
            <a:bodyPr lIns="0" tIns="0" rIns="0" bIns="0" rtlCol="0" anchor="t">
              <a:spAutoFit/>
            </a:bodyPr>
            <a:lstStyle/>
            <a:p>
              <a:pPr algn="l">
                <a:lnSpc>
                  <a:spcPts val="4250"/>
                </a:lnSpc>
              </a:pPr>
              <a:endParaRPr lang="en-US" sz="3400" b="1" spc="119" dirty="0">
                <a:latin typeface="Raleway"/>
              </a:endParaRPr>
            </a:p>
          </p:txBody>
        </p:sp>
        <p:sp>
          <p:nvSpPr>
            <p:cNvPr id="5" name="TextBox 5"/>
            <p:cNvSpPr txBox="1"/>
            <p:nvPr/>
          </p:nvSpPr>
          <p:spPr>
            <a:xfrm>
              <a:off x="25879" y="1248298"/>
              <a:ext cx="10698288" cy="5771405"/>
            </a:xfrm>
            <a:prstGeom prst="rect">
              <a:avLst/>
            </a:prstGeom>
          </p:spPr>
          <p:txBody>
            <a:bodyPr lIns="0" tIns="0" rIns="0" bIns="0" rtlCol="0" anchor="t">
              <a:spAutoFit/>
            </a:bodyPr>
            <a:lstStyle/>
            <a:p>
              <a:pPr lvl="1" algn="just">
                <a:lnSpc>
                  <a:spcPct val="200000"/>
                </a:lnSpc>
              </a:pPr>
              <a:r>
                <a:rPr lang="en-US" sz="2400" b="1" dirty="0">
                  <a:highlight>
                    <a:srgbClr val="C0C0C0"/>
                  </a:highlight>
                </a:rPr>
                <a:t>Küresel </a:t>
              </a:r>
              <a:r>
                <a:rPr lang="en-US" sz="2400" b="1" dirty="0" err="1">
                  <a:highlight>
                    <a:srgbClr val="C0C0C0"/>
                  </a:highlight>
                </a:rPr>
                <a:t>ölçekte</a:t>
              </a:r>
              <a:r>
                <a:rPr lang="en-US" sz="2400" b="1" dirty="0">
                  <a:highlight>
                    <a:srgbClr val="C0C0C0"/>
                  </a:highlight>
                </a:rPr>
                <a:t> </a:t>
              </a:r>
              <a:r>
                <a:rPr lang="en-US" sz="2400" b="1" dirty="0" err="1">
                  <a:highlight>
                    <a:srgbClr val="C0C0C0"/>
                  </a:highlight>
                </a:rPr>
                <a:t>artan</a:t>
              </a:r>
              <a:r>
                <a:rPr lang="en-US" sz="2400" b="1" dirty="0">
                  <a:highlight>
                    <a:srgbClr val="C0C0C0"/>
                  </a:highlight>
                </a:rPr>
                <a:t> </a:t>
              </a:r>
              <a:r>
                <a:rPr lang="en-US" sz="2400" b="1" dirty="0" err="1">
                  <a:highlight>
                    <a:srgbClr val="C0C0C0"/>
                  </a:highlight>
                </a:rPr>
                <a:t>iklim</a:t>
              </a:r>
              <a:r>
                <a:rPr lang="en-US" sz="2400" b="1" dirty="0">
                  <a:highlight>
                    <a:srgbClr val="C0C0C0"/>
                  </a:highlight>
                </a:rPr>
                <a:t> </a:t>
              </a:r>
              <a:r>
                <a:rPr lang="en-US" sz="2400" b="1" dirty="0" err="1">
                  <a:highlight>
                    <a:srgbClr val="C0C0C0"/>
                  </a:highlight>
                </a:rPr>
                <a:t>değişikliği</a:t>
              </a:r>
              <a:r>
                <a:rPr lang="en-US" sz="2400" b="1" dirty="0">
                  <a:highlight>
                    <a:srgbClr val="C0C0C0"/>
                  </a:highlight>
                </a:rPr>
                <a:t> </a:t>
              </a:r>
              <a:r>
                <a:rPr lang="en-US" sz="2400" b="1" dirty="0" err="1">
                  <a:highlight>
                    <a:srgbClr val="C0C0C0"/>
                  </a:highlight>
                </a:rPr>
                <a:t>etkileri</a:t>
              </a:r>
              <a:r>
                <a:rPr lang="en-US" sz="2400" b="1" dirty="0">
                  <a:highlight>
                    <a:srgbClr val="C0C0C0"/>
                  </a:highlight>
                </a:rPr>
                <a:t>, </a:t>
              </a:r>
              <a:r>
                <a:rPr lang="en-US" sz="2400" b="1" dirty="0" err="1">
                  <a:highlight>
                    <a:srgbClr val="C0C0C0"/>
                  </a:highlight>
                </a:rPr>
                <a:t>şehirlerin</a:t>
              </a:r>
              <a:r>
                <a:rPr lang="en-US" sz="2400" b="1" dirty="0">
                  <a:highlight>
                    <a:srgbClr val="C0C0C0"/>
                  </a:highlight>
                </a:rPr>
                <a:t> </a:t>
              </a:r>
              <a:r>
                <a:rPr lang="en-US" sz="2400" b="1" dirty="0" err="1">
                  <a:highlight>
                    <a:srgbClr val="C0C0C0"/>
                  </a:highlight>
                </a:rPr>
                <a:t>dayanıklılığını</a:t>
              </a:r>
              <a:r>
                <a:rPr lang="en-US" sz="2400" b="1" dirty="0">
                  <a:highlight>
                    <a:srgbClr val="C0C0C0"/>
                  </a:highlight>
                </a:rPr>
                <a:t> </a:t>
              </a:r>
              <a:r>
                <a:rPr lang="en-US" sz="2400" b="1" dirty="0" err="1">
                  <a:highlight>
                    <a:srgbClr val="C0C0C0"/>
                  </a:highlight>
                </a:rPr>
                <a:t>artırmayı</a:t>
              </a:r>
              <a:r>
                <a:rPr lang="en-US" sz="2400" b="1" dirty="0">
                  <a:highlight>
                    <a:srgbClr val="C0C0C0"/>
                  </a:highlight>
                </a:rPr>
                <a:t> </a:t>
              </a:r>
              <a:r>
                <a:rPr lang="en-US" sz="2400" b="1" dirty="0" err="1">
                  <a:highlight>
                    <a:srgbClr val="C0C0C0"/>
                  </a:highlight>
                </a:rPr>
                <a:t>ve</a:t>
              </a:r>
              <a:r>
                <a:rPr lang="en-US" sz="2400" b="1" dirty="0">
                  <a:highlight>
                    <a:srgbClr val="C0C0C0"/>
                  </a:highlight>
                </a:rPr>
                <a:t> </a:t>
              </a:r>
              <a:r>
                <a:rPr lang="en-US" sz="2400" b="1" dirty="0" err="1">
                  <a:highlight>
                    <a:srgbClr val="C0C0C0"/>
                  </a:highlight>
                </a:rPr>
                <a:t>doğal</a:t>
              </a:r>
              <a:r>
                <a:rPr lang="en-US" sz="2400" b="1" dirty="0">
                  <a:highlight>
                    <a:srgbClr val="C0C0C0"/>
                  </a:highlight>
                </a:rPr>
                <a:t> </a:t>
              </a:r>
              <a:r>
                <a:rPr lang="en-US" sz="2400" b="1" dirty="0" err="1">
                  <a:highlight>
                    <a:srgbClr val="C0C0C0"/>
                  </a:highlight>
                </a:rPr>
                <a:t>kaynaklarını</a:t>
              </a:r>
              <a:r>
                <a:rPr lang="en-US" sz="2400" b="1" dirty="0">
                  <a:highlight>
                    <a:srgbClr val="C0C0C0"/>
                  </a:highlight>
                </a:rPr>
                <a:t> </a:t>
              </a:r>
              <a:r>
                <a:rPr lang="en-US" sz="2400" b="1" dirty="0" err="1">
                  <a:highlight>
                    <a:srgbClr val="C0C0C0"/>
                  </a:highlight>
                </a:rPr>
                <a:t>daha</a:t>
              </a:r>
              <a:r>
                <a:rPr lang="en-US" sz="2400" b="1" dirty="0">
                  <a:highlight>
                    <a:srgbClr val="C0C0C0"/>
                  </a:highlight>
                </a:rPr>
                <a:t> </a:t>
              </a:r>
              <a:r>
                <a:rPr lang="en-US" sz="2400" b="1" dirty="0" err="1">
                  <a:highlight>
                    <a:srgbClr val="C0C0C0"/>
                  </a:highlight>
                </a:rPr>
                <a:t>sürdürülebilir</a:t>
              </a:r>
              <a:r>
                <a:rPr lang="en-US" sz="2400" b="1" dirty="0">
                  <a:highlight>
                    <a:srgbClr val="C0C0C0"/>
                  </a:highlight>
                </a:rPr>
                <a:t> </a:t>
              </a:r>
              <a:r>
                <a:rPr lang="en-US" sz="2400" b="1" dirty="0" err="1">
                  <a:highlight>
                    <a:srgbClr val="C0C0C0"/>
                  </a:highlight>
                </a:rPr>
                <a:t>şekilde</a:t>
              </a:r>
              <a:r>
                <a:rPr lang="en-US" sz="2400" b="1" dirty="0">
                  <a:highlight>
                    <a:srgbClr val="C0C0C0"/>
                  </a:highlight>
                </a:rPr>
                <a:t> </a:t>
              </a:r>
              <a:r>
                <a:rPr lang="en-US" sz="2400" b="1" dirty="0" err="1">
                  <a:highlight>
                    <a:srgbClr val="C0C0C0"/>
                  </a:highlight>
                </a:rPr>
                <a:t>yönetmeyi</a:t>
              </a:r>
              <a:r>
                <a:rPr lang="en-US" sz="2400" b="1" dirty="0">
                  <a:highlight>
                    <a:srgbClr val="C0C0C0"/>
                  </a:highlight>
                </a:rPr>
                <a:t> </a:t>
              </a:r>
              <a:r>
                <a:rPr lang="en-US" sz="2400" b="1" dirty="0" err="1">
                  <a:highlight>
                    <a:srgbClr val="C0C0C0"/>
                  </a:highlight>
                </a:rPr>
                <a:t>zorunlu</a:t>
              </a:r>
              <a:r>
                <a:rPr lang="en-US" sz="2400" b="1" dirty="0">
                  <a:highlight>
                    <a:srgbClr val="C0C0C0"/>
                  </a:highlight>
                </a:rPr>
                <a:t> </a:t>
              </a:r>
              <a:r>
                <a:rPr lang="en-US" sz="2400" b="1" dirty="0" err="1">
                  <a:highlight>
                    <a:srgbClr val="C0C0C0"/>
                  </a:highlight>
                </a:rPr>
                <a:t>kılmaktadır</a:t>
              </a:r>
              <a:r>
                <a:rPr lang="en-US" sz="2400" b="1" dirty="0">
                  <a:highlight>
                    <a:srgbClr val="C0C0C0"/>
                  </a:highlight>
                </a:rPr>
                <a:t>. </a:t>
              </a:r>
              <a:r>
                <a:rPr lang="en-US" sz="2400" b="1" dirty="0"/>
                <a:t>Bu </a:t>
              </a:r>
              <a:r>
                <a:rPr lang="en-US" sz="2400" b="1" dirty="0" err="1"/>
                <a:t>bağlamda</a:t>
              </a:r>
              <a:r>
                <a:rPr lang="en-US" sz="2400" b="1" dirty="0"/>
                <a:t>, </a:t>
              </a:r>
              <a:r>
                <a:rPr lang="en-US" sz="2400" b="1" dirty="0" err="1"/>
                <a:t>mavi-yeşil</a:t>
              </a:r>
              <a:r>
                <a:rPr lang="en-US" sz="2400" b="1" dirty="0"/>
                <a:t> </a:t>
              </a:r>
              <a:r>
                <a:rPr lang="en-US" sz="2400" b="1" dirty="0" err="1"/>
                <a:t>altyapı</a:t>
              </a:r>
              <a:r>
                <a:rPr lang="en-US" sz="2400" b="1" dirty="0"/>
                <a:t>, </a:t>
              </a:r>
              <a:r>
                <a:rPr lang="en-US" sz="2400" b="1" dirty="0" err="1"/>
                <a:t>kentlerin</a:t>
              </a:r>
              <a:r>
                <a:rPr lang="en-US" sz="2400" b="1" dirty="0"/>
                <a:t> </a:t>
              </a:r>
              <a:r>
                <a:rPr lang="en-US" sz="2400" b="1" dirty="0" err="1"/>
                <a:t>iklim</a:t>
              </a:r>
              <a:r>
                <a:rPr lang="en-US" sz="2400" b="1" dirty="0"/>
                <a:t> </a:t>
              </a:r>
              <a:r>
                <a:rPr lang="en-US" sz="2400" b="1" dirty="0" err="1"/>
                <a:t>değişikliğiyle</a:t>
              </a:r>
              <a:r>
                <a:rPr lang="en-US" sz="2400" b="1" dirty="0"/>
                <a:t> </a:t>
              </a:r>
              <a:r>
                <a:rPr lang="en-US" sz="2400" b="1" dirty="0" err="1"/>
                <a:t>mücadele</a:t>
              </a:r>
              <a:r>
                <a:rPr lang="en-US" sz="2400" b="1" dirty="0"/>
                <a:t> </a:t>
              </a:r>
              <a:r>
                <a:rPr lang="en-US" sz="2400" b="1" dirty="0" err="1"/>
                <a:t>ve</a:t>
              </a:r>
              <a:r>
                <a:rPr lang="en-US" sz="2400" b="1" dirty="0"/>
                <a:t> </a:t>
              </a:r>
              <a:r>
                <a:rPr lang="en-US" sz="2400" b="1" dirty="0" err="1"/>
                <a:t>adaptasyon</a:t>
              </a:r>
              <a:r>
                <a:rPr lang="en-US" sz="2400" b="1" dirty="0"/>
                <a:t> </a:t>
              </a:r>
              <a:r>
                <a:rPr lang="en-US" sz="2400" b="1" dirty="0" err="1"/>
                <a:t>stratejilerinde</a:t>
              </a:r>
              <a:r>
                <a:rPr lang="en-US" sz="2400" b="1" dirty="0"/>
                <a:t> </a:t>
              </a:r>
              <a:r>
                <a:rPr lang="en-US" sz="2400" b="1" dirty="0" err="1"/>
                <a:t>kritik</a:t>
              </a:r>
              <a:r>
                <a:rPr lang="en-US" sz="2400" b="1" dirty="0"/>
                <a:t> </a:t>
              </a:r>
              <a:r>
                <a:rPr lang="en-US" sz="2400" b="1" dirty="0" err="1"/>
                <a:t>bir</a:t>
              </a:r>
              <a:r>
                <a:rPr lang="en-US" sz="2400" b="1" dirty="0"/>
                <a:t> </a:t>
              </a:r>
              <a:r>
                <a:rPr lang="en-US" sz="2400" b="1" dirty="0" err="1"/>
                <a:t>araç</a:t>
              </a:r>
              <a:r>
                <a:rPr lang="en-US" sz="2400" b="1" dirty="0"/>
                <a:t> </a:t>
              </a:r>
              <a:r>
                <a:rPr lang="en-US" sz="2400" b="1" dirty="0" err="1"/>
                <a:t>olarak</a:t>
              </a:r>
              <a:r>
                <a:rPr lang="en-US" sz="2400" b="1" dirty="0"/>
                <a:t> </a:t>
              </a:r>
              <a:r>
                <a:rPr lang="en-US" sz="2400" b="1" dirty="0" err="1"/>
                <a:t>öne</a:t>
              </a:r>
              <a:r>
                <a:rPr lang="en-US" sz="2400" b="1" dirty="0"/>
                <a:t> </a:t>
              </a:r>
              <a:r>
                <a:rPr lang="en-US" sz="2400" b="1" dirty="0" err="1"/>
                <a:t>çıkmaktadır</a:t>
              </a:r>
              <a:r>
                <a:rPr lang="en-US" sz="2400" b="1" dirty="0"/>
                <a:t>. </a:t>
              </a:r>
              <a:r>
                <a:rPr lang="en-US" sz="2400" b="1" dirty="0">
                  <a:highlight>
                    <a:srgbClr val="C0C0C0"/>
                  </a:highlight>
                </a:rPr>
                <a:t>12. </a:t>
              </a:r>
              <a:r>
                <a:rPr lang="en-US" sz="2400" b="1" dirty="0" err="1">
                  <a:highlight>
                    <a:srgbClr val="C0C0C0"/>
                  </a:highlight>
                </a:rPr>
                <a:t>Kalkınma</a:t>
              </a:r>
              <a:r>
                <a:rPr lang="en-US" sz="2400" b="1" dirty="0">
                  <a:highlight>
                    <a:srgbClr val="C0C0C0"/>
                  </a:highlight>
                </a:rPr>
                <a:t> </a:t>
              </a:r>
              <a:r>
                <a:rPr lang="en-US" sz="2400" b="1" dirty="0" err="1">
                  <a:highlight>
                    <a:srgbClr val="C0C0C0"/>
                  </a:highlight>
                </a:rPr>
                <a:t>Planı</a:t>
              </a:r>
              <a:r>
                <a:rPr lang="en-US" sz="2400" b="1" dirty="0">
                  <a:highlight>
                    <a:srgbClr val="C0C0C0"/>
                  </a:highlight>
                </a:rPr>
                <a:t>, </a:t>
              </a:r>
              <a:r>
                <a:rPr lang="en-US" sz="2400" b="1" dirty="0" err="1">
                  <a:highlight>
                    <a:srgbClr val="C0C0C0"/>
                  </a:highlight>
                </a:rPr>
                <a:t>Yeşil</a:t>
              </a:r>
              <a:r>
                <a:rPr lang="en-US" sz="2400" b="1" dirty="0">
                  <a:highlight>
                    <a:srgbClr val="C0C0C0"/>
                  </a:highlight>
                </a:rPr>
                <a:t> </a:t>
              </a:r>
              <a:r>
                <a:rPr lang="en-US" sz="2400" b="1" dirty="0" err="1">
                  <a:highlight>
                    <a:srgbClr val="C0C0C0"/>
                  </a:highlight>
                </a:rPr>
                <a:t>Şehir</a:t>
              </a:r>
              <a:r>
                <a:rPr lang="en-US" sz="2400" b="1" dirty="0">
                  <a:highlight>
                    <a:srgbClr val="C0C0C0"/>
                  </a:highlight>
                </a:rPr>
                <a:t> </a:t>
              </a:r>
              <a:r>
                <a:rPr lang="en-US" sz="2400" b="1" dirty="0" err="1">
                  <a:highlight>
                    <a:srgbClr val="C0C0C0"/>
                  </a:highlight>
                </a:rPr>
                <a:t>Eylem</a:t>
              </a:r>
              <a:r>
                <a:rPr lang="en-US" sz="2400" b="1" dirty="0">
                  <a:highlight>
                    <a:srgbClr val="C0C0C0"/>
                  </a:highlight>
                </a:rPr>
                <a:t> </a:t>
              </a:r>
              <a:r>
                <a:rPr lang="en-US" sz="2400" b="1" dirty="0" err="1">
                  <a:highlight>
                    <a:srgbClr val="C0C0C0"/>
                  </a:highlight>
                </a:rPr>
                <a:t>Planı</a:t>
              </a:r>
              <a:r>
                <a:rPr lang="en-US" sz="2400" b="1" dirty="0">
                  <a:highlight>
                    <a:srgbClr val="C0C0C0"/>
                  </a:highlight>
                </a:rPr>
                <a:t> </a:t>
              </a:r>
              <a:r>
                <a:rPr lang="en-US" sz="2400" b="1" dirty="0" err="1">
                  <a:highlight>
                    <a:srgbClr val="C0C0C0"/>
                  </a:highlight>
                </a:rPr>
                <a:t>ve</a:t>
              </a:r>
              <a:r>
                <a:rPr lang="en-US" sz="2400" b="1" dirty="0">
                  <a:highlight>
                    <a:srgbClr val="C0C0C0"/>
                  </a:highlight>
                </a:rPr>
                <a:t> </a:t>
              </a:r>
              <a:r>
                <a:rPr lang="en-US" sz="2400" b="1" dirty="0" err="1">
                  <a:highlight>
                    <a:srgbClr val="C0C0C0"/>
                  </a:highlight>
                </a:rPr>
                <a:t>Vizyon</a:t>
              </a:r>
              <a:r>
                <a:rPr lang="en-US" sz="2400" b="1" dirty="0">
                  <a:highlight>
                    <a:srgbClr val="C0C0C0"/>
                  </a:highlight>
                </a:rPr>
                <a:t> 2074 İzmir </a:t>
              </a:r>
              <a:r>
                <a:rPr lang="en-US" sz="2400" b="1" dirty="0" err="1">
                  <a:highlight>
                    <a:srgbClr val="C0C0C0"/>
                  </a:highlight>
                </a:rPr>
                <a:t>gibi</a:t>
              </a:r>
              <a:r>
                <a:rPr lang="en-US" sz="2400" b="1" dirty="0">
                  <a:highlight>
                    <a:srgbClr val="C0C0C0"/>
                  </a:highlight>
                </a:rPr>
                <a:t> </a:t>
              </a:r>
              <a:r>
                <a:rPr lang="en-US" sz="2400" b="1" dirty="0" err="1">
                  <a:highlight>
                    <a:srgbClr val="C0C0C0"/>
                  </a:highlight>
                </a:rPr>
                <a:t>ulusal</a:t>
              </a:r>
              <a:r>
                <a:rPr lang="en-US" sz="2400" b="1" dirty="0">
                  <a:highlight>
                    <a:srgbClr val="C0C0C0"/>
                  </a:highlight>
                </a:rPr>
                <a:t> </a:t>
              </a:r>
              <a:r>
                <a:rPr lang="en-US" sz="2400" b="1" dirty="0" err="1">
                  <a:highlight>
                    <a:srgbClr val="C0C0C0"/>
                  </a:highlight>
                </a:rPr>
                <a:t>ve</a:t>
              </a:r>
              <a:r>
                <a:rPr lang="en-US" sz="2400" b="1" dirty="0">
                  <a:highlight>
                    <a:srgbClr val="C0C0C0"/>
                  </a:highlight>
                </a:rPr>
                <a:t> </a:t>
              </a:r>
              <a:r>
                <a:rPr lang="en-US" sz="2400" b="1" dirty="0" err="1">
                  <a:highlight>
                    <a:srgbClr val="C0C0C0"/>
                  </a:highlight>
                </a:rPr>
                <a:t>yerel</a:t>
              </a:r>
              <a:r>
                <a:rPr lang="en-US" sz="2400" b="1" dirty="0">
                  <a:highlight>
                    <a:srgbClr val="C0C0C0"/>
                  </a:highlight>
                </a:rPr>
                <a:t> </a:t>
              </a:r>
              <a:r>
                <a:rPr lang="en-US" sz="2400" b="1" dirty="0" err="1">
                  <a:highlight>
                    <a:srgbClr val="C0C0C0"/>
                  </a:highlight>
                </a:rPr>
                <a:t>stratejiler</a:t>
              </a:r>
              <a:r>
                <a:rPr lang="en-US" sz="2400" b="1" dirty="0">
                  <a:highlight>
                    <a:srgbClr val="C0C0C0"/>
                  </a:highlight>
                </a:rPr>
                <a:t>, </a:t>
              </a:r>
              <a:r>
                <a:rPr lang="en-US" sz="2400" b="1" dirty="0" err="1">
                  <a:highlight>
                    <a:srgbClr val="C0C0C0"/>
                  </a:highlight>
                </a:rPr>
                <a:t>sürdürülebilir</a:t>
              </a:r>
              <a:r>
                <a:rPr lang="en-US" sz="2400" b="1" dirty="0">
                  <a:highlight>
                    <a:srgbClr val="C0C0C0"/>
                  </a:highlight>
                </a:rPr>
                <a:t> </a:t>
              </a:r>
              <a:r>
                <a:rPr lang="en-US" sz="2400" b="1" dirty="0" err="1">
                  <a:highlight>
                    <a:srgbClr val="C0C0C0"/>
                  </a:highlight>
                </a:rPr>
                <a:t>şehircilik</a:t>
              </a:r>
              <a:r>
                <a:rPr lang="en-US" sz="2400" b="1" dirty="0">
                  <a:highlight>
                    <a:srgbClr val="C0C0C0"/>
                  </a:highlight>
                </a:rPr>
                <a:t> </a:t>
              </a:r>
              <a:r>
                <a:rPr lang="en-US" sz="2400" b="1" dirty="0" err="1">
                  <a:highlight>
                    <a:srgbClr val="C0C0C0"/>
                  </a:highlight>
                </a:rPr>
                <a:t>ilkelerini</a:t>
              </a:r>
              <a:r>
                <a:rPr lang="en-US" sz="2400" b="1" dirty="0">
                  <a:highlight>
                    <a:srgbClr val="C0C0C0"/>
                  </a:highlight>
                </a:rPr>
                <a:t> </a:t>
              </a:r>
              <a:r>
                <a:rPr lang="en-US" sz="2400" b="1" dirty="0" err="1">
                  <a:highlight>
                    <a:srgbClr val="C0C0C0"/>
                  </a:highlight>
                </a:rPr>
                <a:t>desteklerken</a:t>
              </a:r>
              <a:r>
                <a:rPr lang="en-US" sz="2400" b="1" dirty="0">
                  <a:highlight>
                    <a:srgbClr val="C0C0C0"/>
                  </a:highlight>
                </a:rPr>
                <a:t>, </a:t>
              </a:r>
              <a:r>
                <a:rPr lang="en-US" sz="2400" b="1" dirty="0" err="1">
                  <a:highlight>
                    <a:srgbClr val="C0C0C0"/>
                  </a:highlight>
                </a:rPr>
                <a:t>çevre</a:t>
              </a:r>
              <a:r>
                <a:rPr lang="en-US" sz="2400" b="1" dirty="0">
                  <a:highlight>
                    <a:srgbClr val="C0C0C0"/>
                  </a:highlight>
                </a:rPr>
                <a:t> </a:t>
              </a:r>
              <a:r>
                <a:rPr lang="en-US" sz="2400" b="1" dirty="0" err="1">
                  <a:highlight>
                    <a:srgbClr val="C0C0C0"/>
                  </a:highlight>
                </a:rPr>
                <a:t>dostu</a:t>
              </a:r>
              <a:r>
                <a:rPr lang="en-US" sz="2400" b="1" dirty="0">
                  <a:highlight>
                    <a:srgbClr val="C0C0C0"/>
                  </a:highlight>
                </a:rPr>
                <a:t> </a:t>
              </a:r>
              <a:r>
                <a:rPr lang="en-US" sz="2400" b="1" dirty="0" err="1">
                  <a:highlight>
                    <a:srgbClr val="C0C0C0"/>
                  </a:highlight>
                </a:rPr>
                <a:t>çözümler</a:t>
              </a:r>
              <a:r>
                <a:rPr lang="en-US" sz="2400" b="1" dirty="0">
                  <a:highlight>
                    <a:srgbClr val="C0C0C0"/>
                  </a:highlight>
                </a:rPr>
                <a:t> </a:t>
              </a:r>
              <a:r>
                <a:rPr lang="en-US" sz="2400" b="1" dirty="0" err="1">
                  <a:highlight>
                    <a:srgbClr val="C0C0C0"/>
                  </a:highlight>
                </a:rPr>
                <a:t>geliştirilmesi</a:t>
              </a:r>
              <a:r>
                <a:rPr lang="en-US" sz="2400" b="1" dirty="0">
                  <a:highlight>
                    <a:srgbClr val="C0C0C0"/>
                  </a:highlight>
                </a:rPr>
                <a:t> </a:t>
              </a:r>
              <a:r>
                <a:rPr lang="en-US" sz="2400" b="1" dirty="0" err="1">
                  <a:highlight>
                    <a:srgbClr val="C0C0C0"/>
                  </a:highlight>
                </a:rPr>
                <a:t>için</a:t>
              </a:r>
              <a:r>
                <a:rPr lang="en-US" sz="2400" b="1" dirty="0">
                  <a:highlight>
                    <a:srgbClr val="C0C0C0"/>
                  </a:highlight>
                </a:rPr>
                <a:t> </a:t>
              </a:r>
              <a:r>
                <a:rPr lang="en-US" sz="2400" b="1" dirty="0" err="1">
                  <a:highlight>
                    <a:srgbClr val="C0C0C0"/>
                  </a:highlight>
                </a:rPr>
                <a:t>bir</a:t>
              </a:r>
              <a:r>
                <a:rPr lang="en-US" sz="2400" b="1" dirty="0">
                  <a:highlight>
                    <a:srgbClr val="C0C0C0"/>
                  </a:highlight>
                </a:rPr>
                <a:t> </a:t>
              </a:r>
              <a:r>
                <a:rPr lang="en-US" sz="2400" b="1" dirty="0" err="1">
                  <a:highlight>
                    <a:srgbClr val="C0C0C0"/>
                  </a:highlight>
                </a:rPr>
                <a:t>çerçeve</a:t>
              </a:r>
              <a:r>
                <a:rPr lang="en-US" sz="2400" b="1" dirty="0">
                  <a:highlight>
                    <a:srgbClr val="C0C0C0"/>
                  </a:highlight>
                </a:rPr>
                <a:t> </a:t>
              </a:r>
              <a:r>
                <a:rPr lang="en-US" sz="2400" b="1" dirty="0" err="1">
                  <a:highlight>
                    <a:srgbClr val="C0C0C0"/>
                  </a:highlight>
                </a:rPr>
                <a:t>sunmaktadır</a:t>
              </a:r>
              <a:r>
                <a:rPr lang="en-US" sz="2400" b="1" dirty="0">
                  <a:highlight>
                    <a:srgbClr val="C0C0C0"/>
                  </a:highlight>
                </a:rPr>
                <a:t>. </a:t>
              </a:r>
              <a:r>
                <a:rPr lang="en-US" sz="2400" b="1" dirty="0"/>
                <a:t>Bu </a:t>
              </a:r>
              <a:r>
                <a:rPr lang="en-US" sz="2400" b="1" dirty="0" err="1"/>
                <a:t>stratejiler</a:t>
              </a:r>
              <a:r>
                <a:rPr lang="en-US" sz="2400" b="1" dirty="0"/>
                <a:t>, </a:t>
              </a:r>
              <a:r>
                <a:rPr lang="tr-TR" sz="2400" b="1" dirty="0">
                  <a:solidFill>
                    <a:srgbClr val="C00000"/>
                  </a:solidFill>
                </a:rPr>
                <a:t>kentlerimizin </a:t>
              </a:r>
              <a:r>
                <a:rPr lang="en-US" sz="2400" b="1" dirty="0" err="1">
                  <a:solidFill>
                    <a:srgbClr val="C00000"/>
                  </a:solidFill>
                </a:rPr>
                <a:t>çevresel</a:t>
              </a:r>
              <a:r>
                <a:rPr lang="en-US" sz="2400" b="1" dirty="0">
                  <a:solidFill>
                    <a:srgbClr val="C00000"/>
                  </a:solidFill>
                </a:rPr>
                <a:t> </a:t>
              </a:r>
              <a:r>
                <a:rPr lang="en-US" sz="2400" b="1" dirty="0" err="1">
                  <a:solidFill>
                    <a:srgbClr val="C00000"/>
                  </a:solidFill>
                </a:rPr>
                <a:t>ve</a:t>
              </a:r>
              <a:r>
                <a:rPr lang="en-US" sz="2400" b="1" dirty="0">
                  <a:solidFill>
                    <a:srgbClr val="C00000"/>
                  </a:solidFill>
                </a:rPr>
                <a:t> </a:t>
              </a:r>
              <a:r>
                <a:rPr lang="en-US" sz="2400" b="1" dirty="0" err="1">
                  <a:solidFill>
                    <a:srgbClr val="C00000"/>
                  </a:solidFill>
                </a:rPr>
                <a:t>sosyal</a:t>
              </a:r>
              <a:r>
                <a:rPr lang="en-US" sz="2400" b="1" dirty="0">
                  <a:solidFill>
                    <a:srgbClr val="C00000"/>
                  </a:solidFill>
                </a:rPr>
                <a:t> </a:t>
              </a:r>
              <a:r>
                <a:rPr lang="en-US" sz="2400" b="1" dirty="0" err="1">
                  <a:solidFill>
                    <a:srgbClr val="C00000"/>
                  </a:solidFill>
                </a:rPr>
                <a:t>açıdan</a:t>
              </a:r>
              <a:r>
                <a:rPr lang="en-US" sz="2400" b="1" dirty="0">
                  <a:solidFill>
                    <a:srgbClr val="C00000"/>
                  </a:solidFill>
                </a:rPr>
                <a:t> </a:t>
              </a:r>
              <a:r>
                <a:rPr lang="en-US" sz="2400" b="1" dirty="0" err="1">
                  <a:solidFill>
                    <a:srgbClr val="C00000"/>
                  </a:solidFill>
                </a:rPr>
                <a:t>dirençli</a:t>
              </a:r>
              <a:r>
                <a:rPr lang="tr-TR" sz="2400" b="1" dirty="0">
                  <a:solidFill>
                    <a:srgbClr val="C00000"/>
                  </a:solidFill>
                </a:rPr>
                <a:t> ve çağdaş</a:t>
              </a:r>
              <a:r>
                <a:rPr lang="en-US" sz="2400" b="1" dirty="0">
                  <a:solidFill>
                    <a:srgbClr val="C00000"/>
                  </a:solidFill>
                </a:rPr>
                <a:t> </a:t>
              </a:r>
              <a:r>
                <a:rPr lang="en-US" sz="2400" b="1" dirty="0" err="1">
                  <a:solidFill>
                    <a:srgbClr val="C00000"/>
                  </a:solidFill>
                </a:rPr>
                <a:t>bir</a:t>
              </a:r>
              <a:r>
                <a:rPr lang="en-US" sz="2400" b="1" dirty="0">
                  <a:solidFill>
                    <a:srgbClr val="C00000"/>
                  </a:solidFill>
                </a:rPr>
                <a:t> model</a:t>
              </a:r>
              <a:r>
                <a:rPr lang="tr-TR" sz="2400" b="1" dirty="0">
                  <a:solidFill>
                    <a:srgbClr val="C00000"/>
                  </a:solidFill>
                </a:rPr>
                <a:t>e</a:t>
              </a:r>
              <a:r>
                <a:rPr lang="en-US" sz="2400" b="1" dirty="0">
                  <a:solidFill>
                    <a:srgbClr val="C00000"/>
                  </a:solidFill>
                </a:rPr>
                <a:t> </a:t>
              </a:r>
              <a:r>
                <a:rPr lang="en-US" sz="2400" b="1" dirty="0" err="1">
                  <a:solidFill>
                    <a:srgbClr val="C00000"/>
                  </a:solidFill>
                </a:rPr>
                <a:t>dönüşmesini</a:t>
              </a:r>
              <a:r>
                <a:rPr lang="en-US" sz="2400" b="1" dirty="0">
                  <a:solidFill>
                    <a:srgbClr val="C00000"/>
                  </a:solidFill>
                </a:rPr>
                <a:t> </a:t>
              </a:r>
              <a:r>
                <a:rPr lang="en-US" sz="2400" b="1" dirty="0" err="1">
                  <a:solidFill>
                    <a:srgbClr val="C00000"/>
                  </a:solidFill>
                </a:rPr>
                <a:t>sağlamak</a:t>
              </a:r>
              <a:r>
                <a:rPr lang="en-US" sz="2400" b="1" dirty="0">
                  <a:solidFill>
                    <a:srgbClr val="C00000"/>
                  </a:solidFill>
                </a:rPr>
                <a:t> </a:t>
              </a:r>
              <a:r>
                <a:rPr lang="en-US" sz="2400" b="1" dirty="0" err="1">
                  <a:solidFill>
                    <a:srgbClr val="C00000"/>
                  </a:solidFill>
                </a:rPr>
                <a:t>için</a:t>
              </a:r>
              <a:r>
                <a:rPr lang="en-US" sz="2400" b="1" dirty="0">
                  <a:solidFill>
                    <a:srgbClr val="C00000"/>
                  </a:solidFill>
                </a:rPr>
                <a:t> </a:t>
              </a:r>
              <a:r>
                <a:rPr lang="en-US" sz="2400" b="1" dirty="0" err="1">
                  <a:solidFill>
                    <a:srgbClr val="C00000"/>
                  </a:solidFill>
                </a:rPr>
                <a:t>güçlü</a:t>
              </a:r>
              <a:r>
                <a:rPr lang="en-US" sz="2400" b="1" dirty="0">
                  <a:solidFill>
                    <a:srgbClr val="C00000"/>
                  </a:solidFill>
                </a:rPr>
                <a:t> </a:t>
              </a:r>
              <a:r>
                <a:rPr lang="en-US" sz="2400" b="1" dirty="0" err="1">
                  <a:solidFill>
                    <a:srgbClr val="C00000"/>
                  </a:solidFill>
                </a:rPr>
                <a:t>dayanaklar</a:t>
              </a:r>
              <a:r>
                <a:rPr lang="en-US" sz="2400" b="1" dirty="0">
                  <a:solidFill>
                    <a:srgbClr val="C00000"/>
                  </a:solidFill>
                </a:rPr>
                <a:t> </a:t>
              </a:r>
              <a:r>
                <a:rPr lang="en-US" sz="2400" b="1" dirty="0" err="1">
                  <a:solidFill>
                    <a:srgbClr val="C00000"/>
                  </a:solidFill>
                </a:rPr>
                <a:t>oluşturmaktadır</a:t>
              </a:r>
              <a:r>
                <a:rPr lang="en-US" sz="2400" b="1" dirty="0">
                  <a:solidFill>
                    <a:srgbClr val="C00000"/>
                  </a:solidFill>
                </a:rPr>
                <a:t>.</a:t>
              </a:r>
            </a:p>
          </p:txBody>
        </p:sp>
      </p:grpSp>
      <p:sp>
        <p:nvSpPr>
          <p:cNvPr id="7" name="AutoShape 6">
            <a:extLst>
              <a:ext uri="{FF2B5EF4-FFF2-40B4-BE49-F238E27FC236}">
                <a16:creationId xmlns:a16="http://schemas.microsoft.com/office/drawing/2014/main" id="{44BB0302-D38E-4B26-A56A-BF2960354061}"/>
              </a:ext>
            </a:extLst>
          </p:cNvPr>
          <p:cNvSpPr/>
          <p:nvPr/>
        </p:nvSpPr>
        <p:spPr>
          <a:xfrm>
            <a:off x="13252" y="0"/>
            <a:ext cx="451851" cy="10287000"/>
          </a:xfrm>
          <a:prstGeom prst="rect">
            <a:avLst/>
          </a:prstGeom>
          <a:solidFill>
            <a:srgbClr val="BD2640"/>
          </a:solidFill>
        </p:spPr>
      </p:sp>
      <p:sp>
        <p:nvSpPr>
          <p:cNvPr id="8" name="TextBox 7">
            <a:extLst>
              <a:ext uri="{FF2B5EF4-FFF2-40B4-BE49-F238E27FC236}">
                <a16:creationId xmlns:a16="http://schemas.microsoft.com/office/drawing/2014/main" id="{2827E610-C4FE-4A02-9B5A-BDAAD849DD76}"/>
              </a:ext>
            </a:extLst>
          </p:cNvPr>
          <p:cNvSpPr txBox="1"/>
          <p:nvPr/>
        </p:nvSpPr>
        <p:spPr>
          <a:xfrm>
            <a:off x="381000" y="1417957"/>
            <a:ext cx="14010223" cy="523220"/>
          </a:xfrm>
          <a:prstGeom prst="rect">
            <a:avLst/>
          </a:prstGeom>
          <a:noFill/>
        </p:spPr>
        <p:txBody>
          <a:bodyPr wrap="square">
            <a:spAutoFit/>
          </a:bodyPr>
          <a:lstStyle/>
          <a:p>
            <a:pPr lvl="1"/>
            <a:r>
              <a:rPr lang="tr-TR" sz="2800" b="1" i="1" u="sng" spc="150" dirty="0">
                <a:solidFill>
                  <a:srgbClr val="C00000"/>
                </a:solidFill>
                <a:latin typeface="Raleway"/>
              </a:rPr>
              <a:t>Değerlendirme</a:t>
            </a:r>
          </a:p>
        </p:txBody>
      </p:sp>
    </p:spTree>
    <p:extLst>
      <p:ext uri="{BB962C8B-B14F-4D97-AF65-F5344CB8AC3E}">
        <p14:creationId xmlns:p14="http://schemas.microsoft.com/office/powerpoint/2010/main" val="29543836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2857500"/>
            <a:ext cx="17135060" cy="5805885"/>
            <a:chOff x="-16612" y="2517094"/>
            <a:chExt cx="10739818" cy="7741175"/>
          </a:xfrm>
        </p:grpSpPr>
        <p:sp>
          <p:nvSpPr>
            <p:cNvPr id="3" name="TextBox 3"/>
            <p:cNvSpPr txBox="1"/>
            <p:nvPr/>
          </p:nvSpPr>
          <p:spPr>
            <a:xfrm>
              <a:off x="-16612" y="2720294"/>
              <a:ext cx="10698288" cy="1384994"/>
            </a:xfrm>
            <a:prstGeom prst="rect">
              <a:avLst/>
            </a:prstGeom>
          </p:spPr>
          <p:txBody>
            <a:bodyPr lIns="0" tIns="0" rIns="0" bIns="0" rtlCol="0" anchor="t">
              <a:spAutoFit/>
            </a:bodyPr>
            <a:lstStyle/>
            <a:p>
              <a:pPr algn="l">
                <a:lnSpc>
                  <a:spcPts val="8050"/>
                </a:lnSpc>
              </a:pPr>
              <a:endParaRPr lang="en-US" sz="7000" dirty="0">
                <a:latin typeface="Raleway Bold"/>
              </a:endParaRPr>
            </a:p>
          </p:txBody>
        </p:sp>
        <p:sp>
          <p:nvSpPr>
            <p:cNvPr id="4" name="TextBox 4"/>
            <p:cNvSpPr txBox="1"/>
            <p:nvPr/>
          </p:nvSpPr>
          <p:spPr>
            <a:xfrm>
              <a:off x="0" y="3443556"/>
              <a:ext cx="10698288" cy="690445"/>
            </a:xfrm>
            <a:prstGeom prst="rect">
              <a:avLst/>
            </a:prstGeom>
          </p:spPr>
          <p:txBody>
            <a:bodyPr lIns="0" tIns="0" rIns="0" bIns="0" rtlCol="0" anchor="t">
              <a:spAutoFit/>
            </a:bodyPr>
            <a:lstStyle/>
            <a:p>
              <a:pPr algn="l">
                <a:lnSpc>
                  <a:spcPts val="4250"/>
                </a:lnSpc>
              </a:pPr>
              <a:endParaRPr lang="en-US" sz="3400" b="1" spc="119" dirty="0">
                <a:latin typeface="Raleway"/>
              </a:endParaRPr>
            </a:p>
          </p:txBody>
        </p:sp>
        <p:sp>
          <p:nvSpPr>
            <p:cNvPr id="5" name="TextBox 5"/>
            <p:cNvSpPr txBox="1"/>
            <p:nvPr/>
          </p:nvSpPr>
          <p:spPr>
            <a:xfrm>
              <a:off x="24918" y="2517094"/>
              <a:ext cx="10698288" cy="7741175"/>
            </a:xfrm>
            <a:prstGeom prst="rect">
              <a:avLst/>
            </a:prstGeom>
          </p:spPr>
          <p:txBody>
            <a:bodyPr lIns="0" tIns="0" rIns="0" bIns="0" rtlCol="0" anchor="t">
              <a:spAutoFit/>
            </a:bodyPr>
            <a:lstStyle/>
            <a:p>
              <a:pPr marL="800100" lvl="1" indent="-342900" algn="just">
                <a:lnSpc>
                  <a:spcPct val="200000"/>
                </a:lnSpc>
                <a:buFont typeface="Arial" panose="020B0604020202020204" pitchFamily="34" charset="0"/>
                <a:buChar char="•"/>
              </a:pPr>
              <a:r>
                <a:rPr lang="tr-TR" sz="2400" b="1" dirty="0"/>
                <a:t>Kentlerimizin, </a:t>
              </a:r>
              <a:r>
                <a:rPr lang="en-US" sz="2400" b="1" dirty="0" err="1"/>
                <a:t>mevcut</a:t>
              </a:r>
              <a:r>
                <a:rPr lang="en-US" sz="2400" b="1" dirty="0"/>
                <a:t> </a:t>
              </a:r>
              <a:r>
                <a:rPr lang="en-US" sz="2400" b="1" dirty="0" err="1"/>
                <a:t>coğrafi</a:t>
              </a:r>
              <a:r>
                <a:rPr lang="en-US" sz="2400" b="1" dirty="0"/>
                <a:t> </a:t>
              </a:r>
              <a:r>
                <a:rPr lang="en-US" sz="2400" b="1" dirty="0" err="1"/>
                <a:t>ve</a:t>
              </a:r>
              <a:r>
                <a:rPr lang="en-US" sz="2400" b="1" dirty="0"/>
                <a:t> </a:t>
              </a:r>
              <a:r>
                <a:rPr lang="en-US" sz="2400" b="1" dirty="0" err="1"/>
                <a:t>ekolojik</a:t>
              </a:r>
              <a:r>
                <a:rPr lang="en-US" sz="2400" b="1" dirty="0"/>
                <a:t> </a:t>
              </a:r>
              <a:r>
                <a:rPr lang="en-US" sz="2400" b="1" dirty="0" err="1"/>
                <a:t>avantajları</a:t>
              </a:r>
              <a:r>
                <a:rPr lang="tr-TR" sz="2400" b="1" dirty="0"/>
                <a:t> ve dezavantajları iyi değerlendirilerek</a:t>
              </a:r>
              <a:r>
                <a:rPr lang="en-US" sz="2400" b="1" dirty="0"/>
                <a:t> </a:t>
              </a:r>
              <a:r>
                <a:rPr lang="en-US" sz="2400" b="1" dirty="0" err="1"/>
                <a:t>mavi-yeşil</a:t>
              </a:r>
              <a:r>
                <a:rPr lang="en-US" sz="2400" b="1" dirty="0"/>
                <a:t> </a:t>
              </a:r>
              <a:r>
                <a:rPr lang="en-US" sz="2400" b="1" dirty="0" err="1"/>
                <a:t>altyapı</a:t>
              </a:r>
              <a:r>
                <a:rPr lang="en-US" sz="2400" b="1" dirty="0"/>
                <a:t> </a:t>
              </a:r>
              <a:r>
                <a:rPr lang="en-US" sz="2400" b="1" dirty="0" err="1"/>
                <a:t>projelerine</a:t>
              </a:r>
              <a:r>
                <a:rPr lang="en-US" sz="2400" b="1" dirty="0"/>
                <a:t> </a:t>
              </a:r>
              <a:r>
                <a:rPr lang="en-US" sz="2400" b="1" dirty="0" err="1"/>
                <a:t>elverişli</a:t>
              </a:r>
              <a:r>
                <a:rPr lang="en-US" sz="2400" b="1" dirty="0"/>
                <a:t> </a:t>
              </a:r>
              <a:r>
                <a:rPr lang="en-US" sz="2400" b="1" dirty="0" err="1"/>
                <a:t>bir</a:t>
              </a:r>
              <a:r>
                <a:rPr lang="en-US" sz="2400" b="1" dirty="0"/>
                <a:t> </a:t>
              </a:r>
              <a:r>
                <a:rPr lang="en-US" sz="2400" b="1" dirty="0" err="1"/>
                <a:t>potansiyele</a:t>
              </a:r>
              <a:r>
                <a:rPr lang="en-US" sz="2400" b="1" dirty="0"/>
                <a:t> </a:t>
              </a:r>
              <a:r>
                <a:rPr lang="tr-TR" sz="2400" b="1" dirty="0"/>
                <a:t>ulaştırılmalıdır.</a:t>
              </a:r>
            </a:p>
            <a:p>
              <a:pPr marL="800100" lvl="1" indent="-342900" algn="just">
                <a:lnSpc>
                  <a:spcPct val="200000"/>
                </a:lnSpc>
                <a:buFont typeface="Arial" panose="020B0604020202020204" pitchFamily="34" charset="0"/>
                <a:buChar char="•"/>
              </a:pPr>
              <a:r>
                <a:rPr lang="en-US" sz="2400" b="1" dirty="0"/>
                <a:t>Sahil </a:t>
              </a:r>
              <a:r>
                <a:rPr lang="en-US" sz="2400" b="1" dirty="0" err="1"/>
                <a:t>şeridi</a:t>
              </a:r>
              <a:r>
                <a:rPr lang="en-US" sz="2400" b="1" dirty="0"/>
                <a:t>, park </a:t>
              </a:r>
              <a:r>
                <a:rPr lang="en-US" sz="2400" b="1" dirty="0" err="1"/>
                <a:t>alanları</a:t>
              </a:r>
              <a:r>
                <a:rPr lang="tr-TR" sz="2400" b="1" dirty="0"/>
                <a:t>, sulak alanlar ve su kenarı ekosistemler ile</a:t>
              </a:r>
              <a:r>
                <a:rPr lang="en-US" sz="2400" b="1" dirty="0"/>
                <a:t> </a:t>
              </a:r>
              <a:r>
                <a:rPr lang="en-US" sz="2400" b="1" dirty="0" err="1"/>
                <a:t>kentsel</a:t>
              </a:r>
              <a:r>
                <a:rPr lang="en-US" sz="2400" b="1" dirty="0"/>
                <a:t> </a:t>
              </a:r>
              <a:r>
                <a:rPr lang="en-US" sz="2400" b="1" dirty="0" err="1"/>
                <a:t>bölgelerde</a:t>
              </a:r>
              <a:r>
                <a:rPr lang="en-US" sz="2400" b="1" dirty="0"/>
                <a:t> </a:t>
              </a:r>
              <a:r>
                <a:rPr lang="en-US" sz="2400" b="1" dirty="0" err="1"/>
                <a:t>gerçekleştirilecek</a:t>
              </a:r>
              <a:r>
                <a:rPr lang="en-US" sz="2400" b="1" dirty="0"/>
                <a:t> </a:t>
              </a:r>
              <a:r>
                <a:rPr lang="en-US" sz="2400" b="1" dirty="0" err="1"/>
                <a:t>projelerle</a:t>
              </a:r>
              <a:r>
                <a:rPr lang="en-US" sz="2400" b="1" dirty="0"/>
                <a:t> hem </a:t>
              </a:r>
              <a:r>
                <a:rPr lang="en-US" sz="2400" b="1" dirty="0" err="1"/>
                <a:t>çevresel</a:t>
              </a:r>
              <a:r>
                <a:rPr lang="en-US" sz="2400" b="1" dirty="0"/>
                <a:t> hem de </a:t>
              </a:r>
              <a:r>
                <a:rPr lang="en-US" sz="2400" b="1" dirty="0" err="1"/>
                <a:t>sosyal</a:t>
              </a:r>
              <a:r>
                <a:rPr lang="en-US" sz="2400" b="1" dirty="0"/>
                <a:t> </a:t>
              </a:r>
              <a:r>
                <a:rPr lang="en-US" sz="2400" b="1" dirty="0" err="1"/>
                <a:t>kazanımlar</a:t>
              </a:r>
              <a:r>
                <a:rPr lang="en-US" sz="2400" b="1" dirty="0"/>
                <a:t> </a:t>
              </a:r>
              <a:r>
                <a:rPr lang="en-US" sz="2400" b="1" dirty="0" err="1"/>
                <a:t>elde</a:t>
              </a:r>
              <a:r>
                <a:rPr lang="en-US" sz="2400" b="1" dirty="0"/>
                <a:t> </a:t>
              </a:r>
              <a:r>
                <a:rPr lang="en-US" sz="2400" b="1" dirty="0" err="1"/>
                <a:t>edilebilir</a:t>
              </a:r>
              <a:r>
                <a:rPr lang="en-US" sz="2400" b="1" dirty="0"/>
                <a:t>. </a:t>
              </a:r>
              <a:r>
                <a:rPr lang="en-US" sz="2400" b="1" dirty="0" err="1"/>
                <a:t>Özellikle</a:t>
              </a:r>
              <a:r>
                <a:rPr lang="en-US" sz="2400" b="1" dirty="0"/>
                <a:t> </a:t>
              </a:r>
              <a:r>
                <a:rPr lang="en-US" sz="2400" b="1" dirty="0" err="1"/>
                <a:t>yeşil</a:t>
              </a:r>
              <a:r>
                <a:rPr lang="en-US" sz="2400" b="1" dirty="0"/>
                <a:t> </a:t>
              </a:r>
              <a:r>
                <a:rPr lang="en-US" sz="2400" b="1" dirty="0" err="1"/>
                <a:t>çatılar</a:t>
              </a:r>
              <a:r>
                <a:rPr lang="en-US" sz="2400" b="1" dirty="0"/>
                <a:t>, </a:t>
              </a:r>
              <a:r>
                <a:rPr lang="en-US" sz="2400" b="1" dirty="0" err="1"/>
                <a:t>yağmur</a:t>
              </a:r>
              <a:r>
                <a:rPr lang="en-US" sz="2400" b="1" dirty="0"/>
                <a:t> </a:t>
              </a:r>
              <a:r>
                <a:rPr lang="en-US" sz="2400" b="1" dirty="0" err="1"/>
                <a:t>bahçeleri</a:t>
              </a:r>
              <a:r>
                <a:rPr lang="en-US" sz="2400" b="1" dirty="0"/>
                <a:t>, </a:t>
              </a:r>
              <a:r>
                <a:rPr lang="en-US" sz="2400" b="1" dirty="0" err="1"/>
                <a:t>kent</a:t>
              </a:r>
              <a:r>
                <a:rPr lang="en-US" sz="2400" b="1" dirty="0"/>
                <a:t> </a:t>
              </a:r>
              <a:r>
                <a:rPr lang="en-US" sz="2400" b="1" dirty="0" err="1"/>
                <a:t>içi</a:t>
              </a:r>
              <a:r>
                <a:rPr lang="en-US" sz="2400" b="1" dirty="0"/>
                <a:t> </a:t>
              </a:r>
              <a:r>
                <a:rPr lang="en-US" sz="2400" b="1" dirty="0" err="1"/>
                <a:t>ormanlar</a:t>
              </a:r>
              <a:r>
                <a:rPr lang="en-US" sz="2400" b="1" dirty="0"/>
                <a:t> </a:t>
              </a:r>
              <a:r>
                <a:rPr lang="en-US" sz="2400" b="1" dirty="0" err="1"/>
                <a:t>ve</a:t>
              </a:r>
              <a:r>
                <a:rPr lang="en-US" sz="2400" b="1" dirty="0"/>
                <a:t> </a:t>
              </a:r>
              <a:r>
                <a:rPr lang="en-US" sz="2400" b="1" dirty="0" err="1"/>
                <a:t>su</a:t>
              </a:r>
              <a:r>
                <a:rPr lang="en-US" sz="2400" b="1" dirty="0"/>
                <a:t> </a:t>
              </a:r>
              <a:r>
                <a:rPr lang="en-US" sz="2400" b="1" dirty="0" err="1"/>
                <a:t>yönetimi</a:t>
              </a:r>
              <a:r>
                <a:rPr lang="en-US" sz="2400" b="1" dirty="0"/>
                <a:t> </a:t>
              </a:r>
              <a:r>
                <a:rPr lang="en-US" sz="2400" b="1" dirty="0" err="1"/>
                <a:t>sistemleri</a:t>
              </a:r>
              <a:r>
                <a:rPr lang="en-US" sz="2400" b="1" dirty="0"/>
                <a:t>, </a:t>
              </a:r>
              <a:r>
                <a:rPr lang="tr-TR" sz="2400" b="1" dirty="0"/>
                <a:t>kentlerimizin </a:t>
              </a:r>
              <a:r>
                <a:rPr lang="en-US" sz="2400" b="1" dirty="0" err="1"/>
                <a:t>çevresel</a:t>
              </a:r>
              <a:r>
                <a:rPr lang="en-US" sz="2400" b="1" dirty="0"/>
                <a:t> </a:t>
              </a:r>
              <a:r>
                <a:rPr lang="en-US" sz="2400" b="1" dirty="0" err="1"/>
                <a:t>performansını</a:t>
              </a:r>
              <a:r>
                <a:rPr lang="en-US" sz="2400" b="1" dirty="0"/>
                <a:t> </a:t>
              </a:r>
              <a:r>
                <a:rPr lang="en-US" sz="2400" b="1" dirty="0" err="1"/>
                <a:t>artırırken</a:t>
              </a:r>
              <a:r>
                <a:rPr lang="en-US" sz="2400" b="1" dirty="0"/>
                <a:t>, </a:t>
              </a:r>
              <a:r>
                <a:rPr lang="en-US" sz="2400" b="1" dirty="0" err="1"/>
                <a:t>sel</a:t>
              </a:r>
              <a:r>
                <a:rPr lang="en-US" sz="2400" b="1" dirty="0"/>
                <a:t> </a:t>
              </a:r>
              <a:r>
                <a:rPr lang="en-US" sz="2400" b="1" dirty="0" err="1"/>
                <a:t>riski</a:t>
              </a:r>
              <a:r>
                <a:rPr lang="en-US" sz="2400" b="1" dirty="0"/>
                <a:t>, </a:t>
              </a:r>
              <a:r>
                <a:rPr lang="en-US" sz="2400" b="1" dirty="0" err="1"/>
                <a:t>kentsel</a:t>
              </a:r>
              <a:r>
                <a:rPr lang="en-US" sz="2400" b="1" dirty="0"/>
                <a:t> </a:t>
              </a:r>
              <a:r>
                <a:rPr lang="en-US" sz="2400" b="1" dirty="0" err="1"/>
                <a:t>ısı</a:t>
              </a:r>
              <a:r>
                <a:rPr lang="en-US" sz="2400" b="1" dirty="0"/>
                <a:t> </a:t>
              </a:r>
              <a:r>
                <a:rPr lang="en-US" sz="2400" b="1" dirty="0" err="1"/>
                <a:t>adası</a:t>
              </a:r>
              <a:r>
                <a:rPr lang="en-US" sz="2400" b="1" dirty="0"/>
                <a:t> </a:t>
              </a:r>
              <a:r>
                <a:rPr lang="en-US" sz="2400" b="1" dirty="0" err="1"/>
                <a:t>etkisi</a:t>
              </a:r>
              <a:r>
                <a:rPr lang="en-US" sz="2400" b="1" dirty="0"/>
                <a:t> </a:t>
              </a:r>
              <a:r>
                <a:rPr lang="en-US" sz="2400" b="1" dirty="0" err="1"/>
                <a:t>ve</a:t>
              </a:r>
              <a:r>
                <a:rPr lang="en-US" sz="2400" b="1" dirty="0"/>
                <a:t> </a:t>
              </a:r>
              <a:r>
                <a:rPr lang="en-US" sz="2400" b="1" dirty="0" err="1"/>
                <a:t>su</a:t>
              </a:r>
              <a:r>
                <a:rPr lang="en-US" sz="2400" b="1" dirty="0"/>
                <a:t> </a:t>
              </a:r>
              <a:r>
                <a:rPr lang="en-US" sz="2400" b="1" dirty="0" err="1"/>
                <a:t>kıtlığı</a:t>
              </a:r>
              <a:r>
                <a:rPr lang="en-US" sz="2400" b="1" dirty="0"/>
                <a:t> </a:t>
              </a:r>
              <a:r>
                <a:rPr lang="en-US" sz="2400" b="1" dirty="0" err="1"/>
                <a:t>gibi</a:t>
              </a:r>
              <a:r>
                <a:rPr lang="en-US" sz="2400" b="1" dirty="0"/>
                <a:t> </a:t>
              </a:r>
              <a:r>
                <a:rPr lang="en-US" sz="2400" b="1" dirty="0" err="1"/>
                <a:t>sorunlara</a:t>
              </a:r>
              <a:r>
                <a:rPr lang="en-US" sz="2400" b="1" dirty="0"/>
                <a:t> </a:t>
              </a:r>
              <a:r>
                <a:rPr lang="en-US" sz="2400" b="1" dirty="0" err="1"/>
                <a:t>etkili</a:t>
              </a:r>
              <a:r>
                <a:rPr lang="en-US" sz="2400" b="1" dirty="0"/>
                <a:t> </a:t>
              </a:r>
              <a:r>
                <a:rPr lang="en-US" sz="2400" b="1" dirty="0" err="1"/>
                <a:t>çözümler</a:t>
              </a:r>
              <a:r>
                <a:rPr lang="en-US" sz="2400" b="1" dirty="0"/>
                <a:t> </a:t>
              </a:r>
              <a:r>
                <a:rPr lang="en-US" sz="2400" b="1" dirty="0" err="1"/>
                <a:t>sunacaktır</a:t>
              </a:r>
              <a:r>
                <a:rPr lang="en-US" sz="2400" b="1" dirty="0"/>
                <a:t>. </a:t>
              </a:r>
              <a:endParaRPr lang="tr-TR" sz="2400" b="1" dirty="0"/>
            </a:p>
            <a:p>
              <a:pPr marL="800100" lvl="1" indent="-342900" algn="just">
                <a:lnSpc>
                  <a:spcPct val="200000"/>
                </a:lnSpc>
                <a:buFont typeface="Arial" panose="020B0604020202020204" pitchFamily="34" charset="0"/>
                <a:buChar char="•"/>
              </a:pPr>
              <a:r>
                <a:rPr lang="en-US" sz="2400" b="1" dirty="0"/>
                <a:t>Bunun </a:t>
              </a:r>
              <a:r>
                <a:rPr lang="en-US" sz="2400" b="1" dirty="0" err="1"/>
                <a:t>yanında</a:t>
              </a:r>
              <a:r>
                <a:rPr lang="en-US" sz="2400" b="1" dirty="0"/>
                <a:t>, </a:t>
              </a:r>
              <a:r>
                <a:rPr lang="en-US" sz="2400" b="1" dirty="0" err="1"/>
                <a:t>halk</a:t>
              </a:r>
              <a:r>
                <a:rPr lang="en-US" sz="2400" b="1" dirty="0"/>
                <a:t> </a:t>
              </a:r>
              <a:r>
                <a:rPr lang="en-US" sz="2400" b="1" dirty="0" err="1"/>
                <a:t>katılımını</a:t>
              </a:r>
              <a:r>
                <a:rPr lang="en-US" sz="2400" b="1" dirty="0"/>
                <a:t> </a:t>
              </a:r>
              <a:r>
                <a:rPr lang="en-US" sz="2400" b="1" dirty="0" err="1"/>
                <a:t>ve</a:t>
              </a:r>
              <a:r>
                <a:rPr lang="en-US" sz="2400" b="1" dirty="0"/>
                <a:t> </a:t>
              </a:r>
              <a:r>
                <a:rPr lang="en-US" sz="2400" b="1" dirty="0" err="1"/>
                <a:t>farkındalık</a:t>
              </a:r>
              <a:r>
                <a:rPr lang="en-US" sz="2400" b="1" dirty="0"/>
                <a:t> </a:t>
              </a:r>
              <a:r>
                <a:rPr lang="en-US" sz="2400" b="1" dirty="0" err="1"/>
                <a:t>artırıcı</a:t>
              </a:r>
              <a:r>
                <a:rPr lang="en-US" sz="2400" b="1" dirty="0"/>
                <a:t> </a:t>
              </a:r>
              <a:r>
                <a:rPr lang="en-US" sz="2400" b="1" dirty="0" err="1"/>
                <a:t>faaliyetleri</a:t>
              </a:r>
              <a:r>
                <a:rPr lang="en-US" sz="2400" b="1" dirty="0"/>
                <a:t> </a:t>
              </a:r>
              <a:r>
                <a:rPr lang="en-US" sz="2400" b="1" dirty="0" err="1"/>
                <a:t>içeren</a:t>
              </a:r>
              <a:r>
                <a:rPr lang="en-US" sz="2400" b="1" dirty="0"/>
                <a:t> </a:t>
              </a:r>
              <a:r>
                <a:rPr lang="en-US" sz="2400" b="1" dirty="0" err="1"/>
                <a:t>uygulamalar</a:t>
              </a:r>
              <a:r>
                <a:rPr lang="en-US" sz="2400" b="1" dirty="0"/>
                <a:t>, </a:t>
              </a:r>
              <a:r>
                <a:rPr lang="en-US" sz="2400" b="1" dirty="0" err="1"/>
                <a:t>projelerin</a:t>
              </a:r>
              <a:r>
                <a:rPr lang="en-US" sz="2400" b="1" dirty="0"/>
                <a:t> </a:t>
              </a:r>
              <a:r>
                <a:rPr lang="en-US" sz="2400" b="1" dirty="0" err="1"/>
                <a:t>başarısını</a:t>
              </a:r>
              <a:r>
                <a:rPr lang="en-US" sz="2400" b="1" dirty="0"/>
                <a:t> </a:t>
              </a:r>
              <a:r>
                <a:rPr lang="en-US" sz="2400" b="1" dirty="0" err="1"/>
                <a:t>artıracak</a:t>
              </a:r>
              <a:r>
                <a:rPr lang="en-US" sz="2400" b="1" dirty="0"/>
                <a:t> </a:t>
              </a:r>
              <a:r>
                <a:rPr lang="en-US" sz="2400" b="1" dirty="0" err="1"/>
                <a:t>ve</a:t>
              </a:r>
              <a:r>
                <a:rPr lang="en-US" sz="2400" b="1" dirty="0"/>
                <a:t> </a:t>
              </a:r>
              <a:r>
                <a:rPr lang="en-US" sz="2400" b="1" dirty="0" err="1"/>
                <a:t>toplumun</a:t>
              </a:r>
              <a:r>
                <a:rPr lang="en-US" sz="2400" b="1" dirty="0"/>
                <a:t> </a:t>
              </a:r>
              <a:r>
                <a:rPr lang="en-US" sz="2400" b="1" dirty="0" err="1"/>
                <a:t>çevre</a:t>
              </a:r>
              <a:r>
                <a:rPr lang="en-US" sz="2400" b="1" dirty="0"/>
                <a:t> </a:t>
              </a:r>
              <a:r>
                <a:rPr lang="en-US" sz="2400" b="1" dirty="0" err="1"/>
                <a:t>bilincini</a:t>
              </a:r>
              <a:r>
                <a:rPr lang="en-US" sz="2400" b="1" dirty="0"/>
                <a:t> </a:t>
              </a:r>
              <a:r>
                <a:rPr lang="en-US" sz="2400" b="1" dirty="0" err="1"/>
                <a:t>güçlendirecektir</a:t>
              </a:r>
              <a:r>
                <a:rPr lang="en-US" sz="2400" b="1" dirty="0"/>
                <a:t>.</a:t>
              </a:r>
              <a:endParaRPr lang="en-US" sz="2400" b="1" dirty="0">
                <a:solidFill>
                  <a:srgbClr val="C00000"/>
                </a:solidFill>
              </a:endParaRPr>
            </a:p>
          </p:txBody>
        </p:sp>
      </p:grpSp>
      <p:sp>
        <p:nvSpPr>
          <p:cNvPr id="7" name="AutoShape 6">
            <a:extLst>
              <a:ext uri="{FF2B5EF4-FFF2-40B4-BE49-F238E27FC236}">
                <a16:creationId xmlns:a16="http://schemas.microsoft.com/office/drawing/2014/main" id="{44BB0302-D38E-4B26-A56A-BF2960354061}"/>
              </a:ext>
            </a:extLst>
          </p:cNvPr>
          <p:cNvSpPr/>
          <p:nvPr/>
        </p:nvSpPr>
        <p:spPr>
          <a:xfrm>
            <a:off x="13252" y="0"/>
            <a:ext cx="451851" cy="10287000"/>
          </a:xfrm>
          <a:prstGeom prst="rect">
            <a:avLst/>
          </a:prstGeom>
          <a:solidFill>
            <a:srgbClr val="BD2640"/>
          </a:solidFill>
        </p:spPr>
      </p:sp>
      <p:sp>
        <p:nvSpPr>
          <p:cNvPr id="8" name="TextBox 7">
            <a:extLst>
              <a:ext uri="{FF2B5EF4-FFF2-40B4-BE49-F238E27FC236}">
                <a16:creationId xmlns:a16="http://schemas.microsoft.com/office/drawing/2014/main" id="{2827E610-C4FE-4A02-9B5A-BDAAD849DD76}"/>
              </a:ext>
            </a:extLst>
          </p:cNvPr>
          <p:cNvSpPr txBox="1"/>
          <p:nvPr/>
        </p:nvSpPr>
        <p:spPr>
          <a:xfrm>
            <a:off x="381000" y="1417957"/>
            <a:ext cx="14010223" cy="523220"/>
          </a:xfrm>
          <a:prstGeom prst="rect">
            <a:avLst/>
          </a:prstGeom>
          <a:noFill/>
        </p:spPr>
        <p:txBody>
          <a:bodyPr wrap="square">
            <a:spAutoFit/>
          </a:bodyPr>
          <a:lstStyle/>
          <a:p>
            <a:pPr lvl="1"/>
            <a:r>
              <a:rPr lang="tr-TR" sz="2800" b="1" i="1" u="sng" spc="150" dirty="0">
                <a:solidFill>
                  <a:srgbClr val="C00000"/>
                </a:solidFill>
                <a:latin typeface="Raleway"/>
              </a:rPr>
              <a:t>Değerlendirme</a:t>
            </a:r>
          </a:p>
        </p:txBody>
      </p:sp>
    </p:spTree>
    <p:extLst>
      <p:ext uri="{BB962C8B-B14F-4D97-AF65-F5344CB8AC3E}">
        <p14:creationId xmlns:p14="http://schemas.microsoft.com/office/powerpoint/2010/main" val="1559219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1118715"/>
            <a:ext cx="17095303" cy="1060281"/>
            <a:chOff x="-16612" y="2720294"/>
            <a:chExt cx="10714900" cy="1413707"/>
          </a:xfrm>
        </p:grpSpPr>
        <p:sp>
          <p:nvSpPr>
            <p:cNvPr id="3" name="TextBox 3"/>
            <p:cNvSpPr txBox="1"/>
            <p:nvPr/>
          </p:nvSpPr>
          <p:spPr>
            <a:xfrm>
              <a:off x="-16612" y="2720294"/>
              <a:ext cx="10698288" cy="1384994"/>
            </a:xfrm>
            <a:prstGeom prst="rect">
              <a:avLst/>
            </a:prstGeom>
          </p:spPr>
          <p:txBody>
            <a:bodyPr lIns="0" tIns="0" rIns="0" bIns="0" rtlCol="0" anchor="t">
              <a:spAutoFit/>
            </a:bodyPr>
            <a:lstStyle/>
            <a:p>
              <a:pPr algn="l">
                <a:lnSpc>
                  <a:spcPts val="8050"/>
                </a:lnSpc>
              </a:pPr>
              <a:endParaRPr lang="en-US" sz="7000" dirty="0">
                <a:latin typeface="Raleway Bold"/>
              </a:endParaRPr>
            </a:p>
          </p:txBody>
        </p:sp>
        <p:sp>
          <p:nvSpPr>
            <p:cNvPr id="4" name="TextBox 4"/>
            <p:cNvSpPr txBox="1"/>
            <p:nvPr/>
          </p:nvSpPr>
          <p:spPr>
            <a:xfrm>
              <a:off x="0" y="3443556"/>
              <a:ext cx="10698288" cy="690445"/>
            </a:xfrm>
            <a:prstGeom prst="rect">
              <a:avLst/>
            </a:prstGeom>
          </p:spPr>
          <p:txBody>
            <a:bodyPr lIns="0" tIns="0" rIns="0" bIns="0" rtlCol="0" anchor="t">
              <a:spAutoFit/>
            </a:bodyPr>
            <a:lstStyle/>
            <a:p>
              <a:pPr algn="l">
                <a:lnSpc>
                  <a:spcPts val="4250"/>
                </a:lnSpc>
              </a:pPr>
              <a:endParaRPr lang="en-US" sz="3400" b="1" spc="119" dirty="0">
                <a:latin typeface="Raleway"/>
              </a:endParaRPr>
            </a:p>
          </p:txBody>
        </p:sp>
      </p:grpSp>
      <p:sp>
        <p:nvSpPr>
          <p:cNvPr id="7" name="AutoShape 6">
            <a:extLst>
              <a:ext uri="{FF2B5EF4-FFF2-40B4-BE49-F238E27FC236}">
                <a16:creationId xmlns:a16="http://schemas.microsoft.com/office/drawing/2014/main" id="{44BB0302-D38E-4B26-A56A-BF2960354061}"/>
              </a:ext>
            </a:extLst>
          </p:cNvPr>
          <p:cNvSpPr/>
          <p:nvPr/>
        </p:nvSpPr>
        <p:spPr>
          <a:xfrm>
            <a:off x="13252" y="0"/>
            <a:ext cx="451851" cy="10287000"/>
          </a:xfrm>
          <a:prstGeom prst="rect">
            <a:avLst/>
          </a:prstGeom>
          <a:solidFill>
            <a:srgbClr val="BD2640"/>
          </a:solidFill>
        </p:spPr>
      </p:sp>
      <p:sp>
        <p:nvSpPr>
          <p:cNvPr id="10" name="TextBox 9">
            <a:extLst>
              <a:ext uri="{FF2B5EF4-FFF2-40B4-BE49-F238E27FC236}">
                <a16:creationId xmlns:a16="http://schemas.microsoft.com/office/drawing/2014/main" id="{565AE256-43DC-4429-9370-AE36A01F9C95}"/>
              </a:ext>
            </a:extLst>
          </p:cNvPr>
          <p:cNvSpPr txBox="1"/>
          <p:nvPr/>
        </p:nvSpPr>
        <p:spPr>
          <a:xfrm>
            <a:off x="1325987" y="3619500"/>
            <a:ext cx="16918054" cy="230832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tr-TR" altLang="en-US" sz="3600" b="1" i="1" u="none" strike="noStrike" cap="none" normalizeH="0" baseline="0" dirty="0">
                <a:ln>
                  <a:noFill/>
                </a:ln>
                <a:solidFill>
                  <a:srgbClr val="C00000"/>
                </a:solidFill>
                <a:effectLst/>
                <a:latin typeface="Arial" panose="020B0604020202020204" pitchFamily="34" charset="0"/>
              </a:rPr>
              <a:t>Bugüne kadar ürettiğimiz tüm stratejiler var olan bir kaynağın yönetimi ve paylaşılması üzerineydi. Ancak bugünden itibaren yapmamız gereken </a:t>
            </a:r>
            <a:r>
              <a:rPr kumimoji="0" lang="tr-TR" altLang="en-US" sz="3600" b="1" i="1" u="none" strike="noStrike" cap="none" normalizeH="0" baseline="0" dirty="0">
                <a:ln>
                  <a:noFill/>
                </a:ln>
                <a:solidFill>
                  <a:srgbClr val="C00000"/>
                </a:solidFill>
                <a:effectLst>
                  <a:outerShdw blurRad="38100" dist="38100" dir="2700000" algn="tl">
                    <a:srgbClr val="000000">
                      <a:alpha val="43137"/>
                    </a:srgbClr>
                  </a:outerShdw>
                </a:effectLst>
                <a:latin typeface="Arial" panose="020B0604020202020204" pitchFamily="34" charset="0"/>
              </a:rPr>
              <a:t>«varlığı giderek azalan ve yok olma tehlikesi altında olan» </a:t>
            </a:r>
            <a:r>
              <a:rPr kumimoji="0" lang="tr-TR" altLang="en-US" sz="3600" b="1" i="1" u="none" strike="noStrike" cap="none" normalizeH="0" baseline="0" dirty="0">
                <a:ln>
                  <a:noFill/>
                </a:ln>
                <a:solidFill>
                  <a:srgbClr val="C00000"/>
                </a:solidFill>
                <a:effectLst/>
                <a:latin typeface="Arial" panose="020B0604020202020204" pitchFamily="34" charset="0"/>
              </a:rPr>
              <a:t>bir kaynağın geleceği üzerine olacak.</a:t>
            </a:r>
            <a:endParaRPr kumimoji="0" lang="en-US" altLang="en-US" sz="3600" b="1" i="1" u="none" strike="noStrike" cap="none" normalizeH="0" baseline="0" dirty="0">
              <a:ln>
                <a:noFill/>
              </a:ln>
              <a:solidFill>
                <a:srgbClr val="C00000"/>
              </a:solidFill>
              <a:effectLst/>
              <a:latin typeface="Arial" panose="020B0604020202020204" pitchFamily="34" charset="0"/>
            </a:endParaRPr>
          </a:p>
        </p:txBody>
      </p:sp>
    </p:spTree>
    <p:extLst>
      <p:ext uri="{BB962C8B-B14F-4D97-AF65-F5344CB8AC3E}">
        <p14:creationId xmlns:p14="http://schemas.microsoft.com/office/powerpoint/2010/main" val="162762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3357477"/>
            <a:ext cx="17135060" cy="3589894"/>
            <a:chOff x="-16612" y="2517094"/>
            <a:chExt cx="10739818" cy="4786522"/>
          </a:xfrm>
        </p:grpSpPr>
        <p:sp>
          <p:nvSpPr>
            <p:cNvPr id="3" name="TextBox 3"/>
            <p:cNvSpPr txBox="1"/>
            <p:nvPr/>
          </p:nvSpPr>
          <p:spPr>
            <a:xfrm>
              <a:off x="-16612" y="2720294"/>
              <a:ext cx="10698288" cy="1384994"/>
            </a:xfrm>
            <a:prstGeom prst="rect">
              <a:avLst/>
            </a:prstGeom>
          </p:spPr>
          <p:txBody>
            <a:bodyPr lIns="0" tIns="0" rIns="0" bIns="0" rtlCol="0" anchor="t">
              <a:spAutoFit/>
            </a:bodyPr>
            <a:lstStyle/>
            <a:p>
              <a:pPr algn="l">
                <a:lnSpc>
                  <a:spcPts val="8050"/>
                </a:lnSpc>
              </a:pPr>
              <a:endParaRPr lang="en-US" sz="7000" dirty="0">
                <a:latin typeface="Raleway Bold"/>
              </a:endParaRPr>
            </a:p>
          </p:txBody>
        </p:sp>
        <p:sp>
          <p:nvSpPr>
            <p:cNvPr id="4" name="TextBox 4"/>
            <p:cNvSpPr txBox="1"/>
            <p:nvPr/>
          </p:nvSpPr>
          <p:spPr>
            <a:xfrm>
              <a:off x="0" y="3443556"/>
              <a:ext cx="10698288" cy="690445"/>
            </a:xfrm>
            <a:prstGeom prst="rect">
              <a:avLst/>
            </a:prstGeom>
          </p:spPr>
          <p:txBody>
            <a:bodyPr lIns="0" tIns="0" rIns="0" bIns="0" rtlCol="0" anchor="t">
              <a:spAutoFit/>
            </a:bodyPr>
            <a:lstStyle/>
            <a:p>
              <a:pPr algn="l">
                <a:lnSpc>
                  <a:spcPts val="4250"/>
                </a:lnSpc>
              </a:pPr>
              <a:endParaRPr lang="en-US" sz="3400" b="1" spc="119" dirty="0">
                <a:latin typeface="Raleway"/>
              </a:endParaRPr>
            </a:p>
          </p:txBody>
        </p:sp>
        <p:sp>
          <p:nvSpPr>
            <p:cNvPr id="5" name="TextBox 5"/>
            <p:cNvSpPr txBox="1"/>
            <p:nvPr/>
          </p:nvSpPr>
          <p:spPr>
            <a:xfrm>
              <a:off x="24918" y="2517094"/>
              <a:ext cx="10698288" cy="4786522"/>
            </a:xfrm>
            <a:prstGeom prst="rect">
              <a:avLst/>
            </a:prstGeom>
          </p:spPr>
          <p:txBody>
            <a:bodyPr lIns="0" tIns="0" rIns="0" bIns="0" rtlCol="0" anchor="t">
              <a:spAutoFit/>
            </a:bodyPr>
            <a:lstStyle/>
            <a:p>
              <a:pPr marL="800100" lvl="1" indent="-342900" algn="just">
                <a:lnSpc>
                  <a:spcPct val="200000"/>
                </a:lnSpc>
                <a:buFont typeface="Arial" panose="020B0604020202020204" pitchFamily="34" charset="0"/>
                <a:buChar char="•"/>
              </a:pPr>
              <a:r>
                <a:rPr lang="en-US" sz="2400" b="1" dirty="0" err="1"/>
                <a:t>Sonuç</a:t>
              </a:r>
              <a:r>
                <a:rPr lang="en-US" sz="2400" b="1" dirty="0"/>
                <a:t> </a:t>
              </a:r>
              <a:r>
                <a:rPr lang="en-US" sz="2400" b="1" dirty="0" err="1"/>
                <a:t>olarak</a:t>
              </a:r>
              <a:r>
                <a:rPr lang="en-US" sz="2400" b="1" dirty="0"/>
                <a:t>, </a:t>
              </a:r>
              <a:r>
                <a:rPr lang="tr-TR" sz="2400" b="1" dirty="0"/>
                <a:t>kentlerimizin</a:t>
              </a:r>
              <a:r>
                <a:rPr lang="en-US" sz="2400" b="1" dirty="0"/>
                <a:t> </a:t>
              </a:r>
              <a:r>
                <a:rPr lang="en-US" sz="2400" b="1" dirty="0" err="1"/>
                <a:t>mavi-yeşil</a:t>
              </a:r>
              <a:r>
                <a:rPr lang="en-US" sz="2400" b="1" dirty="0"/>
                <a:t> </a:t>
              </a:r>
              <a:r>
                <a:rPr lang="en-US" sz="2400" b="1" dirty="0" err="1"/>
                <a:t>altyapıya</a:t>
              </a:r>
              <a:r>
                <a:rPr lang="en-US" sz="2400" b="1" dirty="0"/>
                <a:t> </a:t>
              </a:r>
              <a:r>
                <a:rPr lang="en-US" sz="2400" b="1" dirty="0" err="1"/>
                <a:t>dayalı</a:t>
              </a:r>
              <a:r>
                <a:rPr lang="en-US" sz="2400" b="1" dirty="0"/>
                <a:t> </a:t>
              </a:r>
              <a:r>
                <a:rPr lang="en-US" sz="2400" b="1" dirty="0" err="1"/>
                <a:t>stratejik</a:t>
              </a:r>
              <a:r>
                <a:rPr lang="en-US" sz="2400" b="1" dirty="0"/>
                <a:t> </a:t>
              </a:r>
              <a:r>
                <a:rPr lang="en-US" sz="2400" b="1" dirty="0" err="1"/>
                <a:t>bir</a:t>
              </a:r>
              <a:r>
                <a:rPr lang="en-US" sz="2400" b="1" dirty="0"/>
                <a:t> </a:t>
              </a:r>
              <a:r>
                <a:rPr lang="en-US" sz="2400" b="1" dirty="0" err="1"/>
                <a:t>dönüşüm</a:t>
              </a:r>
              <a:r>
                <a:rPr lang="en-US" sz="2400" b="1" dirty="0"/>
                <a:t> </a:t>
              </a:r>
              <a:r>
                <a:rPr lang="en-US" sz="2400" b="1" dirty="0" err="1"/>
                <a:t>sürecine</a:t>
              </a:r>
              <a:r>
                <a:rPr lang="en-US" sz="2400" b="1" dirty="0"/>
                <a:t> </a:t>
              </a:r>
              <a:r>
                <a:rPr lang="en-US" sz="2400" b="1" dirty="0" err="1"/>
                <a:t>girmesi</a:t>
              </a:r>
              <a:r>
                <a:rPr lang="en-US" sz="2400" b="1" dirty="0"/>
                <a:t>, </a:t>
              </a:r>
              <a:r>
                <a:rPr lang="en-US" sz="2400" b="1" dirty="0" err="1"/>
                <a:t>ulusal</a:t>
              </a:r>
              <a:r>
                <a:rPr lang="en-US" sz="2400" b="1" dirty="0"/>
                <a:t> </a:t>
              </a:r>
              <a:r>
                <a:rPr lang="en-US" sz="2400" b="1" dirty="0" err="1"/>
                <a:t>ve</a:t>
              </a:r>
              <a:r>
                <a:rPr lang="en-US" sz="2400" b="1" dirty="0"/>
                <a:t> </a:t>
              </a:r>
              <a:r>
                <a:rPr lang="en-US" sz="2400" b="1" dirty="0" err="1"/>
                <a:t>uluslararası</a:t>
              </a:r>
              <a:r>
                <a:rPr lang="en-US" sz="2400" b="1" dirty="0"/>
                <a:t> </a:t>
              </a:r>
              <a:r>
                <a:rPr lang="en-US" sz="2400" b="1" dirty="0" err="1"/>
                <a:t>düzeyde</a:t>
              </a:r>
              <a:r>
                <a:rPr lang="en-US" sz="2400" b="1" dirty="0"/>
                <a:t> </a:t>
              </a:r>
              <a:r>
                <a:rPr lang="en-US" sz="2400" b="1" dirty="0" err="1"/>
                <a:t>örnek</a:t>
              </a:r>
              <a:r>
                <a:rPr lang="en-US" sz="2400" b="1" dirty="0"/>
                <a:t> </a:t>
              </a:r>
              <a:r>
                <a:rPr lang="en-US" sz="2400" b="1" dirty="0" err="1"/>
                <a:t>bir</a:t>
              </a:r>
              <a:r>
                <a:rPr lang="en-US" sz="2400" b="1" dirty="0"/>
                <a:t> model </a:t>
              </a:r>
              <a:r>
                <a:rPr lang="en-US" sz="2400" b="1" dirty="0" err="1"/>
                <a:t>haline</a:t>
              </a:r>
              <a:r>
                <a:rPr lang="en-US" sz="2400" b="1" dirty="0"/>
                <a:t> </a:t>
              </a:r>
              <a:r>
                <a:rPr lang="en-US" sz="2400" b="1" dirty="0" err="1"/>
                <a:t>getire</a:t>
              </a:r>
              <a:r>
                <a:rPr lang="tr-TR" sz="2400" b="1" dirty="0" err="1"/>
                <a:t>cektir</a:t>
              </a:r>
              <a:r>
                <a:rPr lang="en-US" sz="2400" b="1" dirty="0"/>
                <a:t>. </a:t>
              </a:r>
              <a:endParaRPr lang="tr-TR" sz="2400" b="1" dirty="0"/>
            </a:p>
            <a:p>
              <a:pPr marL="800100" lvl="1" indent="-342900" algn="just">
                <a:lnSpc>
                  <a:spcPct val="200000"/>
                </a:lnSpc>
                <a:buFont typeface="Arial" panose="020B0604020202020204" pitchFamily="34" charset="0"/>
                <a:buChar char="•"/>
              </a:pPr>
              <a:r>
                <a:rPr lang="en-US" sz="2400" b="1" dirty="0"/>
                <a:t>Bu </a:t>
              </a:r>
              <a:r>
                <a:rPr lang="en-US" sz="2400" b="1" dirty="0" err="1"/>
                <a:t>dönüşüm</a:t>
              </a:r>
              <a:r>
                <a:rPr lang="en-US" sz="2400" b="1" dirty="0"/>
                <a:t>, </a:t>
              </a:r>
              <a:r>
                <a:rPr lang="en-US" sz="2400" b="1" dirty="0" err="1"/>
                <a:t>çevresel</a:t>
              </a:r>
              <a:r>
                <a:rPr lang="en-US" sz="2400" b="1" dirty="0"/>
                <a:t> </a:t>
              </a:r>
              <a:r>
                <a:rPr lang="en-US" sz="2400" b="1" dirty="0" err="1"/>
                <a:t>sürdürülebilirlik</a:t>
              </a:r>
              <a:r>
                <a:rPr lang="en-US" sz="2400" b="1" dirty="0"/>
                <a:t> </a:t>
              </a:r>
              <a:r>
                <a:rPr lang="en-US" sz="2400" b="1" dirty="0" err="1"/>
                <a:t>hedeflerini</a:t>
              </a:r>
              <a:r>
                <a:rPr lang="en-US" sz="2400" b="1" dirty="0"/>
                <a:t> </a:t>
              </a:r>
              <a:r>
                <a:rPr lang="en-US" sz="2400" b="1" dirty="0" err="1"/>
                <a:t>desteklerken</a:t>
              </a:r>
              <a:r>
                <a:rPr lang="en-US" sz="2400" b="1" dirty="0"/>
                <a:t>, </a:t>
              </a:r>
              <a:r>
                <a:rPr lang="en-US" sz="2400" b="1" dirty="0" err="1"/>
                <a:t>ekonomik</a:t>
              </a:r>
              <a:r>
                <a:rPr lang="en-US" sz="2400" b="1" dirty="0"/>
                <a:t> </a:t>
              </a:r>
              <a:r>
                <a:rPr lang="en-US" sz="2400" b="1" dirty="0" err="1"/>
                <a:t>ve</a:t>
              </a:r>
              <a:r>
                <a:rPr lang="en-US" sz="2400" b="1" dirty="0"/>
                <a:t> </a:t>
              </a:r>
              <a:r>
                <a:rPr lang="en-US" sz="2400" b="1" dirty="0" err="1"/>
                <a:t>sosyal</a:t>
              </a:r>
              <a:r>
                <a:rPr lang="en-US" sz="2400" b="1" dirty="0"/>
                <a:t> </a:t>
              </a:r>
              <a:r>
                <a:rPr lang="en-US" sz="2400" b="1" dirty="0" err="1"/>
                <a:t>faydalar</a:t>
              </a:r>
              <a:r>
                <a:rPr lang="en-US" sz="2400" b="1" dirty="0"/>
                <a:t> da </a:t>
              </a:r>
              <a:r>
                <a:rPr lang="en-US" sz="2400" b="1" dirty="0" err="1"/>
                <a:t>sağlayacaktır</a:t>
              </a:r>
              <a:r>
                <a:rPr lang="en-US" sz="2400" b="1" dirty="0"/>
                <a:t>. </a:t>
              </a:r>
              <a:endParaRPr lang="tr-TR" sz="2400" b="1" dirty="0"/>
            </a:p>
            <a:p>
              <a:pPr marL="800100" lvl="1" indent="-342900" algn="just">
                <a:lnSpc>
                  <a:spcPct val="200000"/>
                </a:lnSpc>
                <a:buFont typeface="Arial" panose="020B0604020202020204" pitchFamily="34" charset="0"/>
                <a:buChar char="•"/>
              </a:pPr>
              <a:r>
                <a:rPr lang="en-US" sz="2400" b="1" dirty="0" err="1"/>
                <a:t>Doğru</a:t>
              </a:r>
              <a:r>
                <a:rPr lang="en-US" sz="2400" b="1" dirty="0"/>
                <a:t> </a:t>
              </a:r>
              <a:r>
                <a:rPr lang="en-US" sz="2400" b="1" dirty="0" err="1"/>
                <a:t>planlama</a:t>
              </a:r>
              <a:r>
                <a:rPr lang="en-US" sz="2400" b="1" dirty="0"/>
                <a:t>, </a:t>
              </a:r>
              <a:r>
                <a:rPr lang="tr-TR" sz="2400" b="1" dirty="0"/>
                <a:t>ve tüm paydaşların</a:t>
              </a:r>
              <a:r>
                <a:rPr lang="en-US" sz="2400" b="1" dirty="0"/>
                <a:t> </a:t>
              </a:r>
              <a:r>
                <a:rPr lang="en-US" sz="2400" b="1" dirty="0" err="1"/>
                <a:t>işbirliğiyle</a:t>
              </a:r>
              <a:r>
                <a:rPr lang="en-US" sz="2400" b="1" dirty="0"/>
                <a:t> </a:t>
              </a:r>
              <a:r>
                <a:rPr lang="en-US" sz="2400" b="1" dirty="0" err="1"/>
                <a:t>yürütülecek</a:t>
              </a:r>
              <a:r>
                <a:rPr lang="en-US" sz="2400" b="1" dirty="0"/>
                <a:t> </a:t>
              </a:r>
              <a:r>
                <a:rPr lang="en-US" sz="2400" b="1" dirty="0" err="1"/>
                <a:t>projeler</a:t>
              </a:r>
              <a:r>
                <a:rPr lang="en-US" sz="2400" b="1" dirty="0"/>
                <a:t>, </a:t>
              </a:r>
              <a:r>
                <a:rPr lang="tr-TR" sz="2400" b="1" dirty="0"/>
                <a:t>kentlerimizin </a:t>
              </a:r>
              <a:r>
                <a:rPr lang="en-US" sz="2400" b="1" dirty="0" err="1"/>
                <a:t>iklim</a:t>
              </a:r>
              <a:r>
                <a:rPr lang="en-US" sz="2400" b="1" dirty="0"/>
                <a:t> </a:t>
              </a:r>
              <a:r>
                <a:rPr lang="en-US" sz="2400" b="1" dirty="0" err="1"/>
                <a:t>dostu</a:t>
              </a:r>
              <a:r>
                <a:rPr lang="en-US" sz="2400" b="1" dirty="0"/>
                <a:t>, </a:t>
              </a:r>
              <a:r>
                <a:rPr lang="en-US" sz="2400" b="1" dirty="0" err="1"/>
                <a:t>yaşanabilir</a:t>
              </a:r>
              <a:r>
                <a:rPr lang="en-US" sz="2400" b="1" dirty="0"/>
                <a:t> </a:t>
              </a:r>
              <a:r>
                <a:rPr lang="en-US" sz="2400" b="1" dirty="0" err="1"/>
                <a:t>ve</a:t>
              </a:r>
              <a:r>
                <a:rPr lang="tr-TR" sz="2400" b="1" dirty="0"/>
                <a:t> iklim krizine</a:t>
              </a:r>
              <a:r>
                <a:rPr lang="en-US" sz="2400" b="1" dirty="0"/>
                <a:t> </a:t>
              </a:r>
              <a:r>
                <a:rPr lang="en-US" sz="2400" b="1" dirty="0" err="1"/>
                <a:t>dirençli</a:t>
              </a:r>
              <a:r>
                <a:rPr lang="en-US" sz="2400" b="1" dirty="0"/>
                <a:t> </a:t>
              </a:r>
              <a:r>
                <a:rPr lang="en-US" sz="2400" b="1" dirty="0" err="1"/>
                <a:t>kent</a:t>
              </a:r>
              <a:r>
                <a:rPr lang="en-US" sz="2400" b="1" dirty="0"/>
                <a:t> </a:t>
              </a:r>
              <a:r>
                <a:rPr lang="en-US" sz="2400" b="1" dirty="0" err="1"/>
                <a:t>kimliği</a:t>
              </a:r>
              <a:r>
                <a:rPr lang="tr-TR" sz="2400" b="1" dirty="0" err="1"/>
                <a:t>ni</a:t>
              </a:r>
              <a:r>
                <a:rPr lang="tr-TR" sz="2400" b="1" dirty="0"/>
                <a:t> sağlamlaştıracaktır.</a:t>
              </a:r>
              <a:endParaRPr lang="en-US" sz="2400" b="1" dirty="0">
                <a:solidFill>
                  <a:srgbClr val="C00000"/>
                </a:solidFill>
              </a:endParaRPr>
            </a:p>
          </p:txBody>
        </p:sp>
      </p:grpSp>
      <p:sp>
        <p:nvSpPr>
          <p:cNvPr id="7" name="AutoShape 6">
            <a:extLst>
              <a:ext uri="{FF2B5EF4-FFF2-40B4-BE49-F238E27FC236}">
                <a16:creationId xmlns:a16="http://schemas.microsoft.com/office/drawing/2014/main" id="{44BB0302-D38E-4B26-A56A-BF2960354061}"/>
              </a:ext>
            </a:extLst>
          </p:cNvPr>
          <p:cNvSpPr/>
          <p:nvPr/>
        </p:nvSpPr>
        <p:spPr>
          <a:xfrm>
            <a:off x="13252" y="0"/>
            <a:ext cx="451851" cy="10287000"/>
          </a:xfrm>
          <a:prstGeom prst="rect">
            <a:avLst/>
          </a:prstGeom>
          <a:solidFill>
            <a:srgbClr val="BD2640"/>
          </a:solidFill>
        </p:spPr>
      </p:sp>
      <p:sp>
        <p:nvSpPr>
          <p:cNvPr id="8" name="TextBox 7">
            <a:extLst>
              <a:ext uri="{FF2B5EF4-FFF2-40B4-BE49-F238E27FC236}">
                <a16:creationId xmlns:a16="http://schemas.microsoft.com/office/drawing/2014/main" id="{2827E610-C4FE-4A02-9B5A-BDAAD849DD76}"/>
              </a:ext>
            </a:extLst>
          </p:cNvPr>
          <p:cNvSpPr txBox="1"/>
          <p:nvPr/>
        </p:nvSpPr>
        <p:spPr>
          <a:xfrm>
            <a:off x="381000" y="1417957"/>
            <a:ext cx="14010223" cy="523220"/>
          </a:xfrm>
          <a:prstGeom prst="rect">
            <a:avLst/>
          </a:prstGeom>
          <a:noFill/>
        </p:spPr>
        <p:txBody>
          <a:bodyPr wrap="square">
            <a:spAutoFit/>
          </a:bodyPr>
          <a:lstStyle/>
          <a:p>
            <a:pPr lvl="1"/>
            <a:r>
              <a:rPr lang="tr-TR" sz="2800" b="1" i="1" u="sng" spc="150" dirty="0">
                <a:solidFill>
                  <a:srgbClr val="C00000"/>
                </a:solidFill>
                <a:latin typeface="Raleway"/>
              </a:rPr>
              <a:t>Değerlendirme</a:t>
            </a:r>
          </a:p>
        </p:txBody>
      </p:sp>
    </p:spTree>
    <p:extLst>
      <p:ext uri="{BB962C8B-B14F-4D97-AF65-F5344CB8AC3E}">
        <p14:creationId xmlns:p14="http://schemas.microsoft.com/office/powerpoint/2010/main" val="1285207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324600" y="4305300"/>
            <a:ext cx="9067800" cy="2384734"/>
            <a:chOff x="0" y="19050"/>
            <a:chExt cx="18115088" cy="3179645"/>
          </a:xfrm>
        </p:grpSpPr>
        <p:sp>
          <p:nvSpPr>
            <p:cNvPr id="4" name="TextBox 4"/>
            <p:cNvSpPr txBox="1"/>
            <p:nvPr/>
          </p:nvSpPr>
          <p:spPr>
            <a:xfrm>
              <a:off x="0" y="19050"/>
              <a:ext cx="18115088" cy="1399117"/>
            </a:xfrm>
            <a:prstGeom prst="rect">
              <a:avLst/>
            </a:prstGeom>
          </p:spPr>
          <p:txBody>
            <a:bodyPr lIns="0" tIns="0" rIns="0" bIns="0" rtlCol="0" anchor="t">
              <a:spAutoFit/>
            </a:bodyPr>
            <a:lstStyle/>
            <a:p>
              <a:pPr>
                <a:lnSpc>
                  <a:spcPts val="8050"/>
                </a:lnSpc>
              </a:pPr>
              <a:r>
                <a:rPr lang="tr-TR" sz="7200" b="1" dirty="0">
                  <a:solidFill>
                    <a:srgbClr val="C00000"/>
                  </a:solidFill>
                  <a:latin typeface="Raleway Bold"/>
                </a:rPr>
                <a:t>Teşekkürler</a:t>
              </a:r>
              <a:endParaRPr lang="en-US" sz="7200" b="1" dirty="0">
                <a:solidFill>
                  <a:srgbClr val="C00000"/>
                </a:solidFill>
                <a:latin typeface="Raleway Bold"/>
              </a:endParaRPr>
            </a:p>
          </p:txBody>
        </p:sp>
        <p:sp>
          <p:nvSpPr>
            <p:cNvPr id="5" name="TextBox 5"/>
            <p:cNvSpPr txBox="1"/>
            <p:nvPr/>
          </p:nvSpPr>
          <p:spPr>
            <a:xfrm>
              <a:off x="0" y="1772125"/>
              <a:ext cx="16145291" cy="724301"/>
            </a:xfrm>
            <a:prstGeom prst="rect">
              <a:avLst/>
            </a:prstGeom>
          </p:spPr>
          <p:txBody>
            <a:bodyPr lIns="0" tIns="0" rIns="0" bIns="0" rtlCol="0" anchor="t">
              <a:spAutoFit/>
            </a:bodyPr>
            <a:lstStyle/>
            <a:p>
              <a:pPr>
                <a:lnSpc>
                  <a:spcPts val="4500"/>
                </a:lnSpc>
              </a:pPr>
              <a:endParaRPr lang="en-US" sz="3600" spc="126" dirty="0">
                <a:solidFill>
                  <a:srgbClr val="BD2640"/>
                </a:solidFill>
                <a:latin typeface="Raleway"/>
              </a:endParaRPr>
            </a:p>
          </p:txBody>
        </p:sp>
        <p:sp>
          <p:nvSpPr>
            <p:cNvPr id="7" name="TextBox 7"/>
            <p:cNvSpPr txBox="1"/>
            <p:nvPr/>
          </p:nvSpPr>
          <p:spPr>
            <a:xfrm>
              <a:off x="0" y="2508250"/>
              <a:ext cx="16145291" cy="690445"/>
            </a:xfrm>
            <a:prstGeom prst="rect">
              <a:avLst/>
            </a:prstGeom>
          </p:spPr>
          <p:txBody>
            <a:bodyPr lIns="0" tIns="0" rIns="0" bIns="0" rtlCol="0" anchor="t">
              <a:spAutoFit/>
            </a:bodyPr>
            <a:lstStyle/>
            <a:p>
              <a:pPr>
                <a:lnSpc>
                  <a:spcPts val="4250"/>
                </a:lnSpc>
              </a:pPr>
              <a:endParaRPr lang="en-US" sz="3400" spc="119" dirty="0">
                <a:solidFill>
                  <a:srgbClr val="000000"/>
                </a:solidFill>
                <a:latin typeface="Raleway"/>
              </a:endParaRPr>
            </a:p>
          </p:txBody>
        </p:sp>
      </p:grpSp>
      <p:sp>
        <p:nvSpPr>
          <p:cNvPr id="12" name="AutoShape 12"/>
          <p:cNvSpPr/>
          <p:nvPr/>
        </p:nvSpPr>
        <p:spPr>
          <a:xfrm>
            <a:off x="0" y="0"/>
            <a:ext cx="609600" cy="10287000"/>
          </a:xfrm>
          <a:prstGeom prst="rect">
            <a:avLst/>
          </a:prstGeom>
          <a:solidFill>
            <a:srgbClr val="BD2640"/>
          </a:solidFill>
        </p:spPr>
      </p:sp>
      <p:pic>
        <p:nvPicPr>
          <p:cNvPr id="8" name="Picture 7">
            <a:extLst>
              <a:ext uri="{FF2B5EF4-FFF2-40B4-BE49-F238E27FC236}">
                <a16:creationId xmlns:a16="http://schemas.microsoft.com/office/drawing/2014/main" id="{C988B76D-9EF7-43C4-9E46-533A384EB7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59000" y="175838"/>
            <a:ext cx="3276600" cy="1829435"/>
          </a:xfrm>
          <a:prstGeom prst="rect">
            <a:avLst/>
          </a:prstGeom>
        </p:spPr>
      </p:pic>
      <p:pic>
        <p:nvPicPr>
          <p:cNvPr id="9" name="Picture 8">
            <a:extLst>
              <a:ext uri="{FF2B5EF4-FFF2-40B4-BE49-F238E27FC236}">
                <a16:creationId xmlns:a16="http://schemas.microsoft.com/office/drawing/2014/main" id="{7E05D096-F09F-4CA7-88B7-D83A58357716}"/>
              </a:ext>
            </a:extLst>
          </p:cNvPr>
          <p:cNvPicPr>
            <a:picLocks noChangeAspect="1"/>
          </p:cNvPicPr>
          <p:nvPr/>
        </p:nvPicPr>
        <p:blipFill>
          <a:blip r:embed="rId3"/>
          <a:stretch>
            <a:fillRect/>
          </a:stretch>
        </p:blipFill>
        <p:spPr>
          <a:xfrm>
            <a:off x="762000" y="342900"/>
            <a:ext cx="3276600" cy="1538808"/>
          </a:xfrm>
          <a:prstGeom prst="rect">
            <a:avLst/>
          </a:prstGeom>
        </p:spPr>
      </p:pic>
    </p:spTree>
    <p:extLst>
      <p:ext uri="{BB962C8B-B14F-4D97-AF65-F5344CB8AC3E}">
        <p14:creationId xmlns:p14="http://schemas.microsoft.com/office/powerpoint/2010/main" val="17494551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3" name="Group 3"/>
          <p:cNvGrpSpPr/>
          <p:nvPr/>
        </p:nvGrpSpPr>
        <p:grpSpPr>
          <a:xfrm>
            <a:off x="3276600" y="3314700"/>
            <a:ext cx="13586316" cy="4039032"/>
            <a:chOff x="0" y="19050"/>
            <a:chExt cx="18115088" cy="5385376"/>
          </a:xfrm>
        </p:grpSpPr>
        <p:sp>
          <p:nvSpPr>
            <p:cNvPr id="4" name="TextBox 4"/>
            <p:cNvSpPr txBox="1"/>
            <p:nvPr/>
          </p:nvSpPr>
          <p:spPr>
            <a:xfrm>
              <a:off x="0" y="19050"/>
              <a:ext cx="18115088" cy="1399117"/>
            </a:xfrm>
            <a:prstGeom prst="rect">
              <a:avLst/>
            </a:prstGeom>
          </p:spPr>
          <p:txBody>
            <a:bodyPr lIns="0" tIns="0" rIns="0" bIns="0" rtlCol="0" anchor="t">
              <a:spAutoFit/>
            </a:bodyPr>
            <a:lstStyle/>
            <a:p>
              <a:pPr>
                <a:lnSpc>
                  <a:spcPts val="8050"/>
                </a:lnSpc>
              </a:pPr>
              <a:r>
                <a:rPr lang="tr-TR" sz="7000" dirty="0">
                  <a:solidFill>
                    <a:srgbClr val="000000"/>
                  </a:solidFill>
                  <a:latin typeface="Raleway Bold"/>
                </a:rPr>
                <a:t>Dr. Ufuk Özkan</a:t>
              </a:r>
              <a:endParaRPr lang="en-US" sz="7000" dirty="0">
                <a:solidFill>
                  <a:srgbClr val="000000"/>
                </a:solidFill>
                <a:latin typeface="Raleway Bold"/>
              </a:endParaRPr>
            </a:p>
          </p:txBody>
        </p:sp>
        <p:sp>
          <p:nvSpPr>
            <p:cNvPr id="5" name="TextBox 5"/>
            <p:cNvSpPr txBox="1"/>
            <p:nvPr/>
          </p:nvSpPr>
          <p:spPr>
            <a:xfrm>
              <a:off x="0" y="1772125"/>
              <a:ext cx="16145291" cy="724301"/>
            </a:xfrm>
            <a:prstGeom prst="rect">
              <a:avLst/>
            </a:prstGeom>
          </p:spPr>
          <p:txBody>
            <a:bodyPr lIns="0" tIns="0" rIns="0" bIns="0" rtlCol="0" anchor="t">
              <a:spAutoFit/>
            </a:bodyPr>
            <a:lstStyle/>
            <a:p>
              <a:pPr>
                <a:lnSpc>
                  <a:spcPts val="4500"/>
                </a:lnSpc>
              </a:pPr>
              <a:r>
                <a:rPr lang="tr-TR" sz="3600" spc="126" dirty="0">
                  <a:solidFill>
                    <a:srgbClr val="BD2640"/>
                  </a:solidFill>
                  <a:latin typeface="Raleway"/>
                </a:rPr>
                <a:t>İzmir Katip Çelebi Üniversitesi</a:t>
              </a:r>
              <a:endParaRPr lang="en-US" sz="3600" spc="126" dirty="0">
                <a:solidFill>
                  <a:srgbClr val="BD2640"/>
                </a:solidFill>
                <a:latin typeface="Raleway"/>
              </a:endParaRPr>
            </a:p>
          </p:txBody>
        </p:sp>
        <p:sp>
          <p:nvSpPr>
            <p:cNvPr id="7" name="TextBox 7"/>
            <p:cNvSpPr txBox="1"/>
            <p:nvPr/>
          </p:nvSpPr>
          <p:spPr>
            <a:xfrm>
              <a:off x="0" y="2508250"/>
              <a:ext cx="16145291" cy="2896176"/>
            </a:xfrm>
            <a:prstGeom prst="rect">
              <a:avLst/>
            </a:prstGeom>
          </p:spPr>
          <p:txBody>
            <a:bodyPr lIns="0" tIns="0" rIns="0" bIns="0" rtlCol="0" anchor="t">
              <a:spAutoFit/>
            </a:bodyPr>
            <a:lstStyle/>
            <a:p>
              <a:pPr>
                <a:lnSpc>
                  <a:spcPts val="4250"/>
                </a:lnSpc>
              </a:pPr>
              <a:r>
                <a:rPr lang="tr-TR" sz="3400" spc="119" dirty="0">
                  <a:solidFill>
                    <a:srgbClr val="000000"/>
                  </a:solidFill>
                  <a:latin typeface="Raleway"/>
                </a:rPr>
                <a:t>Orman Fakültesi</a:t>
              </a:r>
              <a:endParaRPr lang="en-US" sz="3400" spc="119" dirty="0">
                <a:solidFill>
                  <a:srgbClr val="000000"/>
                </a:solidFill>
                <a:latin typeface="Raleway"/>
              </a:endParaRPr>
            </a:p>
            <a:p>
              <a:pPr>
                <a:lnSpc>
                  <a:spcPts val="4250"/>
                </a:lnSpc>
              </a:pPr>
              <a:r>
                <a:rPr lang="tr-TR" sz="3400" spc="119" dirty="0">
                  <a:solidFill>
                    <a:srgbClr val="000000"/>
                  </a:solidFill>
                  <a:latin typeface="Raleway"/>
                </a:rPr>
                <a:t>Havza Amenajmanı Anabilim Dalı</a:t>
              </a:r>
              <a:endParaRPr lang="en-US" sz="3400" spc="119" dirty="0">
                <a:solidFill>
                  <a:srgbClr val="000000"/>
                </a:solidFill>
                <a:latin typeface="Raleway"/>
              </a:endParaRPr>
            </a:p>
            <a:p>
              <a:pPr>
                <a:lnSpc>
                  <a:spcPts val="4250"/>
                </a:lnSpc>
              </a:pPr>
              <a:r>
                <a:rPr lang="en-US" sz="3400" spc="119" dirty="0">
                  <a:solidFill>
                    <a:srgbClr val="000000"/>
                  </a:solidFill>
                  <a:latin typeface="Raleway"/>
                </a:rPr>
                <a:t>+90 (535) 982 79 82</a:t>
              </a:r>
            </a:p>
            <a:p>
              <a:pPr>
                <a:lnSpc>
                  <a:spcPts val="4250"/>
                </a:lnSpc>
              </a:pPr>
              <a:r>
                <a:rPr lang="en-US" sz="3400" spc="119" dirty="0">
                  <a:solidFill>
                    <a:srgbClr val="000000"/>
                  </a:solidFill>
                  <a:latin typeface="Raleway"/>
                </a:rPr>
                <a:t>ufuk.ozkan@ikc.edu.tr</a:t>
              </a:r>
            </a:p>
          </p:txBody>
        </p:sp>
      </p:grpSp>
      <p:sp>
        <p:nvSpPr>
          <p:cNvPr id="12" name="AutoShape 12"/>
          <p:cNvSpPr/>
          <p:nvPr/>
        </p:nvSpPr>
        <p:spPr>
          <a:xfrm>
            <a:off x="0" y="0"/>
            <a:ext cx="609600" cy="10477500"/>
          </a:xfrm>
          <a:prstGeom prst="rect">
            <a:avLst/>
          </a:prstGeom>
          <a:solidFill>
            <a:srgbClr val="BD2640"/>
          </a:solidFill>
        </p:spPr>
      </p:sp>
      <p:pic>
        <p:nvPicPr>
          <p:cNvPr id="8" name="Picture 7">
            <a:extLst>
              <a:ext uri="{FF2B5EF4-FFF2-40B4-BE49-F238E27FC236}">
                <a16:creationId xmlns:a16="http://schemas.microsoft.com/office/drawing/2014/main" id="{63B980F9-8F43-42CD-980B-27822C50B4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59000" y="175838"/>
            <a:ext cx="3276600" cy="1829435"/>
          </a:xfrm>
          <a:prstGeom prst="rect">
            <a:avLst/>
          </a:prstGeom>
        </p:spPr>
      </p:pic>
      <p:pic>
        <p:nvPicPr>
          <p:cNvPr id="10" name="Picture 9">
            <a:extLst>
              <a:ext uri="{FF2B5EF4-FFF2-40B4-BE49-F238E27FC236}">
                <a16:creationId xmlns:a16="http://schemas.microsoft.com/office/drawing/2014/main" id="{7D030BCE-15B3-4EDE-9265-E8EF0EAA44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243" y="479851"/>
            <a:ext cx="3276600" cy="15430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538358-CAA3-43DF-B327-B508F6326B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0893" y="1409700"/>
            <a:ext cx="11430000" cy="6162865"/>
          </a:xfrm>
          <a:prstGeom prst="rect">
            <a:avLst/>
          </a:prstGeom>
        </p:spPr>
      </p:pic>
      <p:grpSp>
        <p:nvGrpSpPr>
          <p:cNvPr id="2" name="Group 2"/>
          <p:cNvGrpSpPr/>
          <p:nvPr/>
        </p:nvGrpSpPr>
        <p:grpSpPr>
          <a:xfrm>
            <a:off x="685800" y="1118716"/>
            <a:ext cx="17095303" cy="7017306"/>
            <a:chOff x="-16612" y="2720294"/>
            <a:chExt cx="10714900" cy="9356400"/>
          </a:xfrm>
        </p:grpSpPr>
        <p:sp>
          <p:nvSpPr>
            <p:cNvPr id="3" name="TextBox 3"/>
            <p:cNvSpPr txBox="1"/>
            <p:nvPr/>
          </p:nvSpPr>
          <p:spPr>
            <a:xfrm>
              <a:off x="-16612" y="2720294"/>
              <a:ext cx="10698288" cy="1384994"/>
            </a:xfrm>
            <a:prstGeom prst="rect">
              <a:avLst/>
            </a:prstGeom>
          </p:spPr>
          <p:txBody>
            <a:bodyPr lIns="0" tIns="0" rIns="0" bIns="0" rtlCol="0" anchor="t">
              <a:spAutoFit/>
            </a:bodyPr>
            <a:lstStyle/>
            <a:p>
              <a:pPr algn="l">
                <a:lnSpc>
                  <a:spcPts val="8050"/>
                </a:lnSpc>
              </a:pPr>
              <a:endParaRPr lang="en-US" sz="7000" dirty="0">
                <a:latin typeface="Raleway Bold"/>
              </a:endParaRPr>
            </a:p>
          </p:txBody>
        </p:sp>
        <p:sp>
          <p:nvSpPr>
            <p:cNvPr id="4" name="TextBox 4"/>
            <p:cNvSpPr txBox="1"/>
            <p:nvPr/>
          </p:nvSpPr>
          <p:spPr>
            <a:xfrm>
              <a:off x="0" y="3443556"/>
              <a:ext cx="10698288" cy="690445"/>
            </a:xfrm>
            <a:prstGeom prst="rect">
              <a:avLst/>
            </a:prstGeom>
          </p:spPr>
          <p:txBody>
            <a:bodyPr lIns="0" tIns="0" rIns="0" bIns="0" rtlCol="0" anchor="t">
              <a:spAutoFit/>
            </a:bodyPr>
            <a:lstStyle/>
            <a:p>
              <a:pPr algn="l">
                <a:lnSpc>
                  <a:spcPts val="4250"/>
                </a:lnSpc>
              </a:pPr>
              <a:endParaRPr lang="en-US" sz="3400" b="1" spc="119" dirty="0">
                <a:latin typeface="Raleway"/>
              </a:endParaRPr>
            </a:p>
          </p:txBody>
        </p:sp>
        <p:sp>
          <p:nvSpPr>
            <p:cNvPr id="5" name="TextBox 5"/>
            <p:cNvSpPr txBox="1"/>
            <p:nvPr/>
          </p:nvSpPr>
          <p:spPr>
            <a:xfrm>
              <a:off x="103037" y="2720294"/>
              <a:ext cx="3805243" cy="9356400"/>
            </a:xfrm>
            <a:prstGeom prst="rect">
              <a:avLst/>
            </a:prstGeom>
          </p:spPr>
          <p:txBody>
            <a:bodyPr wrap="square" lIns="0" tIns="0" rIns="0" bIns="0" rtlCol="0" anchor="t">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4000" b="1" i="0" u="none" strike="noStrike" cap="none" normalizeH="0" baseline="0" dirty="0">
                  <a:ln>
                    <a:noFill/>
                  </a:ln>
                  <a:solidFill>
                    <a:schemeClr val="tx1"/>
                  </a:solidFill>
                  <a:effectLst/>
                  <a:latin typeface="Arial" panose="020B0604020202020204" pitchFamily="34" charset="0"/>
                </a:rPr>
                <a:t>Sıcaklık </a:t>
              </a:r>
              <a:r>
                <a:rPr kumimoji="0" lang="en-US" altLang="en-US" sz="4000" b="1" i="0" u="none" strike="noStrike" cap="none" normalizeH="0" baseline="0" dirty="0" err="1">
                  <a:ln>
                    <a:noFill/>
                  </a:ln>
                  <a:solidFill>
                    <a:schemeClr val="tx1"/>
                  </a:solidFill>
                  <a:effectLst/>
                  <a:latin typeface="Arial" panose="020B0604020202020204" pitchFamily="34" charset="0"/>
                </a:rPr>
                <a:t>Artışı</a:t>
              </a:r>
              <a:endParaRPr lang="tr-TR" altLang="en-US" sz="40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400" b="0" i="1" u="none" strike="noStrike" cap="none" normalizeH="0" baseline="0" dirty="0" err="1">
                  <a:ln>
                    <a:noFill/>
                  </a:ln>
                  <a:solidFill>
                    <a:schemeClr val="tx1"/>
                  </a:solidFill>
                  <a:effectLst/>
                  <a:latin typeface="Arial" panose="020B0604020202020204" pitchFamily="34" charset="0"/>
                </a:rPr>
                <a:t>Türkiye</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ortalama</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sıcaklığı</a:t>
              </a:r>
              <a:r>
                <a:rPr kumimoji="0" lang="en-US" altLang="en-US" sz="2400" b="0" i="1" u="none" strike="noStrike" cap="none" normalizeH="0" baseline="0" dirty="0">
                  <a:ln>
                    <a:noFill/>
                  </a:ln>
                  <a:solidFill>
                    <a:schemeClr val="tx1"/>
                  </a:solidFill>
                  <a:effectLst/>
                  <a:latin typeface="Arial" panose="020B0604020202020204" pitchFamily="34" charset="0"/>
                </a:rPr>
                <a:t> son 100 </a:t>
              </a:r>
              <a:r>
                <a:rPr kumimoji="0" lang="en-US" altLang="en-US" sz="2400" b="0" i="1" u="none" strike="noStrike" cap="none" normalizeH="0" baseline="0" dirty="0" err="1">
                  <a:ln>
                    <a:noFill/>
                  </a:ln>
                  <a:solidFill>
                    <a:schemeClr val="tx1"/>
                  </a:solidFill>
                  <a:effectLst/>
                  <a:latin typeface="Arial" panose="020B0604020202020204" pitchFamily="34" charset="0"/>
                </a:rPr>
                <a:t>yılda</a:t>
              </a:r>
              <a:r>
                <a:rPr kumimoji="0" lang="en-US" altLang="en-US" sz="2400" b="0" i="1" u="none" strike="noStrike" cap="none" normalizeH="0" baseline="0" dirty="0">
                  <a:ln>
                    <a:noFill/>
                  </a:ln>
                  <a:solidFill>
                    <a:schemeClr val="tx1"/>
                  </a:solidFill>
                  <a:effectLst/>
                  <a:latin typeface="Arial" panose="020B0604020202020204" pitchFamily="34" charset="0"/>
                </a:rPr>
                <a:t> 1.2°C </a:t>
              </a:r>
              <a:r>
                <a:rPr kumimoji="0" lang="en-US" altLang="en-US" sz="2400" b="0" i="1" u="none" strike="noStrike" cap="none" normalizeH="0" baseline="0" dirty="0" err="1">
                  <a:ln>
                    <a:noFill/>
                  </a:ln>
                  <a:solidFill>
                    <a:schemeClr val="tx1"/>
                  </a:solidFill>
                  <a:effectLst/>
                  <a:latin typeface="Arial" panose="020B0604020202020204" pitchFamily="34" charset="0"/>
                </a:rPr>
                <a:t>artmıştır</a:t>
              </a:r>
              <a:r>
                <a:rPr kumimoji="0" lang="en-US" altLang="en-US" sz="2400" b="0" i="1" u="none" strike="noStrike" cap="none" normalizeH="0" baseline="0" dirty="0">
                  <a:ln>
                    <a:noFill/>
                  </a:ln>
                  <a:solidFill>
                    <a:schemeClr val="tx1"/>
                  </a:solidFill>
                  <a:effectLst/>
                  <a:latin typeface="Arial" panose="020B0604020202020204" pitchFamily="34" charset="0"/>
                </a:rPr>
                <a:t>. Bu </a:t>
              </a:r>
              <a:r>
                <a:rPr kumimoji="0" lang="en-US" altLang="en-US" sz="2400" b="0" i="1" u="none" strike="noStrike" cap="none" normalizeH="0" baseline="0" dirty="0" err="1">
                  <a:ln>
                    <a:noFill/>
                  </a:ln>
                  <a:solidFill>
                    <a:schemeClr val="tx1"/>
                  </a:solidFill>
                  <a:effectLst/>
                  <a:latin typeface="Arial" panose="020B0604020202020204" pitchFamily="34" charset="0"/>
                </a:rPr>
                <a:t>artışın</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önümüzdeki</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yıllarda</a:t>
              </a:r>
              <a:r>
                <a:rPr kumimoji="0" lang="en-US" altLang="en-US" sz="2400" b="0" i="1" u="none" strike="noStrike" cap="none" normalizeH="0" baseline="0" dirty="0">
                  <a:ln>
                    <a:noFill/>
                  </a:ln>
                  <a:solidFill>
                    <a:schemeClr val="tx1"/>
                  </a:solidFill>
                  <a:effectLst/>
                  <a:latin typeface="Arial" panose="020B0604020202020204" pitchFamily="34" charset="0"/>
                </a:rPr>
                <a:t> da </a:t>
              </a:r>
              <a:r>
                <a:rPr kumimoji="0" lang="en-US" altLang="en-US" sz="2400" b="0" i="1" u="none" strike="noStrike" cap="none" normalizeH="0" baseline="0" dirty="0" err="1">
                  <a:ln>
                    <a:noFill/>
                  </a:ln>
                  <a:solidFill>
                    <a:schemeClr val="tx1"/>
                  </a:solidFill>
                  <a:effectLst/>
                  <a:latin typeface="Arial" panose="020B0604020202020204" pitchFamily="34" charset="0"/>
                </a:rPr>
                <a:t>devam</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etmesi</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ve</a:t>
              </a:r>
              <a:r>
                <a:rPr kumimoji="0" lang="en-US" altLang="en-US" sz="2400" b="0" i="1" u="none" strike="noStrike" cap="none" normalizeH="0" baseline="0" dirty="0">
                  <a:ln>
                    <a:noFill/>
                  </a:ln>
                  <a:solidFill>
                    <a:schemeClr val="tx1"/>
                  </a:solidFill>
                  <a:effectLst/>
                  <a:latin typeface="Arial" panose="020B0604020202020204" pitchFamily="34" charset="0"/>
                </a:rPr>
                <a:t> 2100 </a:t>
              </a:r>
              <a:r>
                <a:rPr kumimoji="0" lang="en-US" altLang="en-US" sz="2400" b="0" i="1" u="none" strike="noStrike" cap="none" normalizeH="0" baseline="0" dirty="0" err="1">
                  <a:ln>
                    <a:noFill/>
                  </a:ln>
                  <a:solidFill>
                    <a:schemeClr val="tx1"/>
                  </a:solidFill>
                  <a:effectLst/>
                  <a:latin typeface="Arial" panose="020B0604020202020204" pitchFamily="34" charset="0"/>
                </a:rPr>
                <a:t>yılına</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kadar</a:t>
              </a:r>
              <a:r>
                <a:rPr kumimoji="0" lang="en-US" altLang="en-US" sz="2400" b="0" i="1" u="none" strike="noStrike" cap="none" normalizeH="0" baseline="0" dirty="0">
                  <a:ln>
                    <a:noFill/>
                  </a:ln>
                  <a:solidFill>
                    <a:schemeClr val="tx1"/>
                  </a:solidFill>
                  <a:effectLst/>
                  <a:latin typeface="Arial" panose="020B0604020202020204" pitchFamily="34" charset="0"/>
                </a:rPr>
                <a:t> 2-5°C'ye </a:t>
              </a:r>
              <a:r>
                <a:rPr kumimoji="0" lang="en-US" altLang="en-US" sz="2400" b="0" i="1" u="none" strike="noStrike" cap="none" normalizeH="0" baseline="0" dirty="0" err="1">
                  <a:ln>
                    <a:noFill/>
                  </a:ln>
                  <a:solidFill>
                    <a:schemeClr val="tx1"/>
                  </a:solidFill>
                  <a:effectLst/>
                  <a:latin typeface="Arial" panose="020B0604020202020204" pitchFamily="34" charset="0"/>
                </a:rPr>
                <a:t>ulaşması</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bekleniyor</a:t>
              </a:r>
              <a:r>
                <a:rPr kumimoji="0" lang="en-US" altLang="en-US" sz="2400" b="0" i="1" u="none" strike="noStrike" cap="none" normalizeH="0" baseline="0" dirty="0">
                  <a:ln>
                    <a:noFill/>
                  </a:ln>
                  <a:solidFill>
                    <a:schemeClr val="tx1"/>
                  </a:solidFill>
                  <a:effectLst/>
                  <a:latin typeface="Arial" panose="020B0604020202020204" pitchFamily="34" charset="0"/>
                </a:rPr>
                <a:t>.</a:t>
              </a:r>
              <a:endParaRPr kumimoji="0" lang="tr-TR" altLang="en-US" sz="2400" b="0" i="1"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sz="2400" b="0" i="1"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4000" b="1" i="0" u="none" strike="noStrike" cap="none" normalizeH="0" baseline="0" dirty="0" err="1">
                  <a:ln>
                    <a:noFill/>
                  </a:ln>
                  <a:solidFill>
                    <a:schemeClr val="tx1"/>
                  </a:solidFill>
                  <a:effectLst/>
                  <a:latin typeface="Arial" panose="020B0604020202020204" pitchFamily="34" charset="0"/>
                </a:rPr>
                <a:t>Yağış</a:t>
              </a:r>
              <a:r>
                <a:rPr kumimoji="0" lang="en-US" altLang="en-US" sz="4000" b="1" i="0" u="none" strike="noStrike" cap="none" normalizeH="0" baseline="0" dirty="0">
                  <a:ln>
                    <a:noFill/>
                  </a:ln>
                  <a:solidFill>
                    <a:schemeClr val="tx1"/>
                  </a:solidFill>
                  <a:effectLst/>
                  <a:latin typeface="Arial" panose="020B0604020202020204" pitchFamily="34" charset="0"/>
                </a:rPr>
                <a:t> </a:t>
              </a:r>
              <a:r>
                <a:rPr kumimoji="0" lang="en-US" altLang="en-US" sz="4000" b="1" i="0" u="none" strike="noStrike" cap="none" normalizeH="0" baseline="0" dirty="0" err="1">
                  <a:ln>
                    <a:noFill/>
                  </a:ln>
                  <a:solidFill>
                    <a:schemeClr val="tx1"/>
                  </a:solidFill>
                  <a:effectLst/>
                  <a:latin typeface="Arial" panose="020B0604020202020204" pitchFamily="34" charset="0"/>
                </a:rPr>
                <a:t>Düzensizliği</a:t>
              </a:r>
              <a:endParaRPr lang="tr-TR" altLang="en-US" sz="40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400" b="0" i="1" u="none" strike="noStrike" cap="none" normalizeH="0" baseline="0" dirty="0" err="1">
                  <a:ln>
                    <a:noFill/>
                  </a:ln>
                  <a:solidFill>
                    <a:schemeClr val="tx1"/>
                  </a:solidFill>
                  <a:effectLst/>
                  <a:latin typeface="Arial" panose="020B0604020202020204" pitchFamily="34" charset="0"/>
                </a:rPr>
                <a:t>Yağış</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miktarında</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bölgesel</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ve</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mevsimsel</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değişiklikler</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gözleniyor</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Bazı</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bölgelerde</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kuraklık</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artarken</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bazı</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bölgelerde</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sel</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felaketleri</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sıklaşıyor</a:t>
              </a:r>
              <a:r>
                <a:rPr kumimoji="0" lang="en-US" altLang="en-US" sz="2400" b="0" i="1" u="none" strike="noStrike" cap="none" normalizeH="0" baseline="0" dirty="0">
                  <a:ln>
                    <a:noFill/>
                  </a:ln>
                  <a:solidFill>
                    <a:schemeClr val="tx1"/>
                  </a:solidFill>
                  <a:effectLst/>
                  <a:latin typeface="Arial" panose="020B0604020202020204" pitchFamily="34" charset="0"/>
                </a:rPr>
                <a:t>.</a:t>
              </a:r>
              <a:endParaRPr kumimoji="0" lang="tr-TR" altLang="en-US" sz="2400" b="0" i="1"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sz="2400" b="0" i="1"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4000" b="1" i="0" u="none" strike="noStrike" cap="none" normalizeH="0" baseline="0" dirty="0" err="1">
                  <a:ln>
                    <a:noFill/>
                  </a:ln>
                  <a:solidFill>
                    <a:schemeClr val="tx1"/>
                  </a:solidFill>
                  <a:effectLst/>
                  <a:latin typeface="Arial" panose="020B0604020202020204" pitchFamily="34" charset="0"/>
                </a:rPr>
                <a:t>Aşırı</a:t>
              </a:r>
              <a:r>
                <a:rPr kumimoji="0" lang="en-US" altLang="en-US" sz="4000" b="1" i="0" u="none" strike="noStrike" cap="none" normalizeH="0" baseline="0" dirty="0">
                  <a:ln>
                    <a:noFill/>
                  </a:ln>
                  <a:solidFill>
                    <a:schemeClr val="tx1"/>
                  </a:solidFill>
                  <a:effectLst/>
                  <a:latin typeface="Arial" panose="020B0604020202020204" pitchFamily="34" charset="0"/>
                </a:rPr>
                <a:t> </a:t>
              </a:r>
              <a:r>
                <a:rPr kumimoji="0" lang="en-US" altLang="en-US" sz="4000" b="1" i="0" u="none" strike="noStrike" cap="none" normalizeH="0" baseline="0" dirty="0" err="1">
                  <a:ln>
                    <a:noFill/>
                  </a:ln>
                  <a:solidFill>
                    <a:schemeClr val="tx1"/>
                  </a:solidFill>
                  <a:effectLst/>
                  <a:latin typeface="Arial" panose="020B0604020202020204" pitchFamily="34" charset="0"/>
                </a:rPr>
                <a:t>Hava</a:t>
              </a:r>
              <a:r>
                <a:rPr kumimoji="0" lang="en-US" altLang="en-US" sz="4000" b="1" i="0" u="none" strike="noStrike" cap="none" normalizeH="0" baseline="0" dirty="0">
                  <a:ln>
                    <a:noFill/>
                  </a:ln>
                  <a:solidFill>
                    <a:schemeClr val="tx1"/>
                  </a:solidFill>
                  <a:effectLst/>
                  <a:latin typeface="Arial" panose="020B0604020202020204" pitchFamily="34" charset="0"/>
                </a:rPr>
                <a:t> </a:t>
              </a:r>
              <a:r>
                <a:rPr kumimoji="0" lang="en-US" altLang="en-US" sz="4000" b="1" i="0" u="none" strike="noStrike" cap="none" normalizeH="0" baseline="0" dirty="0" err="1">
                  <a:ln>
                    <a:noFill/>
                  </a:ln>
                  <a:solidFill>
                    <a:schemeClr val="tx1"/>
                  </a:solidFill>
                  <a:effectLst/>
                  <a:latin typeface="Arial" panose="020B0604020202020204" pitchFamily="34" charset="0"/>
                </a:rPr>
                <a:t>Olayları</a:t>
              </a:r>
              <a:endParaRPr lang="tr-TR" altLang="en-US" sz="40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400" b="0" i="1" u="none" strike="noStrike" cap="none" normalizeH="0" baseline="0" dirty="0" err="1">
                  <a:ln>
                    <a:noFill/>
                  </a:ln>
                  <a:solidFill>
                    <a:schemeClr val="tx1"/>
                  </a:solidFill>
                  <a:effectLst/>
                  <a:latin typeface="Arial" panose="020B0604020202020204" pitchFamily="34" charset="0"/>
                </a:rPr>
                <a:t>Sıcak</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hava</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dalgaları</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fırtınalar</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hortumlar</a:t>
              </a:r>
              <a:r>
                <a:rPr kumimoji="0" lang="en-US" altLang="en-US" sz="2400" b="0" i="1" u="none" strike="noStrike" cap="none" normalizeH="0" baseline="0" dirty="0">
                  <a:ln>
                    <a:noFill/>
                  </a:ln>
                  <a:solidFill>
                    <a:schemeClr val="tx1"/>
                  </a:solidFill>
                  <a:effectLst/>
                  <a:latin typeface="Arial" panose="020B0604020202020204" pitchFamily="34" charset="0"/>
                </a:rPr>
                <a:t>, seller </a:t>
              </a:r>
              <a:r>
                <a:rPr kumimoji="0" lang="en-US" altLang="en-US" sz="2400" b="0" i="1" u="none" strike="noStrike" cap="none" normalizeH="0" baseline="0" dirty="0" err="1">
                  <a:ln>
                    <a:noFill/>
                  </a:ln>
                  <a:solidFill>
                    <a:schemeClr val="tx1"/>
                  </a:solidFill>
                  <a:effectLst/>
                  <a:latin typeface="Arial" panose="020B0604020202020204" pitchFamily="34" charset="0"/>
                </a:rPr>
                <a:t>ve</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orman</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yangınları</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gibi</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aşırı</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hava</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olaylarının</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sıklığı</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ve</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şiddeti</a:t>
              </a:r>
              <a:r>
                <a:rPr kumimoji="0" lang="en-US" altLang="en-US" sz="2400" b="0" i="1" u="none" strike="noStrike" cap="none" normalizeH="0" baseline="0" dirty="0">
                  <a:ln>
                    <a:noFill/>
                  </a:ln>
                  <a:solidFill>
                    <a:schemeClr val="tx1"/>
                  </a:solidFill>
                  <a:effectLst/>
                  <a:latin typeface="Arial" panose="020B0604020202020204" pitchFamily="34" charset="0"/>
                </a:rPr>
                <a:t> </a:t>
              </a:r>
              <a:r>
                <a:rPr kumimoji="0" lang="en-US" altLang="en-US" sz="2400" b="0" i="1" u="none" strike="noStrike" cap="none" normalizeH="0" baseline="0" dirty="0" err="1">
                  <a:ln>
                    <a:noFill/>
                  </a:ln>
                  <a:solidFill>
                    <a:schemeClr val="tx1"/>
                  </a:solidFill>
                  <a:effectLst/>
                  <a:latin typeface="Arial" panose="020B0604020202020204" pitchFamily="34" charset="0"/>
                </a:rPr>
                <a:t>artıyor</a:t>
              </a:r>
              <a:r>
                <a:rPr kumimoji="0" lang="en-US" altLang="en-US" sz="2400" b="0" i="1" u="none" strike="noStrike" cap="none" normalizeH="0" baseline="0" dirty="0">
                  <a:ln>
                    <a:noFill/>
                  </a:ln>
                  <a:solidFill>
                    <a:schemeClr val="tx1"/>
                  </a:solidFill>
                  <a:effectLst/>
                  <a:latin typeface="Arial" panose="020B0604020202020204" pitchFamily="34" charset="0"/>
                </a:rPr>
                <a:t>.</a:t>
              </a:r>
              <a:endParaRPr kumimoji="0" lang="tr-TR" altLang="en-US" sz="2400" b="0" i="1"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lang="tr-TR" altLang="en-US" sz="2400" i="1" dirty="0">
                <a:latin typeface="Arial" panose="020B0604020202020204" pitchFamily="34" charset="0"/>
              </a:endParaRPr>
            </a:p>
          </p:txBody>
        </p:sp>
      </p:grpSp>
      <p:sp>
        <p:nvSpPr>
          <p:cNvPr id="7" name="AutoShape 6">
            <a:extLst>
              <a:ext uri="{FF2B5EF4-FFF2-40B4-BE49-F238E27FC236}">
                <a16:creationId xmlns:a16="http://schemas.microsoft.com/office/drawing/2014/main" id="{44BB0302-D38E-4B26-A56A-BF2960354061}"/>
              </a:ext>
            </a:extLst>
          </p:cNvPr>
          <p:cNvSpPr/>
          <p:nvPr/>
        </p:nvSpPr>
        <p:spPr>
          <a:xfrm>
            <a:off x="13252" y="0"/>
            <a:ext cx="451851" cy="10287000"/>
          </a:xfrm>
          <a:prstGeom prst="rect">
            <a:avLst/>
          </a:prstGeom>
          <a:solidFill>
            <a:srgbClr val="BD2640"/>
          </a:solidFill>
        </p:spPr>
      </p:sp>
      <p:sp>
        <p:nvSpPr>
          <p:cNvPr id="10" name="TextBox 9">
            <a:extLst>
              <a:ext uri="{FF2B5EF4-FFF2-40B4-BE49-F238E27FC236}">
                <a16:creationId xmlns:a16="http://schemas.microsoft.com/office/drawing/2014/main" id="{565AE256-43DC-4429-9370-AE36A01F9C95}"/>
              </a:ext>
            </a:extLst>
          </p:cNvPr>
          <p:cNvSpPr txBox="1"/>
          <p:nvPr/>
        </p:nvSpPr>
        <p:spPr>
          <a:xfrm>
            <a:off x="1292839" y="8216804"/>
            <a:ext cx="16918054"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tr-TR" altLang="en-US" sz="2400" b="1" i="1" u="none" strike="noStrike" cap="none" normalizeH="0" baseline="0" dirty="0">
                <a:ln>
                  <a:noFill/>
                </a:ln>
                <a:solidFill>
                  <a:srgbClr val="C00000"/>
                </a:solidFill>
                <a:effectLst/>
                <a:latin typeface="Arial" panose="020B0604020202020204" pitchFamily="34" charset="0"/>
              </a:rPr>
              <a:t>Sıcaklığın artması, yağış düzensizliği beraberinde yüksek buharlaşma miktarlarını da karşımıza çıkartmakta.</a:t>
            </a:r>
            <a:endParaRPr kumimoji="0" lang="en-US" altLang="en-US" sz="2400" b="1" i="1" u="none" strike="noStrike" cap="none" normalizeH="0" baseline="0" dirty="0">
              <a:ln>
                <a:noFill/>
              </a:ln>
              <a:solidFill>
                <a:srgbClr val="C00000"/>
              </a:solidFill>
              <a:effectLst/>
              <a:latin typeface="Arial" panose="020B0604020202020204" pitchFamily="34" charset="0"/>
            </a:endParaRPr>
          </a:p>
        </p:txBody>
      </p:sp>
    </p:spTree>
    <p:extLst>
      <p:ext uri="{BB962C8B-B14F-4D97-AF65-F5344CB8AC3E}">
        <p14:creationId xmlns:p14="http://schemas.microsoft.com/office/powerpoint/2010/main" val="179901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2476499"/>
            <a:ext cx="17095304" cy="1060280"/>
            <a:chOff x="-16612" y="2720294"/>
            <a:chExt cx="10714900" cy="1413707"/>
          </a:xfrm>
        </p:grpSpPr>
        <p:sp>
          <p:nvSpPr>
            <p:cNvPr id="3" name="TextBox 3"/>
            <p:cNvSpPr txBox="1"/>
            <p:nvPr/>
          </p:nvSpPr>
          <p:spPr>
            <a:xfrm>
              <a:off x="-16612" y="2720294"/>
              <a:ext cx="10698288" cy="1384994"/>
            </a:xfrm>
            <a:prstGeom prst="rect">
              <a:avLst/>
            </a:prstGeom>
          </p:spPr>
          <p:txBody>
            <a:bodyPr lIns="0" tIns="0" rIns="0" bIns="0" rtlCol="0" anchor="t">
              <a:spAutoFit/>
            </a:bodyPr>
            <a:lstStyle/>
            <a:p>
              <a:pPr algn="l">
                <a:lnSpc>
                  <a:spcPts val="8050"/>
                </a:lnSpc>
              </a:pPr>
              <a:endParaRPr lang="en-US" sz="7000" dirty="0">
                <a:latin typeface="Raleway Bold"/>
              </a:endParaRPr>
            </a:p>
          </p:txBody>
        </p:sp>
        <p:sp>
          <p:nvSpPr>
            <p:cNvPr id="4" name="TextBox 4"/>
            <p:cNvSpPr txBox="1"/>
            <p:nvPr/>
          </p:nvSpPr>
          <p:spPr>
            <a:xfrm>
              <a:off x="0" y="3443556"/>
              <a:ext cx="10698288" cy="690445"/>
            </a:xfrm>
            <a:prstGeom prst="rect">
              <a:avLst/>
            </a:prstGeom>
          </p:spPr>
          <p:txBody>
            <a:bodyPr lIns="0" tIns="0" rIns="0" bIns="0" rtlCol="0" anchor="t">
              <a:spAutoFit/>
            </a:bodyPr>
            <a:lstStyle/>
            <a:p>
              <a:pPr algn="l">
                <a:lnSpc>
                  <a:spcPts val="4250"/>
                </a:lnSpc>
              </a:pPr>
              <a:endParaRPr lang="en-US" sz="3400" b="1" spc="119" dirty="0">
                <a:latin typeface="Raleway"/>
              </a:endParaRPr>
            </a:p>
          </p:txBody>
        </p:sp>
      </p:grpSp>
      <p:sp>
        <p:nvSpPr>
          <p:cNvPr id="7" name="AutoShape 6">
            <a:extLst>
              <a:ext uri="{FF2B5EF4-FFF2-40B4-BE49-F238E27FC236}">
                <a16:creationId xmlns:a16="http://schemas.microsoft.com/office/drawing/2014/main" id="{44BB0302-D38E-4B26-A56A-BF2960354061}"/>
              </a:ext>
            </a:extLst>
          </p:cNvPr>
          <p:cNvSpPr/>
          <p:nvPr/>
        </p:nvSpPr>
        <p:spPr>
          <a:xfrm>
            <a:off x="13252" y="0"/>
            <a:ext cx="451851" cy="10287000"/>
          </a:xfrm>
          <a:prstGeom prst="rect">
            <a:avLst/>
          </a:prstGeom>
          <a:solidFill>
            <a:srgbClr val="BD2640"/>
          </a:solidFill>
        </p:spPr>
      </p:sp>
      <p:graphicFrame>
        <p:nvGraphicFramePr>
          <p:cNvPr id="8" name="Chart 20">
            <a:extLst>
              <a:ext uri="{FF2B5EF4-FFF2-40B4-BE49-F238E27FC236}">
                <a16:creationId xmlns:a16="http://schemas.microsoft.com/office/drawing/2014/main" id="{AE95DF93-5C04-4B42-A3FF-84AFF7AB5D21}"/>
              </a:ext>
            </a:extLst>
          </p:cNvPr>
          <p:cNvGraphicFramePr>
            <a:graphicFrameLocks/>
          </p:cNvGraphicFramePr>
          <p:nvPr>
            <p:extLst>
              <p:ext uri="{D42A27DB-BD31-4B8C-83A1-F6EECF244321}">
                <p14:modId xmlns:p14="http://schemas.microsoft.com/office/powerpoint/2010/main" val="2884633813"/>
              </p:ext>
            </p:extLst>
          </p:nvPr>
        </p:nvGraphicFramePr>
        <p:xfrm>
          <a:off x="838200" y="2171700"/>
          <a:ext cx="7010400" cy="34647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22">
            <a:extLst>
              <a:ext uri="{FF2B5EF4-FFF2-40B4-BE49-F238E27FC236}">
                <a16:creationId xmlns:a16="http://schemas.microsoft.com/office/drawing/2014/main" id="{999C1A1C-4EE9-4823-AC5B-F74C5B523B68}"/>
              </a:ext>
            </a:extLst>
          </p:cNvPr>
          <p:cNvGraphicFramePr>
            <a:graphicFrameLocks/>
          </p:cNvGraphicFramePr>
          <p:nvPr>
            <p:extLst>
              <p:ext uri="{D42A27DB-BD31-4B8C-83A1-F6EECF244321}">
                <p14:modId xmlns:p14="http://schemas.microsoft.com/office/powerpoint/2010/main" val="2325071038"/>
              </p:ext>
            </p:extLst>
          </p:nvPr>
        </p:nvGraphicFramePr>
        <p:xfrm>
          <a:off x="10134600" y="2259216"/>
          <a:ext cx="7010400" cy="3410229"/>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6">
            <a:extLst>
              <a:ext uri="{FF2B5EF4-FFF2-40B4-BE49-F238E27FC236}">
                <a16:creationId xmlns:a16="http://schemas.microsoft.com/office/drawing/2014/main" id="{C1E36718-AD0C-4328-8098-F777CA5EF72A}"/>
              </a:ext>
            </a:extLst>
          </p:cNvPr>
          <p:cNvSpPr txBox="1"/>
          <p:nvPr/>
        </p:nvSpPr>
        <p:spPr>
          <a:xfrm>
            <a:off x="3352800" y="2370505"/>
            <a:ext cx="2576144"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tr-TR" sz="1600" i="1" dirty="0">
                <a:latin typeface="Myriad Pro Light" panose="020B0603030403020204" pitchFamily="34" charset="0"/>
              </a:rPr>
              <a:t>Yıllık</a:t>
            </a:r>
            <a:r>
              <a:rPr lang="tr-TR" sz="1600" i="1" dirty="0"/>
              <a:t>  </a:t>
            </a:r>
            <a:r>
              <a:rPr lang="tr-TR" sz="1600" i="1" dirty="0">
                <a:latin typeface="Myriad Pro Light" panose="020B0603030403020204" pitchFamily="34" charset="0"/>
              </a:rPr>
              <a:t>Toplam</a:t>
            </a:r>
            <a:r>
              <a:rPr lang="tr-TR" sz="1600" i="1" dirty="0"/>
              <a:t> Yağış (mm)</a:t>
            </a:r>
            <a:endParaRPr lang="en-US" sz="1600" i="1" dirty="0"/>
          </a:p>
        </p:txBody>
      </p:sp>
      <p:sp>
        <p:nvSpPr>
          <p:cNvPr id="13" name="TextBox 16">
            <a:extLst>
              <a:ext uri="{FF2B5EF4-FFF2-40B4-BE49-F238E27FC236}">
                <a16:creationId xmlns:a16="http://schemas.microsoft.com/office/drawing/2014/main" id="{8CC191BA-50A7-4B30-B943-E92E52158EB1}"/>
              </a:ext>
            </a:extLst>
          </p:cNvPr>
          <p:cNvSpPr txBox="1"/>
          <p:nvPr/>
        </p:nvSpPr>
        <p:spPr>
          <a:xfrm>
            <a:off x="12394096" y="2388065"/>
            <a:ext cx="2805320" cy="36933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tr-TR" sz="1800" i="1" dirty="0">
                <a:latin typeface="Myriad Pro Light" panose="020B0603030403020204" pitchFamily="34" charset="0"/>
              </a:rPr>
              <a:t>Yıllık </a:t>
            </a:r>
            <a:r>
              <a:rPr lang="tr-TR" sz="1600" i="1" dirty="0">
                <a:latin typeface="Myriad Pro Light" panose="020B0603030403020204" pitchFamily="34" charset="0"/>
              </a:rPr>
              <a:t>Ortalama</a:t>
            </a:r>
            <a:r>
              <a:rPr lang="tr-TR" sz="1800" i="1" dirty="0">
                <a:latin typeface="Myriad Pro Light" panose="020B0603030403020204" pitchFamily="34" charset="0"/>
              </a:rPr>
              <a:t> Sıcaklık (°C)</a:t>
            </a:r>
            <a:endParaRPr lang="en-US" sz="1800" i="1" dirty="0">
              <a:latin typeface="Myriad Pro Light" panose="020B0603030403020204" pitchFamily="34" charset="0"/>
            </a:endParaRPr>
          </a:p>
        </p:txBody>
      </p:sp>
      <p:pic>
        <p:nvPicPr>
          <p:cNvPr id="11" name="Picture 10">
            <a:extLst>
              <a:ext uri="{FF2B5EF4-FFF2-40B4-BE49-F238E27FC236}">
                <a16:creationId xmlns:a16="http://schemas.microsoft.com/office/drawing/2014/main" id="{10876BFA-CA3E-4371-98BC-3B3C4B15FF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304" y="6116988"/>
            <a:ext cx="7136296" cy="3599014"/>
          </a:xfrm>
          <a:prstGeom prst="rect">
            <a:avLst/>
          </a:prstGeom>
        </p:spPr>
      </p:pic>
      <p:pic>
        <p:nvPicPr>
          <p:cNvPr id="15" name="Picture 14">
            <a:extLst>
              <a:ext uri="{FF2B5EF4-FFF2-40B4-BE49-F238E27FC236}">
                <a16:creationId xmlns:a16="http://schemas.microsoft.com/office/drawing/2014/main" id="{C659664C-5C87-4184-A87F-84F4EA16A8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34600" y="5923388"/>
            <a:ext cx="7136297" cy="3922648"/>
          </a:xfrm>
          <a:prstGeom prst="rect">
            <a:avLst/>
          </a:prstGeom>
        </p:spPr>
      </p:pic>
    </p:spTree>
    <p:extLst>
      <p:ext uri="{BB962C8B-B14F-4D97-AF65-F5344CB8AC3E}">
        <p14:creationId xmlns:p14="http://schemas.microsoft.com/office/powerpoint/2010/main" val="979908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2476500"/>
            <a:ext cx="17095304" cy="1060281"/>
            <a:chOff x="-16612" y="2720294"/>
            <a:chExt cx="10714900" cy="1413707"/>
          </a:xfrm>
        </p:grpSpPr>
        <p:sp>
          <p:nvSpPr>
            <p:cNvPr id="3" name="TextBox 3"/>
            <p:cNvSpPr txBox="1"/>
            <p:nvPr/>
          </p:nvSpPr>
          <p:spPr>
            <a:xfrm>
              <a:off x="-16612" y="2720294"/>
              <a:ext cx="10698288" cy="1384994"/>
            </a:xfrm>
            <a:prstGeom prst="rect">
              <a:avLst/>
            </a:prstGeom>
          </p:spPr>
          <p:txBody>
            <a:bodyPr lIns="0" tIns="0" rIns="0" bIns="0" rtlCol="0" anchor="t">
              <a:spAutoFit/>
            </a:bodyPr>
            <a:lstStyle/>
            <a:p>
              <a:pPr algn="l">
                <a:lnSpc>
                  <a:spcPts val="8050"/>
                </a:lnSpc>
              </a:pPr>
              <a:endParaRPr lang="en-US" sz="7000" dirty="0">
                <a:latin typeface="Raleway Bold"/>
              </a:endParaRPr>
            </a:p>
          </p:txBody>
        </p:sp>
        <p:sp>
          <p:nvSpPr>
            <p:cNvPr id="4" name="TextBox 4"/>
            <p:cNvSpPr txBox="1"/>
            <p:nvPr/>
          </p:nvSpPr>
          <p:spPr>
            <a:xfrm>
              <a:off x="0" y="3443556"/>
              <a:ext cx="10698288" cy="690445"/>
            </a:xfrm>
            <a:prstGeom prst="rect">
              <a:avLst/>
            </a:prstGeom>
          </p:spPr>
          <p:txBody>
            <a:bodyPr lIns="0" tIns="0" rIns="0" bIns="0" rtlCol="0" anchor="t">
              <a:spAutoFit/>
            </a:bodyPr>
            <a:lstStyle/>
            <a:p>
              <a:pPr algn="l">
                <a:lnSpc>
                  <a:spcPts val="4250"/>
                </a:lnSpc>
              </a:pPr>
              <a:endParaRPr lang="en-US" sz="3400" b="1" spc="119" dirty="0">
                <a:latin typeface="Raleway"/>
              </a:endParaRPr>
            </a:p>
          </p:txBody>
        </p:sp>
      </p:grpSp>
      <p:sp>
        <p:nvSpPr>
          <p:cNvPr id="7" name="AutoShape 6">
            <a:extLst>
              <a:ext uri="{FF2B5EF4-FFF2-40B4-BE49-F238E27FC236}">
                <a16:creationId xmlns:a16="http://schemas.microsoft.com/office/drawing/2014/main" id="{44BB0302-D38E-4B26-A56A-BF2960354061}"/>
              </a:ext>
            </a:extLst>
          </p:cNvPr>
          <p:cNvSpPr/>
          <p:nvPr/>
        </p:nvSpPr>
        <p:spPr>
          <a:xfrm>
            <a:off x="13252" y="0"/>
            <a:ext cx="451851" cy="10287000"/>
          </a:xfrm>
          <a:prstGeom prst="rect">
            <a:avLst/>
          </a:prstGeom>
          <a:solidFill>
            <a:srgbClr val="BD2640"/>
          </a:solidFill>
        </p:spPr>
      </p:sp>
      <p:graphicFrame>
        <p:nvGraphicFramePr>
          <p:cNvPr id="9" name="Table 8">
            <a:extLst>
              <a:ext uri="{FF2B5EF4-FFF2-40B4-BE49-F238E27FC236}">
                <a16:creationId xmlns:a16="http://schemas.microsoft.com/office/drawing/2014/main" id="{B75ABA7A-0029-4584-ADDF-C081C99E87EA}"/>
              </a:ext>
            </a:extLst>
          </p:cNvPr>
          <p:cNvGraphicFramePr>
            <a:graphicFrameLocks noGrp="1"/>
          </p:cNvGraphicFramePr>
          <p:nvPr>
            <p:extLst>
              <p:ext uri="{D42A27DB-BD31-4B8C-83A1-F6EECF244321}">
                <p14:modId xmlns:p14="http://schemas.microsoft.com/office/powerpoint/2010/main" val="813816375"/>
              </p:ext>
            </p:extLst>
          </p:nvPr>
        </p:nvGraphicFramePr>
        <p:xfrm>
          <a:off x="543577" y="347703"/>
          <a:ext cx="6847823" cy="7391400"/>
        </p:xfrm>
        <a:graphic>
          <a:graphicData uri="http://schemas.openxmlformats.org/drawingml/2006/table">
            <a:tbl>
              <a:tblPr/>
              <a:tblGrid>
                <a:gridCol w="1080347">
                  <a:extLst>
                    <a:ext uri="{9D8B030D-6E8A-4147-A177-3AD203B41FA5}">
                      <a16:colId xmlns:a16="http://schemas.microsoft.com/office/drawing/2014/main" val="1830133801"/>
                    </a:ext>
                  </a:extLst>
                </a:gridCol>
                <a:gridCol w="3834270">
                  <a:extLst>
                    <a:ext uri="{9D8B030D-6E8A-4147-A177-3AD203B41FA5}">
                      <a16:colId xmlns:a16="http://schemas.microsoft.com/office/drawing/2014/main" val="81211538"/>
                    </a:ext>
                  </a:extLst>
                </a:gridCol>
                <a:gridCol w="1933206">
                  <a:extLst>
                    <a:ext uri="{9D8B030D-6E8A-4147-A177-3AD203B41FA5}">
                      <a16:colId xmlns:a16="http://schemas.microsoft.com/office/drawing/2014/main" val="1050489677"/>
                    </a:ext>
                  </a:extLst>
                </a:gridCol>
              </a:tblGrid>
              <a:tr h="369570">
                <a:tc>
                  <a:txBody>
                    <a:bodyPr/>
                    <a:lstStyle/>
                    <a:p>
                      <a:pPr algn="ctr" fontAlgn="ctr"/>
                      <a:r>
                        <a:rPr lang="en-US" sz="1600" b="1" i="0" u="none" strike="noStrike" dirty="0" err="1">
                          <a:solidFill>
                            <a:srgbClr val="000000"/>
                          </a:solidFill>
                          <a:effectLst/>
                          <a:latin typeface="Calibri" panose="020F0502020204030204" pitchFamily="34" charset="0"/>
                        </a:rPr>
                        <a:t>Rowid</a:t>
                      </a:r>
                      <a:endParaRPr lang="en-US" sz="1600" b="1" i="0" u="none" strike="noStrike" dirty="0">
                        <a:solidFill>
                          <a:srgbClr val="000000"/>
                        </a:solidFill>
                        <a:effectLst/>
                        <a:latin typeface="Calibri" panose="020F0502020204030204" pitchFamily="34" charset="0"/>
                      </a:endParaRP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Calibri" panose="020F0502020204030204" pitchFamily="34" charset="0"/>
                        </a:rPr>
                        <a:t>FROM-TO (2018-2030)</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panose="020F0502020204030204" pitchFamily="34" charset="0"/>
                        </a:rPr>
                        <a:t>AREA (HA)</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6610255"/>
                  </a:ext>
                </a:extLst>
              </a:tr>
              <a:tr h="369570">
                <a:tc>
                  <a:txBody>
                    <a:bodyPr/>
                    <a:lstStyle/>
                    <a:p>
                      <a:pPr algn="ctr" fontAlgn="ctr"/>
                      <a:r>
                        <a:rPr lang="en-US" sz="1600" b="1" i="0" u="none" strike="noStrike" dirty="0">
                          <a:solidFill>
                            <a:srgbClr val="000000"/>
                          </a:solidFill>
                          <a:effectLst/>
                          <a:latin typeface="Calibri" panose="020F0502020204030204" pitchFamily="34" charset="0"/>
                        </a:rPr>
                        <a:t>1</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en-US" sz="1600" b="1" i="0" u="none" strike="noStrike" dirty="0">
                          <a:solidFill>
                            <a:srgbClr val="000000"/>
                          </a:solidFill>
                          <a:effectLst/>
                          <a:latin typeface="Calibri" panose="020F0502020204030204" pitchFamily="34" charset="0"/>
                        </a:rPr>
                        <a:t>Agricultural Areas-&gt;Artificial Areas</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en-US" sz="1600" b="1" i="0" u="none" strike="noStrike" dirty="0">
                          <a:solidFill>
                            <a:srgbClr val="000000"/>
                          </a:solidFill>
                          <a:effectLst/>
                          <a:latin typeface="Calibri" panose="020F0502020204030204" pitchFamily="34" charset="0"/>
                        </a:rPr>
                        <a:t>2760</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338974036"/>
                  </a:ext>
                </a:extLst>
              </a:tr>
              <a:tr h="369570">
                <a:tc>
                  <a:txBody>
                    <a:bodyPr/>
                    <a:lstStyle/>
                    <a:p>
                      <a:pPr algn="ctr" fontAlgn="ctr"/>
                      <a:r>
                        <a:rPr lang="en-US" sz="1600" b="1" i="0" u="none" strike="noStrike">
                          <a:solidFill>
                            <a:srgbClr val="000000"/>
                          </a:solidFill>
                          <a:effectLst/>
                          <a:latin typeface="Calibri" panose="020F0502020204030204" pitchFamily="34" charset="0"/>
                        </a:rPr>
                        <a:t>2</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Calibri" panose="020F0502020204030204" pitchFamily="34" charset="0"/>
                        </a:rPr>
                        <a:t>Agricultural Areas-&gt;Bare Earth Areas</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Calibri" panose="020F0502020204030204" pitchFamily="34" charset="0"/>
                        </a:rPr>
                        <a:t>38</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4419291"/>
                  </a:ext>
                </a:extLst>
              </a:tr>
              <a:tr h="369570">
                <a:tc>
                  <a:txBody>
                    <a:bodyPr/>
                    <a:lstStyle/>
                    <a:p>
                      <a:pPr algn="ctr" fontAlgn="ctr"/>
                      <a:r>
                        <a:rPr lang="en-US" sz="1600" b="1" i="0" u="none" strike="noStrike" dirty="0">
                          <a:solidFill>
                            <a:srgbClr val="000000"/>
                          </a:solidFill>
                          <a:effectLst/>
                          <a:latin typeface="Calibri" panose="020F0502020204030204" pitchFamily="34" charset="0"/>
                        </a:rPr>
                        <a:t>3</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600" b="1" i="0" u="none" strike="noStrike" dirty="0">
                          <a:solidFill>
                            <a:srgbClr val="000000"/>
                          </a:solidFill>
                          <a:effectLst/>
                          <a:latin typeface="Calibri" panose="020F0502020204030204" pitchFamily="34" charset="0"/>
                        </a:rPr>
                        <a:t>Agricultural Areas-&gt;</a:t>
                      </a:r>
                      <a:r>
                        <a:rPr lang="en-US" sz="1600" b="1" i="0" u="none" strike="noStrike" dirty="0" err="1">
                          <a:solidFill>
                            <a:srgbClr val="000000"/>
                          </a:solidFill>
                          <a:effectLst/>
                          <a:latin typeface="Calibri" panose="020F0502020204030204" pitchFamily="34" charset="0"/>
                        </a:rPr>
                        <a:t>BroadLeaved</a:t>
                      </a:r>
                      <a:r>
                        <a:rPr lang="en-US" sz="1600" b="1" i="0" u="none" strike="noStrike" dirty="0">
                          <a:solidFill>
                            <a:srgbClr val="000000"/>
                          </a:solidFill>
                          <a:effectLst/>
                          <a:latin typeface="Calibri" panose="020F0502020204030204" pitchFamily="34" charset="0"/>
                        </a:rPr>
                        <a:t> Forests</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600" b="1" i="0" u="none" strike="noStrike" dirty="0">
                          <a:solidFill>
                            <a:srgbClr val="000000"/>
                          </a:solidFill>
                          <a:effectLst/>
                          <a:latin typeface="Calibri" panose="020F0502020204030204" pitchFamily="34" charset="0"/>
                        </a:rPr>
                        <a:t>1245</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598522585"/>
                  </a:ext>
                </a:extLst>
              </a:tr>
              <a:tr h="369570">
                <a:tc>
                  <a:txBody>
                    <a:bodyPr/>
                    <a:lstStyle/>
                    <a:p>
                      <a:pPr algn="ctr" fontAlgn="ctr"/>
                      <a:r>
                        <a:rPr lang="en-US" sz="1600" b="1" i="0" u="none" strike="noStrike" dirty="0">
                          <a:solidFill>
                            <a:srgbClr val="000000"/>
                          </a:solidFill>
                          <a:effectLst/>
                          <a:latin typeface="Calibri" panose="020F0502020204030204" pitchFamily="34" charset="0"/>
                        </a:rPr>
                        <a:t>4</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600" b="1" i="0" u="none" strike="noStrike" dirty="0">
                          <a:solidFill>
                            <a:srgbClr val="000000"/>
                          </a:solidFill>
                          <a:effectLst/>
                          <a:latin typeface="Calibri" panose="020F0502020204030204" pitchFamily="34" charset="0"/>
                        </a:rPr>
                        <a:t>Agricultural Areas-&gt;Coniferous Forests</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600" b="1" i="0" u="none" strike="noStrike" dirty="0">
                          <a:solidFill>
                            <a:srgbClr val="000000"/>
                          </a:solidFill>
                          <a:effectLst/>
                          <a:latin typeface="Calibri" panose="020F0502020204030204" pitchFamily="34" charset="0"/>
                        </a:rPr>
                        <a:t>437</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92823191"/>
                  </a:ext>
                </a:extLst>
              </a:tr>
              <a:tr h="369570">
                <a:tc>
                  <a:txBody>
                    <a:bodyPr/>
                    <a:lstStyle/>
                    <a:p>
                      <a:pPr algn="ctr" fontAlgn="ctr"/>
                      <a:r>
                        <a:rPr lang="en-US" sz="1600" b="1" i="0" u="none" strike="noStrike" dirty="0">
                          <a:solidFill>
                            <a:srgbClr val="000000"/>
                          </a:solidFill>
                          <a:effectLst/>
                          <a:latin typeface="Calibri" panose="020F0502020204030204" pitchFamily="34" charset="0"/>
                        </a:rPr>
                        <a:t>5</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600" b="1" i="0" u="none" strike="noStrike" dirty="0">
                          <a:solidFill>
                            <a:srgbClr val="000000"/>
                          </a:solidFill>
                          <a:effectLst/>
                          <a:latin typeface="Calibri" panose="020F0502020204030204" pitchFamily="34" charset="0"/>
                        </a:rPr>
                        <a:t>Agricultural Areas-&gt;Mixed Forests</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600" b="1" i="0" u="none" strike="noStrike" dirty="0">
                          <a:solidFill>
                            <a:srgbClr val="000000"/>
                          </a:solidFill>
                          <a:effectLst/>
                          <a:latin typeface="Calibri" panose="020F0502020204030204" pitchFamily="34" charset="0"/>
                        </a:rPr>
                        <a:t>1014</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683359354"/>
                  </a:ext>
                </a:extLst>
              </a:tr>
              <a:tr h="369570">
                <a:tc>
                  <a:txBody>
                    <a:bodyPr/>
                    <a:lstStyle/>
                    <a:p>
                      <a:pPr algn="ctr" fontAlgn="ctr"/>
                      <a:r>
                        <a:rPr lang="en-US" sz="1600" b="1" i="0" u="none" strike="noStrike">
                          <a:solidFill>
                            <a:srgbClr val="000000"/>
                          </a:solidFill>
                          <a:effectLst/>
                          <a:latin typeface="Calibri" panose="020F0502020204030204" pitchFamily="34" charset="0"/>
                        </a:rPr>
                        <a:t>6</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Calibri" panose="020F0502020204030204" pitchFamily="34" charset="0"/>
                        </a:rPr>
                        <a:t>Artificial Areas-&gt;Bare Earth Areas</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panose="020F0502020204030204" pitchFamily="34" charset="0"/>
                        </a:rPr>
                        <a:t>27</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4299021"/>
                  </a:ext>
                </a:extLst>
              </a:tr>
              <a:tr h="369570">
                <a:tc>
                  <a:txBody>
                    <a:bodyPr/>
                    <a:lstStyle/>
                    <a:p>
                      <a:pPr algn="ctr" fontAlgn="ctr"/>
                      <a:r>
                        <a:rPr lang="en-US" sz="1600" b="1" i="0" u="none" strike="noStrike" dirty="0">
                          <a:solidFill>
                            <a:srgbClr val="000000"/>
                          </a:solidFill>
                          <a:effectLst/>
                          <a:latin typeface="Calibri" panose="020F0502020204030204" pitchFamily="34" charset="0"/>
                        </a:rPr>
                        <a:t>7</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600" b="1" i="0" u="none" strike="noStrike" dirty="0">
                          <a:solidFill>
                            <a:srgbClr val="000000"/>
                          </a:solidFill>
                          <a:effectLst/>
                          <a:latin typeface="Calibri" panose="020F0502020204030204" pitchFamily="34" charset="0"/>
                        </a:rPr>
                        <a:t>Artificial Areas-&gt;</a:t>
                      </a:r>
                      <a:r>
                        <a:rPr lang="en-US" sz="1600" b="1" i="0" u="none" strike="noStrike" dirty="0" err="1">
                          <a:solidFill>
                            <a:srgbClr val="000000"/>
                          </a:solidFill>
                          <a:effectLst/>
                          <a:latin typeface="Calibri" panose="020F0502020204030204" pitchFamily="34" charset="0"/>
                        </a:rPr>
                        <a:t>BroadLeaved</a:t>
                      </a:r>
                      <a:r>
                        <a:rPr lang="en-US" sz="1600" b="1" i="0" u="none" strike="noStrike" dirty="0">
                          <a:solidFill>
                            <a:srgbClr val="000000"/>
                          </a:solidFill>
                          <a:effectLst/>
                          <a:latin typeface="Calibri" panose="020F0502020204030204" pitchFamily="34" charset="0"/>
                        </a:rPr>
                        <a:t> Forests</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600" b="1" i="0" u="none" strike="noStrike" dirty="0">
                          <a:solidFill>
                            <a:srgbClr val="000000"/>
                          </a:solidFill>
                          <a:effectLst/>
                          <a:latin typeface="Calibri" panose="020F0502020204030204" pitchFamily="34" charset="0"/>
                        </a:rPr>
                        <a:t>671</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922085995"/>
                  </a:ext>
                </a:extLst>
              </a:tr>
              <a:tr h="369570">
                <a:tc>
                  <a:txBody>
                    <a:bodyPr/>
                    <a:lstStyle/>
                    <a:p>
                      <a:pPr algn="ctr" fontAlgn="ctr"/>
                      <a:r>
                        <a:rPr lang="en-US" sz="1600" b="1" i="0" u="none" strike="noStrike" dirty="0">
                          <a:solidFill>
                            <a:srgbClr val="000000"/>
                          </a:solidFill>
                          <a:effectLst/>
                          <a:latin typeface="Calibri" panose="020F0502020204030204" pitchFamily="34" charset="0"/>
                        </a:rPr>
                        <a:t>8</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600" b="1" i="0" u="none" strike="noStrike" dirty="0">
                          <a:solidFill>
                            <a:srgbClr val="000000"/>
                          </a:solidFill>
                          <a:effectLst/>
                          <a:latin typeface="Calibri" panose="020F0502020204030204" pitchFamily="34" charset="0"/>
                        </a:rPr>
                        <a:t>Artificial Areas-&gt;Coniferous Forests</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600" b="1" i="0" u="none" strike="noStrike" dirty="0">
                          <a:solidFill>
                            <a:srgbClr val="000000"/>
                          </a:solidFill>
                          <a:effectLst/>
                          <a:latin typeface="Calibri" panose="020F0502020204030204" pitchFamily="34" charset="0"/>
                        </a:rPr>
                        <a:t>158</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3233134309"/>
                  </a:ext>
                </a:extLst>
              </a:tr>
              <a:tr h="369570">
                <a:tc>
                  <a:txBody>
                    <a:bodyPr/>
                    <a:lstStyle/>
                    <a:p>
                      <a:pPr algn="ctr" fontAlgn="ctr"/>
                      <a:r>
                        <a:rPr lang="en-US" sz="1600" b="1" i="0" u="none" strike="noStrike" dirty="0">
                          <a:solidFill>
                            <a:srgbClr val="000000"/>
                          </a:solidFill>
                          <a:effectLst/>
                          <a:latin typeface="Calibri" panose="020F0502020204030204" pitchFamily="34" charset="0"/>
                        </a:rPr>
                        <a:t>9</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600" b="1" i="0" u="none" strike="noStrike" dirty="0">
                          <a:solidFill>
                            <a:srgbClr val="000000"/>
                          </a:solidFill>
                          <a:effectLst/>
                          <a:latin typeface="Calibri" panose="020F0502020204030204" pitchFamily="34" charset="0"/>
                        </a:rPr>
                        <a:t>Artificial Areas-&gt;Mixed Forests</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600" b="1" i="0" u="none" strike="noStrike" dirty="0">
                          <a:solidFill>
                            <a:srgbClr val="000000"/>
                          </a:solidFill>
                          <a:effectLst/>
                          <a:latin typeface="Calibri" panose="020F0502020204030204" pitchFamily="34" charset="0"/>
                        </a:rPr>
                        <a:t>1089</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879045919"/>
                  </a:ext>
                </a:extLst>
              </a:tr>
              <a:tr h="369570">
                <a:tc>
                  <a:txBody>
                    <a:bodyPr/>
                    <a:lstStyle/>
                    <a:p>
                      <a:pPr algn="ctr" fontAlgn="ctr"/>
                      <a:r>
                        <a:rPr lang="en-US" sz="1600" b="1" i="0" u="none" strike="noStrike">
                          <a:solidFill>
                            <a:srgbClr val="000000"/>
                          </a:solidFill>
                          <a:effectLst/>
                          <a:latin typeface="Calibri" panose="020F0502020204030204" pitchFamily="34" charset="0"/>
                        </a:rPr>
                        <a:t>10</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Calibri" panose="020F0502020204030204" pitchFamily="34" charset="0"/>
                        </a:rPr>
                        <a:t>Bare Earth Areas-&gt;Coniferous Forests</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panose="020F0502020204030204" pitchFamily="34" charset="0"/>
                        </a:rPr>
                        <a:t>157</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3112400"/>
                  </a:ext>
                </a:extLst>
              </a:tr>
              <a:tr h="369570">
                <a:tc>
                  <a:txBody>
                    <a:bodyPr/>
                    <a:lstStyle/>
                    <a:p>
                      <a:pPr algn="ctr" fontAlgn="ctr"/>
                      <a:r>
                        <a:rPr lang="en-US" sz="1600" b="1" i="0" u="none" strike="noStrike">
                          <a:solidFill>
                            <a:srgbClr val="000000"/>
                          </a:solidFill>
                          <a:effectLst/>
                          <a:latin typeface="Calibri" panose="020F0502020204030204" pitchFamily="34" charset="0"/>
                        </a:rPr>
                        <a:t>11</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Calibri" panose="020F0502020204030204" pitchFamily="34" charset="0"/>
                        </a:rPr>
                        <a:t>Bare Earth Areas-&gt;Mixed Forests</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panose="020F0502020204030204" pitchFamily="34" charset="0"/>
                        </a:rPr>
                        <a:t>111</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7137036"/>
                  </a:ext>
                </a:extLst>
              </a:tr>
              <a:tr h="369570">
                <a:tc>
                  <a:txBody>
                    <a:bodyPr/>
                    <a:lstStyle/>
                    <a:p>
                      <a:pPr algn="ctr" fontAlgn="ctr"/>
                      <a:r>
                        <a:rPr lang="en-US" sz="1600" b="1" i="0" u="none" strike="noStrike" dirty="0">
                          <a:solidFill>
                            <a:srgbClr val="000000"/>
                          </a:solidFill>
                          <a:effectLst/>
                          <a:latin typeface="Calibri" panose="020F0502020204030204" pitchFamily="34" charset="0"/>
                        </a:rPr>
                        <a:t>12</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err="1">
                          <a:solidFill>
                            <a:srgbClr val="000000"/>
                          </a:solidFill>
                          <a:effectLst/>
                          <a:latin typeface="Calibri" panose="020F0502020204030204" pitchFamily="34" charset="0"/>
                        </a:rPr>
                        <a:t>BroadLeaved</a:t>
                      </a:r>
                      <a:r>
                        <a:rPr lang="en-US" sz="1600" b="1" i="0" u="none" strike="noStrike" dirty="0">
                          <a:solidFill>
                            <a:srgbClr val="000000"/>
                          </a:solidFill>
                          <a:effectLst/>
                          <a:latin typeface="Calibri" panose="020F0502020204030204" pitchFamily="34" charset="0"/>
                        </a:rPr>
                        <a:t> Forests-&gt;Coniferous Forests</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0000"/>
                          </a:solidFill>
                          <a:effectLst/>
                          <a:latin typeface="Calibri" panose="020F0502020204030204" pitchFamily="34" charset="0"/>
                        </a:rPr>
                        <a:t>589</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0167005"/>
                  </a:ext>
                </a:extLst>
              </a:tr>
              <a:tr h="369570">
                <a:tc>
                  <a:txBody>
                    <a:bodyPr/>
                    <a:lstStyle/>
                    <a:p>
                      <a:pPr algn="ctr" fontAlgn="ctr"/>
                      <a:r>
                        <a:rPr lang="en-US" sz="1600" b="1" i="0" u="none" strike="noStrike">
                          <a:solidFill>
                            <a:srgbClr val="000000"/>
                          </a:solidFill>
                          <a:effectLst/>
                          <a:latin typeface="Calibri" panose="020F0502020204030204" pitchFamily="34" charset="0"/>
                        </a:rPr>
                        <a:t>13</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err="1">
                          <a:solidFill>
                            <a:srgbClr val="000000"/>
                          </a:solidFill>
                          <a:effectLst/>
                          <a:latin typeface="Calibri" panose="020F0502020204030204" pitchFamily="34" charset="0"/>
                        </a:rPr>
                        <a:t>BroadLeaved</a:t>
                      </a:r>
                      <a:r>
                        <a:rPr lang="en-US" sz="1600" b="1" i="0" u="none" strike="noStrike" dirty="0">
                          <a:solidFill>
                            <a:srgbClr val="000000"/>
                          </a:solidFill>
                          <a:effectLst/>
                          <a:latin typeface="Calibri" panose="020F0502020204030204" pitchFamily="34" charset="0"/>
                        </a:rPr>
                        <a:t> Forests-&gt;Mixed Forests</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0000"/>
                          </a:solidFill>
                          <a:effectLst/>
                          <a:latin typeface="Calibri" panose="020F0502020204030204" pitchFamily="34" charset="0"/>
                        </a:rPr>
                        <a:t>310</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15063577"/>
                  </a:ext>
                </a:extLst>
              </a:tr>
              <a:tr h="369570">
                <a:tc>
                  <a:txBody>
                    <a:bodyPr/>
                    <a:lstStyle/>
                    <a:p>
                      <a:pPr algn="ctr" fontAlgn="ctr"/>
                      <a:r>
                        <a:rPr lang="en-US" sz="1600" b="1" i="0" u="none" strike="noStrike" dirty="0">
                          <a:solidFill>
                            <a:srgbClr val="000000"/>
                          </a:solidFill>
                          <a:effectLst/>
                          <a:latin typeface="Calibri" panose="020F0502020204030204" pitchFamily="34" charset="0"/>
                        </a:rPr>
                        <a:t>14</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en-US" sz="1600" b="1" i="0" u="none" strike="noStrike" dirty="0">
                          <a:solidFill>
                            <a:srgbClr val="000000"/>
                          </a:solidFill>
                          <a:effectLst/>
                          <a:latin typeface="Calibri" panose="020F0502020204030204" pitchFamily="34" charset="0"/>
                        </a:rPr>
                        <a:t>Coniferous Forests-&gt;Bare Earth Areas</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en-US" sz="1600" b="1" i="0" u="none" strike="noStrike" dirty="0">
                          <a:solidFill>
                            <a:srgbClr val="000000"/>
                          </a:solidFill>
                          <a:effectLst/>
                          <a:latin typeface="Calibri" panose="020F0502020204030204" pitchFamily="34" charset="0"/>
                        </a:rPr>
                        <a:t>183</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87384179"/>
                  </a:ext>
                </a:extLst>
              </a:tr>
              <a:tr h="369570">
                <a:tc>
                  <a:txBody>
                    <a:bodyPr/>
                    <a:lstStyle/>
                    <a:p>
                      <a:pPr algn="ctr" fontAlgn="ctr"/>
                      <a:r>
                        <a:rPr lang="en-US" sz="1600" b="1" i="0" u="none" strike="noStrike" dirty="0">
                          <a:solidFill>
                            <a:srgbClr val="000000"/>
                          </a:solidFill>
                          <a:effectLst/>
                          <a:latin typeface="Calibri" panose="020F0502020204030204" pitchFamily="34" charset="0"/>
                        </a:rPr>
                        <a:t>15</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0000"/>
                          </a:solidFill>
                          <a:effectLst/>
                          <a:latin typeface="Calibri" panose="020F0502020204030204" pitchFamily="34" charset="0"/>
                        </a:rPr>
                        <a:t>Coniferous Forests-&gt;</a:t>
                      </a:r>
                      <a:r>
                        <a:rPr lang="en-US" sz="1600" b="1" i="0" u="none" strike="noStrike" dirty="0" err="1">
                          <a:solidFill>
                            <a:srgbClr val="000000"/>
                          </a:solidFill>
                          <a:effectLst/>
                          <a:latin typeface="Calibri" panose="020F0502020204030204" pitchFamily="34" charset="0"/>
                        </a:rPr>
                        <a:t>BroadLeaved</a:t>
                      </a:r>
                      <a:r>
                        <a:rPr lang="en-US" sz="1600" b="1" i="0" u="none" strike="noStrike" dirty="0">
                          <a:solidFill>
                            <a:srgbClr val="000000"/>
                          </a:solidFill>
                          <a:effectLst/>
                          <a:latin typeface="Calibri" panose="020F0502020204030204" pitchFamily="34" charset="0"/>
                        </a:rPr>
                        <a:t> Forests</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0000"/>
                          </a:solidFill>
                          <a:effectLst/>
                          <a:latin typeface="Calibri" panose="020F0502020204030204" pitchFamily="34" charset="0"/>
                        </a:rPr>
                        <a:t>577</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7840228"/>
                  </a:ext>
                </a:extLst>
              </a:tr>
              <a:tr h="369570">
                <a:tc>
                  <a:txBody>
                    <a:bodyPr/>
                    <a:lstStyle/>
                    <a:p>
                      <a:pPr algn="ctr" fontAlgn="ctr"/>
                      <a:r>
                        <a:rPr lang="en-US" sz="1600" b="1" i="0" u="none" strike="noStrike">
                          <a:solidFill>
                            <a:srgbClr val="000000"/>
                          </a:solidFill>
                          <a:effectLst/>
                          <a:latin typeface="Calibri" panose="020F0502020204030204" pitchFamily="34" charset="0"/>
                        </a:rPr>
                        <a:t>16</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0000"/>
                          </a:solidFill>
                          <a:effectLst/>
                          <a:latin typeface="Calibri" panose="020F0502020204030204" pitchFamily="34" charset="0"/>
                        </a:rPr>
                        <a:t>Coniferous Forests-&gt;Mixed Forests</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0000"/>
                          </a:solidFill>
                          <a:effectLst/>
                          <a:latin typeface="Calibri" panose="020F0502020204030204" pitchFamily="34" charset="0"/>
                        </a:rPr>
                        <a:t>117</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1898536"/>
                  </a:ext>
                </a:extLst>
              </a:tr>
              <a:tr h="369570">
                <a:tc>
                  <a:txBody>
                    <a:bodyPr/>
                    <a:lstStyle/>
                    <a:p>
                      <a:pPr algn="ctr" fontAlgn="ctr"/>
                      <a:r>
                        <a:rPr lang="en-US" sz="1600" b="1" i="0" u="none" strike="noStrike" dirty="0">
                          <a:solidFill>
                            <a:srgbClr val="000000"/>
                          </a:solidFill>
                          <a:effectLst/>
                          <a:latin typeface="Calibri" panose="020F0502020204030204" pitchFamily="34" charset="0"/>
                        </a:rPr>
                        <a:t>17</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US" sz="1600" b="1" i="0" u="none" strike="noStrike" dirty="0">
                          <a:solidFill>
                            <a:srgbClr val="000000"/>
                          </a:solidFill>
                          <a:effectLst/>
                          <a:latin typeface="Calibri" panose="020F0502020204030204" pitchFamily="34" charset="0"/>
                        </a:rPr>
                        <a:t>Mixed Forests-&gt;Bare Earth Areas</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US" sz="1600" b="1" i="0" u="none" strike="noStrike" dirty="0">
                          <a:solidFill>
                            <a:srgbClr val="000000"/>
                          </a:solidFill>
                          <a:effectLst/>
                          <a:latin typeface="Calibri" panose="020F0502020204030204" pitchFamily="34" charset="0"/>
                        </a:rPr>
                        <a:t>984</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4264664442"/>
                  </a:ext>
                </a:extLst>
              </a:tr>
              <a:tr h="369570">
                <a:tc>
                  <a:txBody>
                    <a:bodyPr/>
                    <a:lstStyle/>
                    <a:p>
                      <a:pPr algn="ctr" fontAlgn="ctr"/>
                      <a:r>
                        <a:rPr lang="en-US" sz="1600" b="1" i="0" u="none" strike="noStrike" dirty="0">
                          <a:solidFill>
                            <a:srgbClr val="000000"/>
                          </a:solidFill>
                          <a:effectLst/>
                          <a:latin typeface="Calibri" panose="020F0502020204030204" pitchFamily="34" charset="0"/>
                        </a:rPr>
                        <a:t>18</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0000"/>
                          </a:solidFill>
                          <a:effectLst/>
                          <a:latin typeface="Calibri" panose="020F0502020204030204" pitchFamily="34" charset="0"/>
                        </a:rPr>
                        <a:t>Mixed Forests-&gt;</a:t>
                      </a:r>
                      <a:r>
                        <a:rPr lang="en-US" sz="1600" b="1" i="0" u="none" strike="noStrike" dirty="0" err="1">
                          <a:solidFill>
                            <a:srgbClr val="000000"/>
                          </a:solidFill>
                          <a:effectLst/>
                          <a:latin typeface="Calibri" panose="020F0502020204030204" pitchFamily="34" charset="0"/>
                        </a:rPr>
                        <a:t>BroadLeaved</a:t>
                      </a:r>
                      <a:r>
                        <a:rPr lang="en-US" sz="1600" b="1" i="0" u="none" strike="noStrike" dirty="0">
                          <a:solidFill>
                            <a:srgbClr val="000000"/>
                          </a:solidFill>
                          <a:effectLst/>
                          <a:latin typeface="Calibri" panose="020F0502020204030204" pitchFamily="34" charset="0"/>
                        </a:rPr>
                        <a:t> Forests</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0000"/>
                          </a:solidFill>
                          <a:effectLst/>
                          <a:latin typeface="Calibri" panose="020F0502020204030204" pitchFamily="34" charset="0"/>
                        </a:rPr>
                        <a:t>7812</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44058380"/>
                  </a:ext>
                </a:extLst>
              </a:tr>
              <a:tr h="369570">
                <a:tc>
                  <a:txBody>
                    <a:bodyPr/>
                    <a:lstStyle/>
                    <a:p>
                      <a:pPr algn="ctr" fontAlgn="ctr"/>
                      <a:r>
                        <a:rPr lang="en-US" sz="1600" b="1" i="0" u="none" strike="noStrike">
                          <a:solidFill>
                            <a:srgbClr val="000000"/>
                          </a:solidFill>
                          <a:effectLst/>
                          <a:latin typeface="Calibri" panose="020F0502020204030204" pitchFamily="34" charset="0"/>
                        </a:rPr>
                        <a:t>19</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0000"/>
                          </a:solidFill>
                          <a:effectLst/>
                          <a:latin typeface="Calibri" panose="020F0502020204030204" pitchFamily="34" charset="0"/>
                        </a:rPr>
                        <a:t>Mixed Forests-&gt;Coniferous Forests</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0000"/>
                          </a:solidFill>
                          <a:effectLst/>
                          <a:latin typeface="Calibri" panose="020F0502020204030204" pitchFamily="34" charset="0"/>
                        </a:rPr>
                        <a:t>1291</a:t>
                      </a:r>
                    </a:p>
                  </a:txBody>
                  <a:tcPr marL="8324" marR="8324" marT="83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0990081"/>
                  </a:ext>
                </a:extLst>
              </a:tr>
            </a:tbl>
          </a:graphicData>
        </a:graphic>
      </p:graphicFrame>
      <p:pic>
        <p:nvPicPr>
          <p:cNvPr id="10" name="Picture 9">
            <a:extLst>
              <a:ext uri="{FF2B5EF4-FFF2-40B4-BE49-F238E27FC236}">
                <a16:creationId xmlns:a16="http://schemas.microsoft.com/office/drawing/2014/main" id="{C4CD18BF-38C4-4D7E-9186-F8B2A645502E}"/>
              </a:ext>
            </a:extLst>
          </p:cNvPr>
          <p:cNvPicPr>
            <a:picLocks noChangeAspect="1"/>
          </p:cNvPicPr>
          <p:nvPr/>
        </p:nvPicPr>
        <p:blipFill>
          <a:blip r:embed="rId2"/>
          <a:stretch>
            <a:fillRect/>
          </a:stretch>
        </p:blipFill>
        <p:spPr>
          <a:xfrm>
            <a:off x="7469874" y="190694"/>
            <a:ext cx="10782281" cy="7629473"/>
          </a:xfrm>
          <a:prstGeom prst="rect">
            <a:avLst/>
          </a:prstGeom>
        </p:spPr>
      </p:pic>
      <p:sp>
        <p:nvSpPr>
          <p:cNvPr id="13" name="Rectangle 1">
            <a:extLst>
              <a:ext uri="{FF2B5EF4-FFF2-40B4-BE49-F238E27FC236}">
                <a16:creationId xmlns:a16="http://schemas.microsoft.com/office/drawing/2014/main" id="{E3A68C18-71A4-4211-8C80-88EC65786BE8}"/>
              </a:ext>
            </a:extLst>
          </p:cNvPr>
          <p:cNvSpPr>
            <a:spLocks noChangeArrowheads="1"/>
          </p:cNvSpPr>
          <p:nvPr/>
        </p:nvSpPr>
        <p:spPr bwMode="auto">
          <a:xfrm>
            <a:off x="8077200" y="7818921"/>
            <a:ext cx="99822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056"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Özkan, U., &amp; </a:t>
            </a:r>
            <a:r>
              <a:rPr kumimoji="0" lang="en-US" altLang="en-US" sz="1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Eker</a:t>
            </a:r>
            <a:r>
              <a:rPr kumimoji="0" lang="en-US" altLang="en-US"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R. (2023). Estimation of Urban Forest Carbon Stocks Considering Future Land-Use Change Scenarios: Case of Izmir City Core. </a:t>
            </a:r>
            <a:r>
              <a:rPr kumimoji="0" lang="en-US" altLang="en-US" sz="1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International Congress on Engineering and Life Science Proceedings Book</a:t>
            </a:r>
            <a:r>
              <a:rPr kumimoji="0" lang="en-US" altLang="en-US"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18. https://doi.org/10.61326/icelis.2023.11</a:t>
            </a:r>
            <a:r>
              <a:rPr kumimoji="0" lang="tr-TR" altLang="en-US"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endParaRPr kumimoji="0" lang="en-US" altLang="en-US" sz="2000" b="1" i="0" u="none" strike="noStrike" cap="none" normalizeH="0" baseline="0" dirty="0">
              <a:ln>
                <a:noFill/>
              </a:ln>
              <a:solidFill>
                <a:schemeClr val="tx1"/>
              </a:solidFill>
              <a:effectLst/>
              <a:latin typeface="Arial" panose="020B0604020202020204" pitchFamily="34" charset="0"/>
            </a:endParaRPr>
          </a:p>
        </p:txBody>
      </p:sp>
      <p:sp>
        <p:nvSpPr>
          <p:cNvPr id="11" name="Oval 10">
            <a:extLst>
              <a:ext uri="{FF2B5EF4-FFF2-40B4-BE49-F238E27FC236}">
                <a16:creationId xmlns:a16="http://schemas.microsoft.com/office/drawing/2014/main" id="{8B4BC292-42F5-4DE7-BC35-D8C65D613974}"/>
              </a:ext>
            </a:extLst>
          </p:cNvPr>
          <p:cNvSpPr/>
          <p:nvPr/>
        </p:nvSpPr>
        <p:spPr>
          <a:xfrm>
            <a:off x="11125200" y="4005430"/>
            <a:ext cx="1676400" cy="1686366"/>
          </a:xfrm>
          <a:prstGeom prst="ellipse">
            <a:avLst/>
          </a:prstGeom>
          <a:solidFill>
            <a:srgbClr val="FF0909">
              <a:alpha val="36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FFF00"/>
              </a:solidFill>
            </a:endParaRPr>
          </a:p>
        </p:txBody>
      </p:sp>
      <p:sp>
        <p:nvSpPr>
          <p:cNvPr id="15" name="TextBox 14">
            <a:extLst>
              <a:ext uri="{FF2B5EF4-FFF2-40B4-BE49-F238E27FC236}">
                <a16:creationId xmlns:a16="http://schemas.microsoft.com/office/drawing/2014/main" id="{0767749F-73BB-41FF-A19E-41B82DC0120D}"/>
              </a:ext>
            </a:extLst>
          </p:cNvPr>
          <p:cNvSpPr txBox="1"/>
          <p:nvPr/>
        </p:nvSpPr>
        <p:spPr>
          <a:xfrm>
            <a:off x="548126" y="8070189"/>
            <a:ext cx="7986274" cy="1815882"/>
          </a:xfrm>
          <a:prstGeom prst="rect">
            <a:avLst/>
          </a:prstGeom>
          <a:noFill/>
        </p:spPr>
        <p:txBody>
          <a:bodyPr wrap="square">
            <a:spAutoFit/>
          </a:bodyPr>
          <a:lstStyle/>
          <a:p>
            <a:r>
              <a:rPr lang="en-US" sz="1600" dirty="0" err="1"/>
              <a:t>Nüfus</a:t>
            </a:r>
            <a:endParaRPr lang="en-US" sz="1600" dirty="0"/>
          </a:p>
          <a:p>
            <a:r>
              <a:rPr lang="en-US" sz="1600" dirty="0"/>
              <a:t> 4,520,000 ───────────────────────────• (2025) 4.508.219</a:t>
            </a:r>
          </a:p>
          <a:p>
            <a:r>
              <a:rPr lang="en-US" sz="1600" dirty="0"/>
              <a:t> 4,500,000 ───────────────────• (2024) 4.493.242</a:t>
            </a:r>
          </a:p>
          <a:p>
            <a:r>
              <a:rPr lang="en-US" sz="1600" dirty="0"/>
              <a:t> 4,480,000 ─────────────• (2023) 4.479.525</a:t>
            </a:r>
          </a:p>
          <a:p>
            <a:r>
              <a:rPr lang="en-US" sz="1600" dirty="0"/>
              <a:t> 4,460,000 ─────• (2022) 4.462.056</a:t>
            </a:r>
          </a:p>
          <a:p>
            <a:r>
              <a:rPr lang="en-US" sz="1600" dirty="0"/>
              <a:t> 4,440,000 ───────────────────────────────────────────────</a:t>
            </a:r>
          </a:p>
          <a:p>
            <a:r>
              <a:rPr lang="en-US" sz="1600" dirty="0"/>
              <a:t>             2022      2023      2024      2025</a:t>
            </a:r>
          </a:p>
        </p:txBody>
      </p:sp>
    </p:spTree>
    <p:extLst>
      <p:ext uri="{BB962C8B-B14F-4D97-AF65-F5344CB8AC3E}">
        <p14:creationId xmlns:p14="http://schemas.microsoft.com/office/powerpoint/2010/main" val="2474419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2476500"/>
            <a:ext cx="17095304" cy="1060281"/>
            <a:chOff x="-16612" y="2720294"/>
            <a:chExt cx="10714900" cy="1413707"/>
          </a:xfrm>
        </p:grpSpPr>
        <p:sp>
          <p:nvSpPr>
            <p:cNvPr id="3" name="TextBox 3"/>
            <p:cNvSpPr txBox="1"/>
            <p:nvPr/>
          </p:nvSpPr>
          <p:spPr>
            <a:xfrm>
              <a:off x="-16612" y="2720294"/>
              <a:ext cx="10698288" cy="1384994"/>
            </a:xfrm>
            <a:prstGeom prst="rect">
              <a:avLst/>
            </a:prstGeom>
          </p:spPr>
          <p:txBody>
            <a:bodyPr lIns="0" tIns="0" rIns="0" bIns="0" rtlCol="0" anchor="t">
              <a:spAutoFit/>
            </a:bodyPr>
            <a:lstStyle/>
            <a:p>
              <a:pPr algn="l">
                <a:lnSpc>
                  <a:spcPts val="8050"/>
                </a:lnSpc>
              </a:pPr>
              <a:endParaRPr lang="en-US" sz="7000" dirty="0">
                <a:latin typeface="Raleway Bold"/>
              </a:endParaRPr>
            </a:p>
          </p:txBody>
        </p:sp>
        <p:sp>
          <p:nvSpPr>
            <p:cNvPr id="4" name="TextBox 4"/>
            <p:cNvSpPr txBox="1"/>
            <p:nvPr/>
          </p:nvSpPr>
          <p:spPr>
            <a:xfrm>
              <a:off x="0" y="3443556"/>
              <a:ext cx="10698288" cy="690445"/>
            </a:xfrm>
            <a:prstGeom prst="rect">
              <a:avLst/>
            </a:prstGeom>
          </p:spPr>
          <p:txBody>
            <a:bodyPr lIns="0" tIns="0" rIns="0" bIns="0" rtlCol="0" anchor="t">
              <a:spAutoFit/>
            </a:bodyPr>
            <a:lstStyle/>
            <a:p>
              <a:pPr algn="l">
                <a:lnSpc>
                  <a:spcPts val="4250"/>
                </a:lnSpc>
              </a:pPr>
              <a:endParaRPr lang="en-US" sz="3400" b="1" spc="119" dirty="0">
                <a:latin typeface="Raleway"/>
              </a:endParaRPr>
            </a:p>
          </p:txBody>
        </p:sp>
      </p:grpSp>
      <p:sp>
        <p:nvSpPr>
          <p:cNvPr id="7" name="AutoShape 6">
            <a:extLst>
              <a:ext uri="{FF2B5EF4-FFF2-40B4-BE49-F238E27FC236}">
                <a16:creationId xmlns:a16="http://schemas.microsoft.com/office/drawing/2014/main" id="{44BB0302-D38E-4B26-A56A-BF2960354061}"/>
              </a:ext>
            </a:extLst>
          </p:cNvPr>
          <p:cNvSpPr/>
          <p:nvPr/>
        </p:nvSpPr>
        <p:spPr>
          <a:xfrm>
            <a:off x="13252" y="0"/>
            <a:ext cx="451851" cy="10287000"/>
          </a:xfrm>
          <a:prstGeom prst="rect">
            <a:avLst/>
          </a:prstGeom>
          <a:solidFill>
            <a:srgbClr val="BD2640"/>
          </a:solidFill>
        </p:spPr>
      </p:sp>
      <p:sp>
        <p:nvSpPr>
          <p:cNvPr id="14" name="TextBox 5">
            <a:extLst>
              <a:ext uri="{FF2B5EF4-FFF2-40B4-BE49-F238E27FC236}">
                <a16:creationId xmlns:a16="http://schemas.microsoft.com/office/drawing/2014/main" id="{64BB5755-8314-45B8-81CB-60370D16B0EA}"/>
              </a:ext>
            </a:extLst>
          </p:cNvPr>
          <p:cNvSpPr txBox="1"/>
          <p:nvPr/>
        </p:nvSpPr>
        <p:spPr>
          <a:xfrm>
            <a:off x="741874" y="1333500"/>
            <a:ext cx="17322302" cy="7232749"/>
          </a:xfrm>
          <a:prstGeom prst="rect">
            <a:avLst/>
          </a:prstGeom>
        </p:spPr>
        <p:txBody>
          <a:bodyPr wrap="square" lIns="0" tIns="0" rIns="0" bIns="0" rtlCol="0" anchor="t">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chemeClr val="tx1"/>
                </a:solidFill>
                <a:effectLst/>
                <a:latin typeface="Arial" panose="020B0604020202020204" pitchFamily="34" charset="0"/>
              </a:rPr>
              <a:t>İzmir </a:t>
            </a:r>
            <a:r>
              <a:rPr kumimoji="0" lang="en-US" altLang="en-US" sz="2400" b="1" i="0" u="none" strike="noStrike" cap="none" normalizeH="0" baseline="0" dirty="0" err="1">
                <a:ln>
                  <a:noFill/>
                </a:ln>
                <a:solidFill>
                  <a:schemeClr val="tx1"/>
                </a:solidFill>
                <a:effectLst/>
                <a:latin typeface="Arial" panose="020B0604020202020204" pitchFamily="34" charset="0"/>
              </a:rPr>
              <a:t>nüfusu</a:t>
            </a:r>
            <a:r>
              <a:rPr kumimoji="0" lang="en-US" altLang="en-US" sz="2400" b="1" i="0" u="none" strike="noStrike" cap="none" normalizeH="0" baseline="0" dirty="0">
                <a:ln>
                  <a:noFill/>
                </a:ln>
                <a:solidFill>
                  <a:schemeClr val="tx1"/>
                </a:solidFill>
                <a:effectLst/>
                <a:latin typeface="Arial" panose="020B0604020202020204" pitchFamily="34" charset="0"/>
              </a:rPr>
              <a:t> her </a:t>
            </a:r>
            <a:r>
              <a:rPr kumimoji="0" lang="en-US" altLang="en-US" sz="2400" b="1" i="0" u="none" strike="noStrike" cap="none" normalizeH="0" baseline="0" dirty="0" err="1">
                <a:ln>
                  <a:noFill/>
                </a:ln>
                <a:solidFill>
                  <a:schemeClr val="tx1"/>
                </a:solidFill>
                <a:effectLst/>
                <a:latin typeface="Arial" panose="020B0604020202020204" pitchFamily="34" charset="0"/>
              </a:rPr>
              <a:t>yıl</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ortalama</a:t>
            </a:r>
            <a:r>
              <a:rPr kumimoji="0" lang="en-US" altLang="en-US" sz="2400" b="1" i="0" u="none" strike="noStrike" cap="none" normalizeH="0" baseline="0" dirty="0">
                <a:ln>
                  <a:noFill/>
                </a:ln>
                <a:solidFill>
                  <a:schemeClr val="tx1"/>
                </a:solidFill>
                <a:effectLst/>
                <a:latin typeface="Arial" panose="020B0604020202020204" pitchFamily="34" charset="0"/>
              </a:rPr>
              <a:t> ~15–16 bin </a:t>
            </a:r>
            <a:r>
              <a:rPr kumimoji="0" lang="en-US" altLang="en-US" sz="2400" b="1" i="0" u="none" strike="noStrike" cap="none" normalizeH="0" baseline="0" dirty="0" err="1">
                <a:ln>
                  <a:noFill/>
                </a:ln>
                <a:solidFill>
                  <a:schemeClr val="tx1"/>
                </a:solidFill>
                <a:effectLst/>
                <a:latin typeface="Arial" panose="020B0604020202020204" pitchFamily="34" charset="0"/>
              </a:rPr>
              <a:t>kişi</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artıyor</a:t>
            </a:r>
            <a:r>
              <a:rPr kumimoji="0" lang="en-US" altLang="en-US" sz="2400" b="1" i="0" u="none" strike="noStrike" cap="none" normalizeH="0" baseline="0" dirty="0">
                <a:ln>
                  <a:noFill/>
                </a:ln>
                <a:solidFill>
                  <a:schemeClr val="tx1"/>
                </a:solidFill>
                <a:effectLst/>
                <a:latin typeface="Arial" panose="020B0604020202020204" pitchFamily="34" charset="0"/>
              </a:rPr>
              <a:t>.</a:t>
            </a:r>
            <a:endParaRPr kumimoji="0" lang="tr-TR" altLang="en-US" sz="2400" b="1" i="0" u="none" strike="noStrike" cap="none" normalizeH="0" baseline="0" dirty="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tr-TR" altLang="en-US" sz="2400" b="1" i="0" u="none" strike="noStrike" cap="none" normalizeH="0" baseline="0" dirty="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chemeClr val="tx1"/>
                </a:solidFill>
                <a:effectLst/>
                <a:latin typeface="Arial" panose="020B0604020202020204" pitchFamily="34" charset="0"/>
              </a:rPr>
              <a:t>Bu </a:t>
            </a:r>
            <a:r>
              <a:rPr kumimoji="0" lang="en-US" altLang="en-US" sz="2400" b="1" i="0" u="none" strike="noStrike" cap="none" normalizeH="0" baseline="0" dirty="0" err="1">
                <a:ln>
                  <a:noFill/>
                </a:ln>
                <a:solidFill>
                  <a:schemeClr val="tx1"/>
                </a:solidFill>
                <a:effectLst/>
                <a:latin typeface="Arial" panose="020B0604020202020204" pitchFamily="34" charset="0"/>
              </a:rPr>
              <a:t>artış</a:t>
            </a:r>
            <a:r>
              <a:rPr kumimoji="0" lang="en-US" altLang="en-US" sz="2400" b="1" i="0" u="none" strike="noStrike" cap="none" normalizeH="0" baseline="0" dirty="0">
                <a:ln>
                  <a:noFill/>
                </a:ln>
                <a:solidFill>
                  <a:schemeClr val="tx1"/>
                </a:solidFill>
                <a:effectLst/>
                <a:latin typeface="Arial" panose="020B0604020202020204" pitchFamily="34" charset="0"/>
              </a:rPr>
              <a:t> %0,3 </a:t>
            </a:r>
            <a:r>
              <a:rPr kumimoji="0" lang="en-US" altLang="en-US" sz="2400" b="1" i="0" u="none" strike="noStrike" cap="none" normalizeH="0" baseline="0" dirty="0" err="1">
                <a:ln>
                  <a:noFill/>
                </a:ln>
                <a:solidFill>
                  <a:schemeClr val="tx1"/>
                </a:solidFill>
                <a:effectLst/>
                <a:latin typeface="Arial" panose="020B0604020202020204" pitchFamily="34" charset="0"/>
              </a:rPr>
              <a:t>civarında</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sabit</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bir</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büyüme</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trendi</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ile</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ilerliyor</a:t>
            </a:r>
            <a:r>
              <a:rPr kumimoji="0" lang="en-US" altLang="en-US" sz="2400" b="1" i="0" u="none" strike="noStrike" cap="none" normalizeH="0" baseline="0" dirty="0">
                <a:ln>
                  <a:noFill/>
                </a:ln>
                <a:solidFill>
                  <a:schemeClr val="tx1"/>
                </a:solidFill>
                <a:effectLst/>
                <a:latin typeface="Arial" panose="020B0604020202020204" pitchFamily="34" charset="0"/>
              </a:rPr>
              <a:t>.</a:t>
            </a:r>
            <a:endParaRPr kumimoji="0" lang="tr-TR" altLang="en-US" sz="2400" b="1" i="0" u="none" strike="noStrike" cap="none" normalizeH="0" baseline="0" dirty="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tr-TR" altLang="en-US" sz="2400" b="1" i="0" u="none" strike="noStrike" cap="none" normalizeH="0" baseline="0" dirty="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chemeClr val="tx1"/>
                </a:solidFill>
                <a:effectLst/>
                <a:latin typeface="Arial" panose="020B0604020202020204" pitchFamily="34" charset="0"/>
              </a:rPr>
              <a:t>2030’a </a:t>
            </a:r>
            <a:r>
              <a:rPr kumimoji="0" lang="en-US" altLang="en-US" sz="2400" b="1" i="0" u="none" strike="noStrike" cap="none" normalizeH="0" baseline="0" dirty="0" err="1">
                <a:ln>
                  <a:noFill/>
                </a:ln>
                <a:solidFill>
                  <a:schemeClr val="tx1"/>
                </a:solidFill>
                <a:effectLst/>
                <a:latin typeface="Arial" panose="020B0604020202020204" pitchFamily="34" charset="0"/>
              </a:rPr>
              <a:t>gelindiğinde</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nüfusun</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yaklaşık</a:t>
            </a:r>
            <a:r>
              <a:rPr kumimoji="0" lang="en-US" altLang="en-US" sz="2400" b="1" i="0" u="none" strike="noStrike" cap="none" normalizeH="0" baseline="0" dirty="0">
                <a:ln>
                  <a:noFill/>
                </a:ln>
                <a:solidFill>
                  <a:schemeClr val="tx1"/>
                </a:solidFill>
                <a:effectLst/>
                <a:latin typeface="Arial" panose="020B0604020202020204" pitchFamily="34" charset="0"/>
              </a:rPr>
              <a:t> 4,58 </a:t>
            </a:r>
            <a:r>
              <a:rPr kumimoji="0" lang="en-US" altLang="en-US" sz="2400" b="1" i="0" u="none" strike="noStrike" cap="none" normalizeH="0" baseline="0" dirty="0" err="1">
                <a:ln>
                  <a:noFill/>
                </a:ln>
                <a:solidFill>
                  <a:schemeClr val="tx1"/>
                </a:solidFill>
                <a:effectLst/>
                <a:latin typeface="Arial" panose="020B0604020202020204" pitchFamily="34" charset="0"/>
              </a:rPr>
              <a:t>milyon</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civarında</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olması</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bekleniyor</a:t>
            </a:r>
            <a:r>
              <a:rPr kumimoji="0" lang="tr-TR" altLang="en-US" sz="2400" b="1" i="0" u="none" strike="noStrike" cap="none" normalizeH="0" baseline="0" dirty="0">
                <a:ln>
                  <a:noFill/>
                </a:ln>
                <a:solidFill>
                  <a:schemeClr val="tx1"/>
                </a:solidFill>
                <a:effectLst/>
                <a:latin typeface="Arial" panose="020B0604020202020204" pitchFamily="34" charset="0"/>
              </a:rPr>
              <a:t>.</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tr-TR" altLang="en-US" sz="2400" b="1" i="0" u="none" strike="noStrike" cap="none" normalizeH="0" baseline="0" dirty="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tr-TR" altLang="en-US" sz="2400" b="1" i="0" u="none" strike="noStrike" cap="none" normalizeH="0" baseline="0" dirty="0">
                <a:ln>
                  <a:noFill/>
                </a:ln>
                <a:solidFill>
                  <a:schemeClr val="tx1"/>
                </a:solidFill>
                <a:effectLst/>
                <a:latin typeface="Arial" panose="020B0604020202020204" pitchFamily="34" charset="0"/>
              </a:rPr>
              <a:t>Tarım alanlarından hem yapay alanlara güçlü bir kayış (kentleşme) hem de ormanlaşma yönünde hatırı sayılır dönüşüm var.</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tr-TR" altLang="en-US" sz="2400" b="1" i="0" u="none" strike="noStrike" cap="none" normalizeH="0" baseline="0" dirty="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tr-TR" altLang="en-US" sz="2400" b="1" i="0" u="none" strike="noStrike" cap="none" normalizeH="0" baseline="0" dirty="0">
                <a:ln>
                  <a:noFill/>
                </a:ln>
                <a:solidFill>
                  <a:schemeClr val="tx1"/>
                </a:solidFill>
                <a:effectLst/>
                <a:latin typeface="Arial" panose="020B0604020202020204" pitchFamily="34" charset="0"/>
              </a:rPr>
              <a:t>Orman tipleri arasında çift yönlü geçişler mevcut; yönetim uygulamaları, doğal </a:t>
            </a:r>
            <a:r>
              <a:rPr kumimoji="0" lang="tr-TR" altLang="en-US" sz="2400" b="1" i="0" u="none" strike="noStrike" cap="none" normalizeH="0" baseline="0" dirty="0" err="1">
                <a:ln>
                  <a:noFill/>
                </a:ln>
                <a:solidFill>
                  <a:schemeClr val="tx1"/>
                </a:solidFill>
                <a:effectLst/>
                <a:latin typeface="Arial" panose="020B0604020202020204" pitchFamily="34" charset="0"/>
              </a:rPr>
              <a:t>süksesyon</a:t>
            </a:r>
            <a:r>
              <a:rPr kumimoji="0" lang="tr-TR" altLang="en-US" sz="2400" b="1" i="0" u="none" strike="noStrike" cap="none" normalizeH="0" baseline="0" dirty="0">
                <a:ln>
                  <a:noFill/>
                </a:ln>
                <a:solidFill>
                  <a:schemeClr val="tx1"/>
                </a:solidFill>
                <a:effectLst/>
                <a:latin typeface="Arial" panose="020B0604020202020204" pitchFamily="34" charset="0"/>
              </a:rPr>
              <a:t> veya bozulma/iyileşme döngüleri etkili olabilir.</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tr-TR" altLang="en-US" sz="2400" b="1" i="0" u="none" strike="noStrike" cap="none" normalizeH="0" baseline="0" dirty="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tr-TR" altLang="en-US" sz="2400" b="1" i="0" u="none" strike="noStrike" cap="none" normalizeH="0" baseline="0" dirty="0">
                <a:ln>
                  <a:noFill/>
                </a:ln>
                <a:solidFill>
                  <a:schemeClr val="tx1"/>
                </a:solidFill>
                <a:effectLst/>
                <a:latin typeface="Arial" panose="020B0604020202020204" pitchFamily="34" charset="0"/>
              </a:rPr>
              <a:t>Geniş yapraklı ↔ iğne yapraklı geçişleri, plantasyon planlaması ve tür seçimi politikalarıyla ilişkilendirilebilir; habitat hedeflerine göre yönlendirilmeli.</a:t>
            </a:r>
            <a:endParaRPr lang="tr-TR" altLang="en-US" sz="2400" b="1" dirty="0">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tr-TR" altLang="en-US" sz="2400" b="1" i="0" u="none" strike="noStrike" cap="none" normalizeH="0" baseline="0" dirty="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tr-TR" altLang="en-US" sz="2400" b="1" i="0" u="none" strike="noStrike" cap="none" normalizeH="0" baseline="0" dirty="0">
                <a:ln>
                  <a:noFill/>
                </a:ln>
                <a:solidFill>
                  <a:schemeClr val="tx1"/>
                </a:solidFill>
                <a:effectLst/>
                <a:latin typeface="Arial" panose="020B0604020202020204" pitchFamily="34" charset="0"/>
              </a:rPr>
              <a:t>Yapay ve çıplak alanlardan ormana dönüşler desteklenmeli; bu alanlar için restorasyon programları verimli sonuç veriyor gibi görünüyor.</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tr-TR" altLang="en-US" sz="2400" b="1" i="0" u="none" strike="noStrike" cap="none" normalizeH="0" baseline="0" dirty="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tr-TR" altLang="en-US" sz="2400" b="1" i="0" u="none" strike="noStrike" cap="none" normalizeH="0" baseline="0" dirty="0">
                <a:ln>
                  <a:noFill/>
                </a:ln>
                <a:solidFill>
                  <a:schemeClr val="tx1"/>
                </a:solidFill>
                <a:effectLst/>
                <a:latin typeface="Arial" panose="020B0604020202020204" pitchFamily="34" charset="0"/>
              </a:rPr>
              <a:t>Kentleşme baskısını (</a:t>
            </a:r>
            <a:r>
              <a:rPr kumimoji="0" lang="tr-TR" altLang="en-US" sz="2400" b="1" i="0" u="none" strike="noStrike" cap="none" normalizeH="0" baseline="0" dirty="0" err="1">
                <a:ln>
                  <a:noFill/>
                </a:ln>
                <a:solidFill>
                  <a:schemeClr val="tx1"/>
                </a:solidFill>
                <a:effectLst/>
                <a:latin typeface="Arial" panose="020B0604020202020204" pitchFamily="34" charset="0"/>
              </a:rPr>
              <a:t>Agricultural</a:t>
            </a:r>
            <a:r>
              <a:rPr kumimoji="0" lang="tr-TR" altLang="en-US" sz="2400" b="1" i="0" u="none" strike="noStrike" cap="none" normalizeH="0" baseline="0" dirty="0">
                <a:ln>
                  <a:noFill/>
                </a:ln>
                <a:solidFill>
                  <a:schemeClr val="tx1"/>
                </a:solidFill>
                <a:effectLst/>
                <a:latin typeface="Arial" panose="020B0604020202020204" pitchFamily="34" charset="0"/>
              </a:rPr>
              <a:t> → </a:t>
            </a:r>
            <a:r>
              <a:rPr kumimoji="0" lang="tr-TR" altLang="en-US" sz="2400" b="1" i="0" u="none" strike="noStrike" cap="none" normalizeH="0" baseline="0" dirty="0" err="1">
                <a:ln>
                  <a:noFill/>
                </a:ln>
                <a:solidFill>
                  <a:schemeClr val="tx1"/>
                </a:solidFill>
                <a:effectLst/>
                <a:latin typeface="Arial" panose="020B0604020202020204" pitchFamily="34" charset="0"/>
              </a:rPr>
              <a:t>Artificial</a:t>
            </a:r>
            <a:r>
              <a:rPr kumimoji="0" lang="tr-TR" altLang="en-US" sz="2400" b="1" i="0" u="none" strike="noStrike" cap="none" normalizeH="0" baseline="0" dirty="0">
                <a:ln>
                  <a:noFill/>
                </a:ln>
                <a:solidFill>
                  <a:schemeClr val="tx1"/>
                </a:solidFill>
                <a:effectLst/>
                <a:latin typeface="Arial" panose="020B0604020202020204" pitchFamily="34" charset="0"/>
              </a:rPr>
              <a:t>) dengelemek için tarım ve açık alan koruma politikaları güçlendirilmeli.</a:t>
            </a:r>
          </a:p>
          <a:p>
            <a:pPr marR="0" lvl="0" algn="l" defTabSz="914400" rtl="0" eaLnBrk="0" fontAlgn="base" latinLnBrk="0" hangingPunct="0">
              <a:lnSpc>
                <a:spcPct val="100000"/>
              </a:lnSpc>
              <a:spcBef>
                <a:spcPct val="0"/>
              </a:spcBef>
              <a:spcAft>
                <a:spcPct val="0"/>
              </a:spcAft>
              <a:buClrTx/>
              <a:buSzTx/>
              <a:tabLst/>
            </a:pPr>
            <a:endParaRPr lang="tr-TR" altLang="en-US" sz="1400" b="1" i="1" dirty="0">
              <a:latin typeface="Arial" panose="020B0604020202020204" pitchFamily="34" charset="0"/>
            </a:endParaRPr>
          </a:p>
        </p:txBody>
      </p:sp>
    </p:spTree>
    <p:extLst>
      <p:ext uri="{BB962C8B-B14F-4D97-AF65-F5344CB8AC3E}">
        <p14:creationId xmlns:p14="http://schemas.microsoft.com/office/powerpoint/2010/main" val="190044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2095500"/>
            <a:ext cx="17147966" cy="6854312"/>
            <a:chOff x="-16612" y="2212294"/>
            <a:chExt cx="10747907" cy="9139079"/>
          </a:xfrm>
        </p:grpSpPr>
        <p:sp>
          <p:nvSpPr>
            <p:cNvPr id="3" name="TextBox 3"/>
            <p:cNvSpPr txBox="1"/>
            <p:nvPr/>
          </p:nvSpPr>
          <p:spPr>
            <a:xfrm>
              <a:off x="-16612" y="2720294"/>
              <a:ext cx="10698288" cy="1384994"/>
            </a:xfrm>
            <a:prstGeom prst="rect">
              <a:avLst/>
            </a:prstGeom>
          </p:spPr>
          <p:txBody>
            <a:bodyPr lIns="0" tIns="0" rIns="0" bIns="0" rtlCol="0" anchor="t">
              <a:spAutoFit/>
            </a:bodyPr>
            <a:lstStyle/>
            <a:p>
              <a:pPr algn="l">
                <a:lnSpc>
                  <a:spcPts val="8050"/>
                </a:lnSpc>
              </a:pPr>
              <a:endParaRPr lang="en-US" sz="7000" dirty="0">
                <a:latin typeface="Raleway Bold"/>
              </a:endParaRPr>
            </a:p>
          </p:txBody>
        </p:sp>
        <p:sp>
          <p:nvSpPr>
            <p:cNvPr id="4" name="TextBox 4"/>
            <p:cNvSpPr txBox="1"/>
            <p:nvPr/>
          </p:nvSpPr>
          <p:spPr>
            <a:xfrm>
              <a:off x="0" y="3443556"/>
              <a:ext cx="10698288" cy="690445"/>
            </a:xfrm>
            <a:prstGeom prst="rect">
              <a:avLst/>
            </a:prstGeom>
          </p:spPr>
          <p:txBody>
            <a:bodyPr lIns="0" tIns="0" rIns="0" bIns="0" rtlCol="0" anchor="t">
              <a:spAutoFit/>
            </a:bodyPr>
            <a:lstStyle/>
            <a:p>
              <a:pPr algn="l">
                <a:lnSpc>
                  <a:spcPts val="4250"/>
                </a:lnSpc>
              </a:pPr>
              <a:endParaRPr lang="en-US" sz="3400" b="1" spc="119" dirty="0">
                <a:latin typeface="Raleway"/>
              </a:endParaRPr>
            </a:p>
          </p:txBody>
        </p:sp>
        <p:sp>
          <p:nvSpPr>
            <p:cNvPr id="5" name="TextBox 5"/>
            <p:cNvSpPr txBox="1"/>
            <p:nvPr/>
          </p:nvSpPr>
          <p:spPr>
            <a:xfrm>
              <a:off x="33007" y="2212294"/>
              <a:ext cx="10698288" cy="9139079"/>
            </a:xfrm>
            <a:prstGeom prst="rect">
              <a:avLst/>
            </a:prstGeom>
          </p:spPr>
          <p:txBody>
            <a:bodyPr lIns="0" tIns="0" rIns="0" bIns="0" rtlCol="0" anchor="t">
              <a:spAutoFit/>
            </a:bodyPr>
            <a:lstStyle/>
            <a:p>
              <a:pPr algn="just">
                <a:lnSpc>
                  <a:spcPts val="4500"/>
                </a:lnSpc>
              </a:pPr>
              <a:r>
                <a:rPr lang="tr-TR" sz="2400" b="1" spc="150" dirty="0">
                  <a:latin typeface="Raleway"/>
                </a:rPr>
                <a:t>Kentsel ve yarı-kentsel alanlar, taşkın riski  açısından hassas bölgelerdir. </a:t>
              </a:r>
              <a:r>
                <a:rPr lang="tr-TR" sz="2400" b="1" u="sng" spc="150" dirty="0">
                  <a:highlight>
                    <a:srgbClr val="C0C0C0"/>
                  </a:highlight>
                  <a:latin typeface="Raleway"/>
                </a:rPr>
                <a:t>Yüksek nüfus  yoğunluğu ve yoğun yapılaşma, taşkınların  etkisini artırabilmekte ve afet anlarında çeşitli alt yapı sorunları</a:t>
              </a:r>
              <a:r>
                <a:rPr lang="tr-TR" sz="2400" b="1" spc="150" dirty="0">
                  <a:latin typeface="Raleway"/>
                </a:rPr>
                <a:t>nın ortaya çıkması sonucunda maddi ve manevi hasara ulaşan etkilere neden olabilmektedir. </a:t>
              </a:r>
            </a:p>
            <a:p>
              <a:pPr algn="just">
                <a:lnSpc>
                  <a:spcPts val="4500"/>
                </a:lnSpc>
              </a:pPr>
              <a:endParaRPr lang="tr-TR" sz="2400" b="1" spc="150" dirty="0">
                <a:latin typeface="Raleway"/>
              </a:endParaRPr>
            </a:p>
            <a:p>
              <a:pPr algn="just">
                <a:lnSpc>
                  <a:spcPts val="4500"/>
                </a:lnSpc>
              </a:pPr>
              <a:r>
                <a:rPr lang="tr-TR" sz="2400" b="1" spc="150" dirty="0">
                  <a:latin typeface="Raleway"/>
                </a:rPr>
                <a:t>Kentsel Havzaların Özellikleri: Kentsel havzalar, yoğun yapılaşma ve altyapıya sahip bölgelerdir, iklim değişikliğinden kaynaklanan krizler ve afetler bu bölgelerde daha fazla görülmektedir.</a:t>
              </a:r>
            </a:p>
            <a:p>
              <a:pPr algn="just">
                <a:lnSpc>
                  <a:spcPts val="4500"/>
                </a:lnSpc>
              </a:pPr>
              <a:endParaRPr lang="tr-TR" sz="2400" b="1" spc="150" dirty="0">
                <a:latin typeface="Raleway"/>
              </a:endParaRPr>
            </a:p>
            <a:p>
              <a:pPr algn="just">
                <a:lnSpc>
                  <a:spcPts val="4500"/>
                </a:lnSpc>
              </a:pPr>
              <a:r>
                <a:rPr lang="tr-TR" sz="2400" b="1" spc="150" dirty="0">
                  <a:latin typeface="Raleway"/>
                </a:rPr>
                <a:t>Yarı-kentsel Havzaların Özellikleri: </a:t>
              </a:r>
              <a:r>
                <a:rPr lang="tr-TR" sz="2400" b="1" spc="150" dirty="0">
                  <a:highlight>
                    <a:srgbClr val="C0C0C0"/>
                  </a:highlight>
                  <a:latin typeface="Raleway"/>
                </a:rPr>
                <a:t>Yarı-kentsel havzalar, kısmen yapılaşmış ve tarım alanları ile birlikte bozuk orman ve ağaç gruplarına sahip bölgelerdir</a:t>
              </a:r>
              <a:r>
                <a:rPr lang="tr-TR" sz="2400" b="1" spc="150" dirty="0">
                  <a:latin typeface="Raleway"/>
                </a:rPr>
                <a:t>, krizler ve afetler bu bölgelerde farklı dinamiklere sahiptir.</a:t>
              </a:r>
            </a:p>
            <a:p>
              <a:pPr algn="just">
                <a:lnSpc>
                  <a:spcPts val="4500"/>
                </a:lnSpc>
              </a:pPr>
              <a:endParaRPr lang="tr-TR" sz="2400" b="1" spc="150" dirty="0">
                <a:latin typeface="Raleway"/>
              </a:endParaRPr>
            </a:p>
            <a:p>
              <a:pPr algn="just">
                <a:lnSpc>
                  <a:spcPts val="4500"/>
                </a:lnSpc>
              </a:pPr>
              <a:r>
                <a:rPr lang="tr-TR" sz="2400" b="1" spc="150" dirty="0">
                  <a:latin typeface="Raleway"/>
                </a:rPr>
                <a:t>Dolayısı ile yapılacak modellemelerde ve risk analizlerinde havzaların arazi kullanımı ve bu alanların değişim dinamikleri iyi incelenmelidir.</a:t>
              </a:r>
            </a:p>
          </p:txBody>
        </p:sp>
      </p:grpSp>
      <p:sp>
        <p:nvSpPr>
          <p:cNvPr id="7" name="AutoShape 6">
            <a:extLst>
              <a:ext uri="{FF2B5EF4-FFF2-40B4-BE49-F238E27FC236}">
                <a16:creationId xmlns:a16="http://schemas.microsoft.com/office/drawing/2014/main" id="{44BB0302-D38E-4B26-A56A-BF2960354061}"/>
              </a:ext>
            </a:extLst>
          </p:cNvPr>
          <p:cNvSpPr/>
          <p:nvPr/>
        </p:nvSpPr>
        <p:spPr>
          <a:xfrm>
            <a:off x="13252" y="0"/>
            <a:ext cx="451851" cy="10287000"/>
          </a:xfrm>
          <a:prstGeom prst="rect">
            <a:avLst/>
          </a:prstGeom>
          <a:solidFill>
            <a:srgbClr val="BD2640"/>
          </a:solidFill>
        </p:spPr>
      </p:sp>
      <p:sp>
        <p:nvSpPr>
          <p:cNvPr id="8" name="TextBox 7">
            <a:extLst>
              <a:ext uri="{FF2B5EF4-FFF2-40B4-BE49-F238E27FC236}">
                <a16:creationId xmlns:a16="http://schemas.microsoft.com/office/drawing/2014/main" id="{2827E610-C4FE-4A02-9B5A-BDAAD849DD76}"/>
              </a:ext>
            </a:extLst>
          </p:cNvPr>
          <p:cNvSpPr txBox="1"/>
          <p:nvPr/>
        </p:nvSpPr>
        <p:spPr>
          <a:xfrm>
            <a:off x="152400" y="952500"/>
            <a:ext cx="14010223" cy="523220"/>
          </a:xfrm>
          <a:prstGeom prst="rect">
            <a:avLst/>
          </a:prstGeom>
          <a:noFill/>
        </p:spPr>
        <p:txBody>
          <a:bodyPr wrap="square">
            <a:spAutoFit/>
          </a:bodyPr>
          <a:lstStyle/>
          <a:p>
            <a:pPr lvl="1"/>
            <a:r>
              <a:rPr lang="tr-TR" sz="2800" b="1" i="1" u="sng" spc="150" dirty="0">
                <a:solidFill>
                  <a:srgbClr val="C00000"/>
                </a:solidFill>
                <a:latin typeface="Raleway"/>
              </a:rPr>
              <a:t>Kentsel ve Yarı-kentsel Havzalarda Su Yönetimi</a:t>
            </a:r>
          </a:p>
        </p:txBody>
      </p:sp>
    </p:spTree>
    <p:extLst>
      <p:ext uri="{BB962C8B-B14F-4D97-AF65-F5344CB8AC3E}">
        <p14:creationId xmlns:p14="http://schemas.microsoft.com/office/powerpoint/2010/main" val="2140384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1533269"/>
            <a:ext cx="17095304" cy="6277231"/>
            <a:chOff x="-16612" y="1462653"/>
            <a:chExt cx="10714900" cy="8369638"/>
          </a:xfrm>
        </p:grpSpPr>
        <p:sp>
          <p:nvSpPr>
            <p:cNvPr id="3" name="TextBox 3"/>
            <p:cNvSpPr txBox="1"/>
            <p:nvPr/>
          </p:nvSpPr>
          <p:spPr>
            <a:xfrm>
              <a:off x="-16612" y="2720294"/>
              <a:ext cx="10698288" cy="1384994"/>
            </a:xfrm>
            <a:prstGeom prst="rect">
              <a:avLst/>
            </a:prstGeom>
          </p:spPr>
          <p:txBody>
            <a:bodyPr lIns="0" tIns="0" rIns="0" bIns="0" rtlCol="0" anchor="t">
              <a:spAutoFit/>
            </a:bodyPr>
            <a:lstStyle/>
            <a:p>
              <a:pPr algn="l">
                <a:lnSpc>
                  <a:spcPts val="8050"/>
                </a:lnSpc>
              </a:pPr>
              <a:endParaRPr lang="en-US" sz="7000" dirty="0">
                <a:latin typeface="Raleway Bold"/>
              </a:endParaRPr>
            </a:p>
          </p:txBody>
        </p:sp>
        <p:sp>
          <p:nvSpPr>
            <p:cNvPr id="4" name="TextBox 4"/>
            <p:cNvSpPr txBox="1"/>
            <p:nvPr/>
          </p:nvSpPr>
          <p:spPr>
            <a:xfrm>
              <a:off x="0" y="3443556"/>
              <a:ext cx="10698288" cy="690445"/>
            </a:xfrm>
            <a:prstGeom prst="rect">
              <a:avLst/>
            </a:prstGeom>
          </p:spPr>
          <p:txBody>
            <a:bodyPr lIns="0" tIns="0" rIns="0" bIns="0" rtlCol="0" anchor="t">
              <a:spAutoFit/>
            </a:bodyPr>
            <a:lstStyle/>
            <a:p>
              <a:pPr algn="l">
                <a:lnSpc>
                  <a:spcPts val="4250"/>
                </a:lnSpc>
              </a:pPr>
              <a:endParaRPr lang="en-US" sz="3400" b="1" spc="119" dirty="0">
                <a:latin typeface="Raleway"/>
              </a:endParaRPr>
            </a:p>
          </p:txBody>
        </p:sp>
        <p:sp>
          <p:nvSpPr>
            <p:cNvPr id="5" name="TextBox 5"/>
            <p:cNvSpPr txBox="1"/>
            <p:nvPr/>
          </p:nvSpPr>
          <p:spPr>
            <a:xfrm>
              <a:off x="-8306" y="1462653"/>
              <a:ext cx="10698288" cy="8369638"/>
            </a:xfrm>
            <a:prstGeom prst="rect">
              <a:avLst/>
            </a:prstGeom>
          </p:spPr>
          <p:txBody>
            <a:bodyPr lIns="0" tIns="0" rIns="0" bIns="0" rtlCol="0" anchor="t">
              <a:spAutoFit/>
            </a:bodyPr>
            <a:lstStyle/>
            <a:p>
              <a:pPr algn="just">
                <a:lnSpc>
                  <a:spcPts val="4500"/>
                </a:lnSpc>
              </a:pPr>
              <a:r>
                <a:rPr lang="tr-TR" sz="2400" b="1" spc="150" dirty="0">
                  <a:latin typeface="Raleway"/>
                </a:rPr>
                <a:t>Yerleşim alanlarında plansız yapılaşma sonucunda doğal yapı ve akış koşullarının bozulması, iklim değişikliği neticesinde nehirlerin hidrolojik rejimlerinin ve hidrolik karakteristiklerinin değişmesi, dere yatakları üzerinde yanlış </a:t>
              </a:r>
              <a:r>
                <a:rPr lang="tr-TR" sz="2400" b="1" spc="150" dirty="0" err="1">
                  <a:latin typeface="Raleway"/>
                </a:rPr>
                <a:t>lokasyon</a:t>
              </a:r>
              <a:r>
                <a:rPr lang="tr-TR" sz="2400" b="1" spc="150" dirty="0">
                  <a:latin typeface="Raleway"/>
                </a:rPr>
                <a:t> ve boyutta sanat yapılarının inşa edilmesi, yatakların kapatılması ve orman yoğunluğunun azalması meydana gelen krizlerin başlıca etmenleri arasında en çok karşılaşılan problemlerdir. </a:t>
              </a:r>
            </a:p>
            <a:p>
              <a:pPr algn="just">
                <a:lnSpc>
                  <a:spcPts val="4500"/>
                </a:lnSpc>
              </a:pPr>
              <a:endParaRPr lang="tr-TR" sz="2400" b="1" spc="150" dirty="0">
                <a:latin typeface="Raleway"/>
              </a:endParaRPr>
            </a:p>
            <a:p>
              <a:pPr algn="just">
                <a:lnSpc>
                  <a:spcPts val="4500"/>
                </a:lnSpc>
              </a:pPr>
              <a:r>
                <a:rPr lang="tr-TR" sz="2400" b="1" spc="150" dirty="0">
                  <a:latin typeface="Raleway"/>
                </a:rPr>
                <a:t>Dolayısıyla bu tip alanlarda yapılacak olan Su Yönetimi çalışmaları; </a:t>
              </a:r>
            </a:p>
            <a:p>
              <a:pPr marL="342900" indent="-342900" algn="just">
                <a:lnSpc>
                  <a:spcPts val="4500"/>
                </a:lnSpc>
                <a:buFont typeface="Arial" panose="020B0604020202020204" pitchFamily="34" charset="0"/>
                <a:buChar char="•"/>
              </a:pPr>
              <a:r>
                <a:rPr lang="tr-TR" sz="2400" b="1" spc="150" dirty="0">
                  <a:highlight>
                    <a:srgbClr val="C0C0C0"/>
                  </a:highlight>
                  <a:latin typeface="Raleway"/>
                </a:rPr>
                <a:t>Kentsel Dönüşüm ve Risk Yönetimi</a:t>
              </a:r>
            </a:p>
            <a:p>
              <a:pPr marL="342900" indent="-342900" algn="just">
                <a:lnSpc>
                  <a:spcPts val="4500"/>
                </a:lnSpc>
                <a:buFont typeface="Arial" panose="020B0604020202020204" pitchFamily="34" charset="0"/>
                <a:buChar char="•"/>
              </a:pPr>
              <a:r>
                <a:rPr lang="tr-TR" sz="2400" b="1" spc="150" dirty="0">
                  <a:highlight>
                    <a:srgbClr val="C0C0C0"/>
                  </a:highlight>
                  <a:latin typeface="Raleway"/>
                </a:rPr>
                <a:t>Çevresel Etkiler ve Ekosistem Koruma</a:t>
              </a:r>
            </a:p>
            <a:p>
              <a:pPr marL="342900" indent="-342900" algn="just">
                <a:lnSpc>
                  <a:spcPts val="4500"/>
                </a:lnSpc>
                <a:buFont typeface="Arial" panose="020B0604020202020204" pitchFamily="34" charset="0"/>
                <a:buChar char="•"/>
              </a:pPr>
              <a:r>
                <a:rPr lang="tr-TR" sz="2400" b="1" spc="150" dirty="0">
                  <a:highlight>
                    <a:srgbClr val="C0C0C0"/>
                  </a:highlight>
                  <a:latin typeface="Raleway"/>
                </a:rPr>
                <a:t>Toplum Sağlığı ve Güvenliği</a:t>
              </a:r>
            </a:p>
            <a:p>
              <a:pPr marL="342900" indent="-342900" algn="just">
                <a:lnSpc>
                  <a:spcPts val="4500"/>
                </a:lnSpc>
                <a:buFont typeface="Arial" panose="020B0604020202020204" pitchFamily="34" charset="0"/>
                <a:buChar char="•"/>
              </a:pPr>
              <a:r>
                <a:rPr lang="tr-TR" sz="2400" b="1" spc="150" dirty="0">
                  <a:highlight>
                    <a:srgbClr val="C0C0C0"/>
                  </a:highlight>
                  <a:latin typeface="Raleway"/>
                </a:rPr>
                <a:t>Yağmur Hasadı ve Temiz Su Temini </a:t>
              </a:r>
            </a:p>
            <a:p>
              <a:pPr algn="just">
                <a:lnSpc>
                  <a:spcPts val="4500"/>
                </a:lnSpc>
              </a:pPr>
              <a:r>
                <a:rPr lang="tr-TR" sz="2400" b="1" spc="150" dirty="0">
                  <a:latin typeface="Raleway"/>
                </a:rPr>
                <a:t>Başlıklarında yapılacak çalışmalar Küresel Bağlamda Su Krizi Yönetimi’ne katkı sağlayacaktır.</a:t>
              </a:r>
            </a:p>
          </p:txBody>
        </p:sp>
      </p:grpSp>
      <p:sp>
        <p:nvSpPr>
          <p:cNvPr id="7" name="AutoShape 6">
            <a:extLst>
              <a:ext uri="{FF2B5EF4-FFF2-40B4-BE49-F238E27FC236}">
                <a16:creationId xmlns:a16="http://schemas.microsoft.com/office/drawing/2014/main" id="{44BB0302-D38E-4B26-A56A-BF2960354061}"/>
              </a:ext>
            </a:extLst>
          </p:cNvPr>
          <p:cNvSpPr/>
          <p:nvPr/>
        </p:nvSpPr>
        <p:spPr>
          <a:xfrm>
            <a:off x="13252" y="0"/>
            <a:ext cx="451851" cy="10287000"/>
          </a:xfrm>
          <a:prstGeom prst="rect">
            <a:avLst/>
          </a:prstGeom>
          <a:solidFill>
            <a:srgbClr val="BD2640"/>
          </a:solidFill>
        </p:spPr>
      </p:sp>
      <p:sp>
        <p:nvSpPr>
          <p:cNvPr id="8" name="TextBox 7">
            <a:extLst>
              <a:ext uri="{FF2B5EF4-FFF2-40B4-BE49-F238E27FC236}">
                <a16:creationId xmlns:a16="http://schemas.microsoft.com/office/drawing/2014/main" id="{2827E610-C4FE-4A02-9B5A-BDAAD849DD76}"/>
              </a:ext>
            </a:extLst>
          </p:cNvPr>
          <p:cNvSpPr txBox="1"/>
          <p:nvPr/>
        </p:nvSpPr>
        <p:spPr>
          <a:xfrm>
            <a:off x="239177" y="723900"/>
            <a:ext cx="14010223" cy="523220"/>
          </a:xfrm>
          <a:prstGeom prst="rect">
            <a:avLst/>
          </a:prstGeom>
          <a:noFill/>
        </p:spPr>
        <p:txBody>
          <a:bodyPr wrap="square">
            <a:spAutoFit/>
          </a:bodyPr>
          <a:lstStyle/>
          <a:p>
            <a:pPr lvl="1"/>
            <a:r>
              <a:rPr lang="tr-TR" sz="2800" b="1" i="1" u="sng" spc="150" dirty="0">
                <a:solidFill>
                  <a:srgbClr val="C00000"/>
                </a:solidFill>
                <a:latin typeface="Raleway"/>
              </a:rPr>
              <a:t>Kentsel ve Yarı-kentsel Havzalarda Su Yönetimi</a:t>
            </a:r>
          </a:p>
        </p:txBody>
      </p:sp>
    </p:spTree>
    <p:extLst>
      <p:ext uri="{BB962C8B-B14F-4D97-AF65-F5344CB8AC3E}">
        <p14:creationId xmlns:p14="http://schemas.microsoft.com/office/powerpoint/2010/main" val="33463406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2836</TotalTime>
  <Words>2662</Words>
  <Application>Microsoft Office PowerPoint</Application>
  <PresentationFormat>Custom</PresentationFormat>
  <Paragraphs>279</Paragraphs>
  <Slides>32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Myriad Pro Light</vt:lpstr>
      <vt:lpstr>Raleway Bold</vt:lpstr>
      <vt:lpstr>Times New Roman</vt:lpstr>
      <vt:lpstr>Raleway</vt:lpstr>
      <vt:lpstr>Calibri</vt:lpstr>
      <vt:lpstr>Cambria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c:title>
  <dc:creator>Ufuk Özkan</dc:creator>
  <cp:lastModifiedBy>Ufuk Özkan</cp:lastModifiedBy>
  <cp:revision>45</cp:revision>
  <dcterms:created xsi:type="dcterms:W3CDTF">2006-08-16T00:00:00Z</dcterms:created>
  <dcterms:modified xsi:type="dcterms:W3CDTF">2025-10-09T15:44:13Z</dcterms:modified>
  <dc:identifier>DAGDauVO_zI</dc:identifier>
</cp:coreProperties>
</file>