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69" r:id="rId3"/>
    <p:sldId id="268" r:id="rId4"/>
    <p:sldId id="270" r:id="rId5"/>
    <p:sldId id="256" r:id="rId6"/>
    <p:sldId id="260"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478" autoAdjust="0"/>
  </p:normalViewPr>
  <p:slideViewPr>
    <p:cSldViewPr snapToGrid="0">
      <p:cViewPr>
        <p:scale>
          <a:sx n="75" d="100"/>
          <a:sy n="75" d="100"/>
        </p:scale>
        <p:origin x="974"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918B7-B43C-4179-95D3-F67B51663F72}" type="datetimeFigureOut">
              <a:rPr lang="tr-TR" smtClean="0"/>
              <a:t>11.10.2025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844B9-49AA-4F50-AA95-F45C51CECF76}" type="slidenum">
              <a:rPr lang="tr-TR" smtClean="0"/>
              <a:t>‹#›</a:t>
            </a:fld>
            <a:endParaRPr lang="tr-TR"/>
          </a:p>
        </p:txBody>
      </p:sp>
    </p:spTree>
    <p:extLst>
      <p:ext uri="{BB962C8B-B14F-4D97-AF65-F5344CB8AC3E}">
        <p14:creationId xmlns:p14="http://schemas.microsoft.com/office/powerpoint/2010/main" val="377744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Azalan bütçe–artan beklenti denkleminde kaliteyi nasıl yükselteceğiz?</a:t>
            </a:r>
            <a:br>
              <a:rPr lang="tr-TR" dirty="0"/>
            </a:br>
            <a:r>
              <a:rPr lang="tr-TR" dirty="0"/>
              <a:t>Kapasite ve kabiliyet geliştirme; süreçleri standartlaştırıp veriyi yönetime bağlayarak aynı kaynakla ölçülebilir verimlilik ve hizmet kalitesi artışı sağlar.</a:t>
            </a:r>
          </a:p>
          <a:p>
            <a:r>
              <a:rPr lang="tr-TR" b="1" dirty="0"/>
              <a:t>Yarın çıkacak bir mevzuat ya da fon çağrısına gerçekten hazır mıyız?</a:t>
            </a:r>
            <a:br>
              <a:rPr lang="tr-TR" dirty="0"/>
            </a:br>
            <a:r>
              <a:rPr lang="tr-TR" dirty="0" err="1"/>
              <a:t>Proaktif</a:t>
            </a:r>
            <a:r>
              <a:rPr lang="tr-TR" dirty="0"/>
              <a:t> uyum ve raporlama kapasitesi olmadan finansman kapıları kapanır, gecikmeler maliyet ve itibar kaybına dönüşür. (İklim kanunu, su kanunu, Sürdürülebilir enerji ve iklim uyum planı, yerel eşitlik eylem planları, sürdürülebilir ulaşım </a:t>
            </a:r>
            <a:r>
              <a:rPr lang="tr-TR" dirty="0" err="1"/>
              <a:t>master</a:t>
            </a:r>
            <a:r>
              <a:rPr lang="tr-TR" dirty="0"/>
              <a:t> planları, kurumsal sürdürülebilirlik raporları vs.) Bunlar her yerel yönetimin yeni </a:t>
            </a:r>
            <a:r>
              <a:rPr lang="tr-TR" dirty="0" err="1"/>
              <a:t>finasman</a:t>
            </a:r>
            <a:r>
              <a:rPr lang="tr-TR" dirty="0"/>
              <a:t> kapılarını açmaları ve mevcut kaynaklarını da doğu yönetmeleri için artık birer zorunluk. Ve aynı zamanda da yerel yönetim çalışanları olarak hepimiz için zorluk alanı.</a:t>
            </a:r>
          </a:p>
          <a:p>
            <a:r>
              <a:rPr lang="tr-TR" b="1" dirty="0"/>
              <a:t>Etkiyi ölçmeden doğru karar alabilir miyiz?</a:t>
            </a:r>
            <a:br>
              <a:rPr lang="tr-TR" dirty="0"/>
            </a:br>
            <a:r>
              <a:rPr lang="tr-TR" dirty="0"/>
              <a:t>Göstergeler, MRV ve SOP olmadan </a:t>
            </a:r>
            <a:r>
              <a:rPr lang="tr-TR" dirty="0" err="1"/>
              <a:t>önceliklendirme</a:t>
            </a:r>
            <a:r>
              <a:rPr lang="tr-TR" dirty="0"/>
              <a:t> körleşir; yanlış yatırımlar, boşa harcanan bütçe ve vatandaş güveninde erozyon kaçınılmaz olur.</a:t>
            </a:r>
          </a:p>
          <a:p>
            <a:endParaRPr lang="tr-TR" dirty="0"/>
          </a:p>
        </p:txBody>
      </p:sp>
      <p:sp>
        <p:nvSpPr>
          <p:cNvPr id="4" name="Slayt Numarası Yer Tutucusu 3"/>
          <p:cNvSpPr>
            <a:spLocks noGrp="1"/>
          </p:cNvSpPr>
          <p:nvPr>
            <p:ph type="sldNum" sz="quarter" idx="5"/>
          </p:nvPr>
        </p:nvSpPr>
        <p:spPr/>
        <p:txBody>
          <a:bodyPr/>
          <a:lstStyle/>
          <a:p>
            <a:fld id="{03A844B9-49AA-4F50-AA95-F45C51CECF76}" type="slidenum">
              <a:rPr lang="tr-TR" smtClean="0"/>
              <a:t>2</a:t>
            </a:fld>
            <a:endParaRPr lang="tr-TR"/>
          </a:p>
        </p:txBody>
      </p:sp>
    </p:spTree>
    <p:extLst>
      <p:ext uri="{BB962C8B-B14F-4D97-AF65-F5344CB8AC3E}">
        <p14:creationId xmlns:p14="http://schemas.microsoft.com/office/powerpoint/2010/main" val="156930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SKB Akademi ve kapasite geliştirme programlarımız, bu gücü harekete geçirecek en önemli araç olduğuna inanıyoruz. Bilgimizi, tecrübemizi ve gücümüzü birleştireceğimiz bu alanla; Geleceğin sağlıklı, dirençli ve adil kentlerini </a:t>
            </a:r>
            <a:r>
              <a:rPr lang="tr-TR" b="1" dirty="0"/>
              <a:t>birlikte inşa edebilir ve birlikte değer yaratabiliriz!</a:t>
            </a:r>
            <a:endParaRPr lang="tr-TR" dirty="0"/>
          </a:p>
        </p:txBody>
      </p:sp>
      <p:sp>
        <p:nvSpPr>
          <p:cNvPr id="4" name="Slayt Numarası Yer Tutucusu 3"/>
          <p:cNvSpPr>
            <a:spLocks noGrp="1"/>
          </p:cNvSpPr>
          <p:nvPr>
            <p:ph type="sldNum" sz="quarter" idx="5"/>
          </p:nvPr>
        </p:nvSpPr>
        <p:spPr/>
        <p:txBody>
          <a:bodyPr/>
          <a:lstStyle/>
          <a:p>
            <a:fld id="{03A844B9-49AA-4F50-AA95-F45C51CECF76}" type="slidenum">
              <a:rPr lang="tr-TR" smtClean="0"/>
              <a:t>3</a:t>
            </a:fld>
            <a:endParaRPr lang="tr-TR"/>
          </a:p>
        </p:txBody>
      </p:sp>
    </p:spTree>
    <p:extLst>
      <p:ext uri="{BB962C8B-B14F-4D97-AF65-F5344CB8AC3E}">
        <p14:creationId xmlns:p14="http://schemas.microsoft.com/office/powerpoint/2010/main" val="212587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3A844B9-49AA-4F50-AA95-F45C51CECF76}" type="slidenum">
              <a:rPr lang="tr-TR" smtClean="0"/>
              <a:t>4</a:t>
            </a:fld>
            <a:endParaRPr lang="tr-TR"/>
          </a:p>
        </p:txBody>
      </p:sp>
    </p:spTree>
    <p:extLst>
      <p:ext uri="{BB962C8B-B14F-4D97-AF65-F5344CB8AC3E}">
        <p14:creationId xmlns:p14="http://schemas.microsoft.com/office/powerpoint/2010/main" val="337734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SKB Akademi, bu kapasite geliştirme programlarının kalbi olacaktır. Akademi çatısı altında, piramidin her katmanı için özel olarak tasarlanmış eğitimler, atölye çalışmaları, iyi uygulama paylaşım toplantıları ve uzman destek programları oluşturacağız. Bir belediyemizin edindiği değerli bir tecrübe, SKB Akademi aracılığıyla tüm üyelerimizin ortak kazanımı haline gelecek.</a:t>
            </a:r>
          </a:p>
          <a:p>
            <a:r>
              <a:rPr lang="tr-TR" dirty="0"/>
              <a:t>Çünkü unutmayalım; Sağlıklı Kentler Birliği, bir hizmet birliği olduğu kadar, bir </a:t>
            </a:r>
            <a:r>
              <a:rPr lang="tr-TR" b="1" dirty="0"/>
              <a:t>dayanışma birliğidir.</a:t>
            </a:r>
            <a:r>
              <a:rPr lang="tr-TR" dirty="0"/>
              <a:t> Birimizin başarısı, hepimizin başarısıdır. Birimizin karşılaştığı zorluk, hepimizin ortak sorunudur ve çözümü de yine hep birlikte üreteceğiz.</a:t>
            </a:r>
          </a:p>
          <a:p>
            <a:endParaRPr lang="tr-TR" dirty="0"/>
          </a:p>
        </p:txBody>
      </p:sp>
      <p:sp>
        <p:nvSpPr>
          <p:cNvPr id="4" name="Slayt Numarası Yer Tutucusu 3"/>
          <p:cNvSpPr>
            <a:spLocks noGrp="1"/>
          </p:cNvSpPr>
          <p:nvPr>
            <p:ph type="sldNum" sz="quarter" idx="5"/>
          </p:nvPr>
        </p:nvSpPr>
        <p:spPr/>
        <p:txBody>
          <a:bodyPr/>
          <a:lstStyle/>
          <a:p>
            <a:fld id="{03A844B9-49AA-4F50-AA95-F45C51CECF76}" type="slidenum">
              <a:rPr lang="tr-TR" smtClean="0"/>
              <a:t>5</a:t>
            </a:fld>
            <a:endParaRPr lang="tr-TR"/>
          </a:p>
        </p:txBody>
      </p:sp>
    </p:spTree>
    <p:extLst>
      <p:ext uri="{BB962C8B-B14F-4D97-AF65-F5344CB8AC3E}">
        <p14:creationId xmlns:p14="http://schemas.microsoft.com/office/powerpoint/2010/main" val="369660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7DBDB2-8763-4828-B34C-DB62E090244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E200AFF-006E-4A49-99B4-25CFF348C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92F8C20-E048-46BB-886D-712087AB0366}"/>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5" name="Alt Bilgi Yer Tutucusu 4">
            <a:extLst>
              <a:ext uri="{FF2B5EF4-FFF2-40B4-BE49-F238E27FC236}">
                <a16:creationId xmlns:a16="http://schemas.microsoft.com/office/drawing/2014/main" id="{41087A28-02C5-4218-A309-A8A5D9F988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6787CF-B643-48A2-BCF0-16352783BA9B}"/>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301187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3235EA-552E-4676-9AC3-3AB79B59D6C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5EE8B01-2585-4B66-B9A5-62FCC4414BD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0C45701-2F6E-4AB6-A231-46189ECE8FA5}"/>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5" name="Alt Bilgi Yer Tutucusu 4">
            <a:extLst>
              <a:ext uri="{FF2B5EF4-FFF2-40B4-BE49-F238E27FC236}">
                <a16:creationId xmlns:a16="http://schemas.microsoft.com/office/drawing/2014/main" id="{2A4B0EF4-3936-48FD-A6CC-1CB0402A9B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A9B43A-C6AF-4D22-9405-A6A5ABE84F32}"/>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51717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9861DC0-68DE-4469-9387-D1C63AB06D7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19325EE-AFD9-4F7F-BD5C-B539E5E97B6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8471117-D9FE-4E32-8B5B-2161ABE5C7D7}"/>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5" name="Alt Bilgi Yer Tutucusu 4">
            <a:extLst>
              <a:ext uri="{FF2B5EF4-FFF2-40B4-BE49-F238E27FC236}">
                <a16:creationId xmlns:a16="http://schemas.microsoft.com/office/drawing/2014/main" id="{E3CD3776-D155-40EC-8007-B3A42C0686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2FC1A2-2E47-487F-A3E1-5A532E902009}"/>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227262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30CAED-850E-42F3-993C-E717AAAB8F1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5E5FE13-F8B2-4A38-96EF-F5121937683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990D614-EA23-474B-8E87-4E12E9B6585C}"/>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5" name="Alt Bilgi Yer Tutucusu 4">
            <a:extLst>
              <a:ext uri="{FF2B5EF4-FFF2-40B4-BE49-F238E27FC236}">
                <a16:creationId xmlns:a16="http://schemas.microsoft.com/office/drawing/2014/main" id="{742B384D-DF1C-428A-AE59-7A44250722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0298E4-3373-48F1-8B7A-EC9242681CD5}"/>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222639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08165A-A73A-4299-B94A-1E75B1E7B91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28A508B-4E66-48DC-B9CE-231973BF7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87C03F7-98C4-4C1D-BA6F-AB28E9107CB9}"/>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5" name="Alt Bilgi Yer Tutucusu 4">
            <a:extLst>
              <a:ext uri="{FF2B5EF4-FFF2-40B4-BE49-F238E27FC236}">
                <a16:creationId xmlns:a16="http://schemas.microsoft.com/office/drawing/2014/main" id="{BAC2A48F-0B26-44FF-8798-5D8B41D55E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58C301-DA89-4166-BE45-1114E2BDD401}"/>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414807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42EBAF-EDDD-406C-8065-295751AD5FD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1B35665-0A5B-4A6B-808C-3C77EB77363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73B30AF-085C-43EF-9819-ABAF6D6694E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97E8BCD-BDAD-4E58-ACD1-9A124CD53719}"/>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6" name="Alt Bilgi Yer Tutucusu 5">
            <a:extLst>
              <a:ext uri="{FF2B5EF4-FFF2-40B4-BE49-F238E27FC236}">
                <a16:creationId xmlns:a16="http://schemas.microsoft.com/office/drawing/2014/main" id="{2E8CB434-467A-43FC-8548-37CDAFDE32A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FE65CBD-C033-43D9-ACD9-B6688A1B150F}"/>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103249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7E99BB-C15B-4B64-9716-3876A033B0C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DCD26DF-028F-49E5-BF32-034CD5232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0E5A4C2-B1DA-4A24-95EA-665CD9D5949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F09939C-B762-4B7C-AF54-EB120B325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CF5FD46-9DE9-4659-A88B-4CEAF4EE46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648ACCF-41DC-4716-81E9-8B14F66D0783}"/>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8" name="Alt Bilgi Yer Tutucusu 7">
            <a:extLst>
              <a:ext uri="{FF2B5EF4-FFF2-40B4-BE49-F238E27FC236}">
                <a16:creationId xmlns:a16="http://schemas.microsoft.com/office/drawing/2014/main" id="{79F53DD1-E45B-45DC-BBE8-A027DF05BD8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EEB8D87-89F2-46DF-A4D7-BDE2B5679644}"/>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55950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F4CF05-2D38-4120-94BC-F8153D55D75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D1F4169-6BA4-47E3-887C-E70D84BF2CE8}"/>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4" name="Alt Bilgi Yer Tutucusu 3">
            <a:extLst>
              <a:ext uri="{FF2B5EF4-FFF2-40B4-BE49-F238E27FC236}">
                <a16:creationId xmlns:a16="http://schemas.microsoft.com/office/drawing/2014/main" id="{B956D3FA-6D6B-41E7-90E2-867C3E32477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0F99B1C-99B7-4BF3-BBE3-2E8AD3C57A1B}"/>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257935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791D1A3-110E-4778-AFD1-6B08304E744D}"/>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3" name="Alt Bilgi Yer Tutucusu 2">
            <a:extLst>
              <a:ext uri="{FF2B5EF4-FFF2-40B4-BE49-F238E27FC236}">
                <a16:creationId xmlns:a16="http://schemas.microsoft.com/office/drawing/2014/main" id="{CD220E92-351E-4F33-82A7-4462615943F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0F711C8-B058-4996-AC9F-7557DDE1DB13}"/>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396919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3400B7-DA62-4912-A00E-53C75E24E48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1FBB5F0-4F0F-4CCF-8B40-B28B72367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90202E0-0276-49BE-B36D-A5C62A5AB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DAEE3CC-F4C3-4F5B-B209-7CA596EDDF2A}"/>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6" name="Alt Bilgi Yer Tutucusu 5">
            <a:extLst>
              <a:ext uri="{FF2B5EF4-FFF2-40B4-BE49-F238E27FC236}">
                <a16:creationId xmlns:a16="http://schemas.microsoft.com/office/drawing/2014/main" id="{E4FECDE1-A315-4234-AE5A-07EFEB70506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93F546B-0DB3-4F0B-9F73-A97E309E3EE0}"/>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242137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41FD14-1BF0-4A84-8DE5-AF30E034365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7B921D8-E7F8-473B-968B-79CFAFCC7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427E7C9-3E22-47EF-907F-A4F721FBE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EA4779B-47B3-4D46-9197-E7065A0F4799}"/>
              </a:ext>
            </a:extLst>
          </p:cNvPr>
          <p:cNvSpPr>
            <a:spLocks noGrp="1"/>
          </p:cNvSpPr>
          <p:nvPr>
            <p:ph type="dt" sz="half" idx="10"/>
          </p:nvPr>
        </p:nvSpPr>
        <p:spPr/>
        <p:txBody>
          <a:bodyPr/>
          <a:lstStyle/>
          <a:p>
            <a:fld id="{4A74A2D9-8C9F-498E-9B78-A042854AA016}" type="datetimeFigureOut">
              <a:rPr lang="tr-TR" smtClean="0"/>
              <a:t>9.10.2025</a:t>
            </a:fld>
            <a:endParaRPr lang="tr-TR"/>
          </a:p>
        </p:txBody>
      </p:sp>
      <p:sp>
        <p:nvSpPr>
          <p:cNvPr id="6" name="Alt Bilgi Yer Tutucusu 5">
            <a:extLst>
              <a:ext uri="{FF2B5EF4-FFF2-40B4-BE49-F238E27FC236}">
                <a16:creationId xmlns:a16="http://schemas.microsoft.com/office/drawing/2014/main" id="{6AC7C697-14E7-4D28-B4E2-ADFB44F639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79D2E2F-BEBC-4569-9440-0FA2564B3FB6}"/>
              </a:ext>
            </a:extLst>
          </p:cNvPr>
          <p:cNvSpPr>
            <a:spLocks noGrp="1"/>
          </p:cNvSpPr>
          <p:nvPr>
            <p:ph type="sldNum" sz="quarter" idx="12"/>
          </p:nvPr>
        </p:nvSpPr>
        <p:spPr/>
        <p:txBody>
          <a:bodyPr/>
          <a:lstStyle/>
          <a:p>
            <a:fld id="{DD3F2F1B-7D20-4265-820B-643B1D4003A9}" type="slidenum">
              <a:rPr lang="tr-TR" smtClean="0"/>
              <a:t>‹#›</a:t>
            </a:fld>
            <a:endParaRPr lang="tr-TR"/>
          </a:p>
        </p:txBody>
      </p:sp>
    </p:spTree>
    <p:extLst>
      <p:ext uri="{BB962C8B-B14F-4D97-AF65-F5344CB8AC3E}">
        <p14:creationId xmlns:p14="http://schemas.microsoft.com/office/powerpoint/2010/main" val="383557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27BC428-DAE5-4607-8190-F112A012A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AD81E19-F41F-4DF7-97C4-03EF4EB46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CBF9A92-A16D-4A4A-8AF4-F34E961AB8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4A2D9-8C9F-498E-9B78-A042854AA016}" type="datetimeFigureOut">
              <a:rPr lang="tr-TR" smtClean="0"/>
              <a:t>9.10.2025</a:t>
            </a:fld>
            <a:endParaRPr lang="tr-TR"/>
          </a:p>
        </p:txBody>
      </p:sp>
      <p:sp>
        <p:nvSpPr>
          <p:cNvPr id="5" name="Alt Bilgi Yer Tutucusu 4">
            <a:extLst>
              <a:ext uri="{FF2B5EF4-FFF2-40B4-BE49-F238E27FC236}">
                <a16:creationId xmlns:a16="http://schemas.microsoft.com/office/drawing/2014/main" id="{70350078-85BE-4D77-B40A-E3A9CAA63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F02E5B5-83F6-4FBE-B79B-EDEDC2410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F2F1B-7D20-4265-820B-643B1D4003A9}" type="slidenum">
              <a:rPr lang="tr-TR" smtClean="0"/>
              <a:t>‹#›</a:t>
            </a:fld>
            <a:endParaRPr lang="tr-TR"/>
          </a:p>
        </p:txBody>
      </p:sp>
    </p:spTree>
    <p:extLst>
      <p:ext uri="{BB962C8B-B14F-4D97-AF65-F5344CB8AC3E}">
        <p14:creationId xmlns:p14="http://schemas.microsoft.com/office/powerpoint/2010/main" val="1130594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BCCFEC4F-69AA-4862-AE93-D8A5CAC3B986}"/>
              </a:ext>
            </a:extLst>
          </p:cNvPr>
          <p:cNvGrpSpPr/>
          <p:nvPr/>
        </p:nvGrpSpPr>
        <p:grpSpPr>
          <a:xfrm>
            <a:off x="0" y="0"/>
            <a:ext cx="12192000" cy="6858000"/>
            <a:chOff x="0" y="0"/>
            <a:chExt cx="12192000" cy="6858000"/>
          </a:xfrm>
        </p:grpSpPr>
        <p:sp>
          <p:nvSpPr>
            <p:cNvPr id="2" name="Freeform 2">
              <a:extLst>
                <a:ext uri="{FF2B5EF4-FFF2-40B4-BE49-F238E27FC236}">
                  <a16:creationId xmlns:a16="http://schemas.microsoft.com/office/drawing/2014/main" id="{592B4FE5-9E77-431B-8BA5-5CBBD50925F1}"/>
                </a:ext>
              </a:extLst>
            </p:cNvPr>
            <p:cNvSpPr/>
            <p:nvPr/>
          </p:nvSpPr>
          <p:spPr>
            <a:xfrm flipH="1">
              <a:off x="2399818" y="0"/>
              <a:ext cx="979218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4507" t="-9222" r="1" b="-9222"/>
              </a:stretch>
            </a:blipFill>
          </p:spPr>
          <p:txBody>
            <a:bodyPr/>
            <a:lstStyle/>
            <a:p>
              <a:endParaRPr lang="tr-TR" dirty="0"/>
            </a:p>
          </p:txBody>
        </p:sp>
        <p:sp>
          <p:nvSpPr>
            <p:cNvPr id="3" name="Dikdörtgen 2">
              <a:extLst>
                <a:ext uri="{FF2B5EF4-FFF2-40B4-BE49-F238E27FC236}">
                  <a16:creationId xmlns:a16="http://schemas.microsoft.com/office/drawing/2014/main" id="{71CA8466-2D94-43B3-8992-805D0DB76A14}"/>
                </a:ext>
              </a:extLst>
            </p:cNvPr>
            <p:cNvSpPr/>
            <p:nvPr/>
          </p:nvSpPr>
          <p:spPr>
            <a:xfrm>
              <a:off x="0" y="0"/>
              <a:ext cx="2399818" cy="6858000"/>
            </a:xfrm>
            <a:prstGeom prst="rect">
              <a:avLst/>
            </a:prstGeom>
            <a:solidFill>
              <a:srgbClr val="007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Metin kutusu 4">
            <a:extLst>
              <a:ext uri="{FF2B5EF4-FFF2-40B4-BE49-F238E27FC236}">
                <a16:creationId xmlns:a16="http://schemas.microsoft.com/office/drawing/2014/main" id="{16039BC6-1BC3-42BB-B865-B9A5946B21EA}"/>
              </a:ext>
            </a:extLst>
          </p:cNvPr>
          <p:cNvSpPr txBox="1"/>
          <p:nvPr/>
        </p:nvSpPr>
        <p:spPr>
          <a:xfrm>
            <a:off x="400339" y="2491196"/>
            <a:ext cx="6648644" cy="1478418"/>
          </a:xfrm>
          <a:prstGeom prst="rect">
            <a:avLst/>
          </a:prstGeom>
          <a:noFill/>
          <a:effectLst>
            <a:outerShdw blurRad="50800" dist="38100" algn="l" rotWithShape="0">
              <a:prstClr val="black">
                <a:alpha val="40000"/>
              </a:prstClr>
            </a:outerShdw>
          </a:effectLst>
        </p:spPr>
        <p:txBody>
          <a:bodyPr wrap="square">
            <a:spAutoFit/>
          </a:bodyPr>
          <a:lstStyle/>
          <a:p>
            <a:pPr>
              <a:lnSpc>
                <a:spcPct val="150000"/>
              </a:lnSpc>
            </a:pPr>
            <a:r>
              <a:rPr lang="tr-TR" sz="3200" b="1" dirty="0">
                <a:solidFill>
                  <a:schemeClr val="bg1"/>
                </a:solidFill>
                <a:latin typeface="Arimo Bold" panose="020B0604020202020204" charset="0"/>
                <a:ea typeface="Arimo Bold" panose="020B0604020202020204" charset="0"/>
                <a:cs typeface="Arimo Bold" panose="020B0604020202020204" charset="0"/>
              </a:rPr>
              <a:t>Yerel Yönetimler için Kapasite Geliştirme Programları</a:t>
            </a:r>
            <a:endParaRPr lang="tr-TR" sz="3200" dirty="0">
              <a:solidFill>
                <a:schemeClr val="bg1"/>
              </a:solidFill>
              <a:latin typeface="Arimo Bold" panose="020B0604020202020204" charset="0"/>
              <a:ea typeface="Arimo Bold" panose="020B0604020202020204" charset="0"/>
              <a:cs typeface="Arimo Bold" panose="020B0604020202020204" charset="0"/>
            </a:endParaRPr>
          </a:p>
        </p:txBody>
      </p:sp>
      <p:sp>
        <p:nvSpPr>
          <p:cNvPr id="6" name="Freeform 4">
            <a:extLst>
              <a:ext uri="{FF2B5EF4-FFF2-40B4-BE49-F238E27FC236}">
                <a16:creationId xmlns:a16="http://schemas.microsoft.com/office/drawing/2014/main" id="{F3172F34-258A-4AB8-BD52-9158001E547D}"/>
              </a:ext>
            </a:extLst>
          </p:cNvPr>
          <p:cNvSpPr/>
          <p:nvPr/>
        </p:nvSpPr>
        <p:spPr>
          <a:xfrm>
            <a:off x="1883560" y="107205"/>
            <a:ext cx="2660020" cy="1772166"/>
          </a:xfrm>
          <a:custGeom>
            <a:avLst/>
            <a:gdLst/>
            <a:ahLst/>
            <a:cxnLst/>
            <a:rect l="l" t="t" r="r" b="b"/>
            <a:pathLst>
              <a:path w="6596904" h="1327627">
                <a:moveTo>
                  <a:pt x="0" y="0"/>
                </a:moveTo>
                <a:lnTo>
                  <a:pt x="6596904" y="0"/>
                </a:lnTo>
                <a:lnTo>
                  <a:pt x="6596904" y="1327627"/>
                </a:lnTo>
                <a:lnTo>
                  <a:pt x="0" y="1327627"/>
                </a:lnTo>
                <a:lnTo>
                  <a:pt x="0" y="0"/>
                </a:lnTo>
                <a:close/>
              </a:path>
            </a:pathLst>
          </a:custGeom>
          <a:blipFill>
            <a:blip r:embed="rId3"/>
            <a:stretch>
              <a:fillRect r="-231042"/>
            </a:stretch>
          </a:blipFill>
          <a:effectLst>
            <a:outerShdw blurRad="50800" dist="38100" dir="5400000" algn="t" rotWithShape="0">
              <a:prstClr val="black">
                <a:alpha val="40000"/>
              </a:prstClr>
            </a:outerShdw>
          </a:effectLst>
        </p:spPr>
        <p:txBody>
          <a:bodyPr/>
          <a:lstStyle/>
          <a:p>
            <a:endParaRPr lang="tr-TR" dirty="0"/>
          </a:p>
        </p:txBody>
      </p:sp>
      <p:sp>
        <p:nvSpPr>
          <p:cNvPr id="7" name="Metin kutusu 6">
            <a:extLst>
              <a:ext uri="{FF2B5EF4-FFF2-40B4-BE49-F238E27FC236}">
                <a16:creationId xmlns:a16="http://schemas.microsoft.com/office/drawing/2014/main" id="{9929BFDE-0FD4-4967-A67C-EA0B2B510E31}"/>
              </a:ext>
            </a:extLst>
          </p:cNvPr>
          <p:cNvSpPr txBox="1"/>
          <p:nvPr/>
        </p:nvSpPr>
        <p:spPr>
          <a:xfrm>
            <a:off x="280790" y="5596120"/>
            <a:ext cx="2314936" cy="11546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50000"/>
              </a:lnSpc>
            </a:pPr>
            <a:r>
              <a:rPr lang="tr-TR" sz="1600" b="1" dirty="0">
                <a:solidFill>
                  <a:schemeClr val="bg1"/>
                </a:solidFill>
                <a:latin typeface="Arimo Bold" panose="020B0604020202020204" charset="0"/>
                <a:ea typeface="Arimo Bold" panose="020B0604020202020204" charset="0"/>
                <a:cs typeface="Arimo Bold" panose="020B0604020202020204" charset="0"/>
              </a:rPr>
              <a:t>Gökçe Ayman</a:t>
            </a:r>
          </a:p>
          <a:p>
            <a:pPr algn="ctr">
              <a:lnSpc>
                <a:spcPct val="150000"/>
              </a:lnSpc>
            </a:pPr>
            <a:r>
              <a:rPr lang="tr-TR" sz="1600" dirty="0">
                <a:solidFill>
                  <a:schemeClr val="bg1"/>
                </a:solidFill>
                <a:latin typeface="Arimo Bold" panose="020B0604020202020204" charset="0"/>
                <a:ea typeface="Arimo Bold" panose="020B0604020202020204" charset="0"/>
                <a:cs typeface="Arimo Bold" panose="020B0604020202020204" charset="0"/>
              </a:rPr>
              <a:t>SKB Akademi Eğitim Koordinatörü</a:t>
            </a:r>
          </a:p>
        </p:txBody>
      </p:sp>
      <p:sp>
        <p:nvSpPr>
          <p:cNvPr id="11" name="Metin kutusu 10">
            <a:extLst>
              <a:ext uri="{FF2B5EF4-FFF2-40B4-BE49-F238E27FC236}">
                <a16:creationId xmlns:a16="http://schemas.microsoft.com/office/drawing/2014/main" id="{249F7BD2-496C-4F61-AD17-E14E2CE6DB06}"/>
              </a:ext>
            </a:extLst>
          </p:cNvPr>
          <p:cNvSpPr txBox="1"/>
          <p:nvPr/>
        </p:nvSpPr>
        <p:spPr>
          <a:xfrm>
            <a:off x="-65608" y="1820240"/>
            <a:ext cx="6558356" cy="523220"/>
          </a:xfrm>
          <a:prstGeom prst="rect">
            <a:avLst/>
          </a:prstGeom>
          <a:noFill/>
          <a:effectLst>
            <a:innerShdw blurRad="63500" dist="50800" dir="16200000">
              <a:prstClr val="black">
                <a:alpha val="50000"/>
              </a:prstClr>
            </a:innerShdw>
          </a:effectLst>
        </p:spPr>
        <p:txBody>
          <a:bodyPr wrap="square">
            <a:spAutoFit/>
          </a:bodyPr>
          <a:lstStyle/>
          <a:p>
            <a:pPr algn="ctr"/>
            <a:r>
              <a:rPr lang="tr-TR" sz="2800" b="1" dirty="0">
                <a:solidFill>
                  <a:schemeClr val="bg1"/>
                </a:solidFill>
                <a:effectLst>
                  <a:outerShdw blurRad="50800" dist="38100" dir="2700000" algn="tl" rotWithShape="0">
                    <a:prstClr val="black">
                      <a:alpha val="40000"/>
                    </a:prstClr>
                  </a:outerShdw>
                </a:effectLst>
                <a:latin typeface="Arimo Bold" panose="020B0604020202020204" charset="0"/>
                <a:ea typeface="Arimo Bold" panose="020B0604020202020204" charset="0"/>
                <a:cs typeface="Arimo Bold" panose="020B0604020202020204" charset="0"/>
              </a:rPr>
              <a:t>44. Olağan Meclis Toplantısı</a:t>
            </a:r>
          </a:p>
        </p:txBody>
      </p:sp>
      <p:sp>
        <p:nvSpPr>
          <p:cNvPr id="12" name="Metin kutusu 11">
            <a:extLst>
              <a:ext uri="{FF2B5EF4-FFF2-40B4-BE49-F238E27FC236}">
                <a16:creationId xmlns:a16="http://schemas.microsoft.com/office/drawing/2014/main" id="{669AFED4-F3B3-4726-8FB0-2F1BD470710F}"/>
              </a:ext>
            </a:extLst>
          </p:cNvPr>
          <p:cNvSpPr txBox="1"/>
          <p:nvPr/>
        </p:nvSpPr>
        <p:spPr>
          <a:xfrm>
            <a:off x="886897" y="4582812"/>
            <a:ext cx="3692324" cy="400110"/>
          </a:xfrm>
          <a:prstGeom prst="rect">
            <a:avLst/>
          </a:prstGeom>
          <a:noFill/>
          <a:effectLst>
            <a:innerShdw blurRad="63500" dist="50800" dir="16200000">
              <a:prstClr val="black">
                <a:alpha val="50000"/>
              </a:prstClr>
            </a:innerShdw>
          </a:effectLst>
        </p:spPr>
        <p:txBody>
          <a:bodyPr wrap="square">
            <a:spAutoFit/>
          </a:bodyPr>
          <a:lstStyle/>
          <a:p>
            <a:pPr algn="ctr"/>
            <a:r>
              <a:rPr lang="tr-TR" sz="2000" b="1" dirty="0">
                <a:solidFill>
                  <a:schemeClr val="bg1"/>
                </a:solidFill>
                <a:effectLst>
                  <a:outerShdw blurRad="50800" dist="38100" dir="2700000" algn="tl" rotWithShape="0">
                    <a:prstClr val="black">
                      <a:alpha val="40000"/>
                    </a:prstClr>
                  </a:outerShdw>
                </a:effectLst>
                <a:latin typeface="Arimo Bold" panose="020B0604020202020204" charset="0"/>
                <a:ea typeface="Arimo Bold" panose="020B0604020202020204" charset="0"/>
                <a:cs typeface="Arimo Bold" panose="020B0604020202020204" charset="0"/>
              </a:rPr>
              <a:t>11 Ekim 2025  I  İzmir</a:t>
            </a:r>
          </a:p>
        </p:txBody>
      </p:sp>
    </p:spTree>
    <p:extLst>
      <p:ext uri="{BB962C8B-B14F-4D97-AF65-F5344CB8AC3E}">
        <p14:creationId xmlns:p14="http://schemas.microsoft.com/office/powerpoint/2010/main" val="26415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769C7780-9A70-419F-A3DB-B90DED46C65C}"/>
              </a:ext>
            </a:extLst>
          </p:cNvPr>
          <p:cNvSpPr/>
          <p:nvPr/>
        </p:nvSpPr>
        <p:spPr>
          <a:xfrm flipH="1">
            <a:off x="0" y="0"/>
            <a:ext cx="12192000" cy="10532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0044" b="-611144"/>
            </a:stretch>
          </a:blipFill>
          <a:effectLst>
            <a:outerShdw blurRad="50800" dist="38100" dir="2700000" algn="tl" rotWithShape="0">
              <a:prstClr val="black">
                <a:alpha val="40000"/>
              </a:prstClr>
            </a:outerShdw>
          </a:effectLst>
        </p:spPr>
        <p:txBody>
          <a:bodyPr/>
          <a:lstStyle/>
          <a:p>
            <a:endParaRPr lang="tr-TR" dirty="0"/>
          </a:p>
        </p:txBody>
      </p:sp>
      <p:pic>
        <p:nvPicPr>
          <p:cNvPr id="2" name="Resim 1">
            <a:extLst>
              <a:ext uri="{FF2B5EF4-FFF2-40B4-BE49-F238E27FC236}">
                <a16:creationId xmlns:a16="http://schemas.microsoft.com/office/drawing/2014/main" id="{88AC5807-A07C-488F-9FCD-50C7387165CC}"/>
              </a:ext>
            </a:extLst>
          </p:cNvPr>
          <p:cNvPicPr>
            <a:picLocks noChangeAspect="1"/>
          </p:cNvPicPr>
          <p:nvPr/>
        </p:nvPicPr>
        <p:blipFill>
          <a:blip r:embed="rId4">
            <a:alphaModFix amt="50000"/>
          </a:blip>
          <a:stretch>
            <a:fillRect/>
          </a:stretch>
        </p:blipFill>
        <p:spPr>
          <a:xfrm>
            <a:off x="584893" y="1493135"/>
            <a:ext cx="4693163" cy="5071779"/>
          </a:xfrm>
          <a:prstGeom prst="rect">
            <a:avLst/>
          </a:prstGeom>
        </p:spPr>
      </p:pic>
      <p:sp>
        <p:nvSpPr>
          <p:cNvPr id="4" name="Metin kutusu 3">
            <a:extLst>
              <a:ext uri="{FF2B5EF4-FFF2-40B4-BE49-F238E27FC236}">
                <a16:creationId xmlns:a16="http://schemas.microsoft.com/office/drawing/2014/main" id="{B4D9C48A-7BAD-44F7-AC04-105FA65A5140}"/>
              </a:ext>
            </a:extLst>
          </p:cNvPr>
          <p:cNvSpPr txBox="1"/>
          <p:nvPr/>
        </p:nvSpPr>
        <p:spPr>
          <a:xfrm>
            <a:off x="6725920" y="1309136"/>
            <a:ext cx="3332480" cy="1015663"/>
          </a:xfrm>
          <a:prstGeom prst="rect">
            <a:avLst/>
          </a:prstGeom>
          <a:noFill/>
        </p:spPr>
        <p:txBody>
          <a:bodyPr wrap="square" rtlCol="0">
            <a:spAutoFit/>
          </a:bodyPr>
          <a:lstStyle/>
          <a:p>
            <a:r>
              <a:rPr lang="tr-TR" sz="6000" b="1" spc="300" dirty="0">
                <a:solidFill>
                  <a:srgbClr val="007374"/>
                </a:solidFill>
              </a:rPr>
              <a:t>3</a:t>
            </a:r>
            <a:r>
              <a:rPr lang="tr-TR" sz="2800" b="1" spc="300" dirty="0">
                <a:solidFill>
                  <a:srgbClr val="007374"/>
                </a:solidFill>
              </a:rPr>
              <a:t>Temel Soru(n)</a:t>
            </a:r>
          </a:p>
        </p:txBody>
      </p:sp>
      <p:sp>
        <p:nvSpPr>
          <p:cNvPr id="5" name="Metin kutusu 4">
            <a:extLst>
              <a:ext uri="{FF2B5EF4-FFF2-40B4-BE49-F238E27FC236}">
                <a16:creationId xmlns:a16="http://schemas.microsoft.com/office/drawing/2014/main" id="{A81B93DF-6212-49A8-9DAF-E3A1DDF6427A}"/>
              </a:ext>
            </a:extLst>
          </p:cNvPr>
          <p:cNvSpPr txBox="1"/>
          <p:nvPr/>
        </p:nvSpPr>
        <p:spPr>
          <a:xfrm>
            <a:off x="5686313" y="2580640"/>
            <a:ext cx="6126480" cy="3373359"/>
          </a:xfrm>
          <a:prstGeom prst="rect">
            <a:avLst/>
          </a:prstGeom>
          <a:noFill/>
        </p:spPr>
        <p:txBody>
          <a:bodyPr wrap="square" rtlCol="0">
            <a:spAutoFit/>
          </a:bodyPr>
          <a:lstStyle/>
          <a:p>
            <a:pPr marL="342900" indent="-342900">
              <a:lnSpc>
                <a:spcPct val="150000"/>
              </a:lnSpc>
              <a:buFont typeface="+mj-lt"/>
              <a:buAutoNum type="arabicPeriod"/>
            </a:pPr>
            <a:r>
              <a:rPr lang="tr-TR" b="1" dirty="0">
                <a:solidFill>
                  <a:srgbClr val="007374"/>
                </a:solidFill>
              </a:rPr>
              <a:t>Azalan bütçe–artan beklenti denkleminde kaliteyi nasıl yükselteceğiz?</a:t>
            </a:r>
            <a:br>
              <a:rPr lang="tr-TR" dirty="0">
                <a:solidFill>
                  <a:srgbClr val="007374"/>
                </a:solidFill>
              </a:rPr>
            </a:br>
            <a:endParaRPr lang="tr-TR" dirty="0">
              <a:solidFill>
                <a:srgbClr val="007374"/>
              </a:solidFill>
            </a:endParaRPr>
          </a:p>
          <a:p>
            <a:pPr marL="342900" indent="-342900">
              <a:lnSpc>
                <a:spcPct val="150000"/>
              </a:lnSpc>
              <a:buFont typeface="+mj-lt"/>
              <a:buAutoNum type="arabicPeriod"/>
            </a:pPr>
            <a:r>
              <a:rPr lang="tr-TR" b="1" dirty="0">
                <a:solidFill>
                  <a:srgbClr val="007374"/>
                </a:solidFill>
              </a:rPr>
              <a:t>Yarın çıkacak bir mevzuat ya da fon çağrısına gerçekten hazır mıyız?</a:t>
            </a:r>
            <a:br>
              <a:rPr lang="tr-TR" dirty="0">
                <a:solidFill>
                  <a:srgbClr val="007374"/>
                </a:solidFill>
              </a:rPr>
            </a:br>
            <a:endParaRPr lang="tr-TR" dirty="0">
              <a:solidFill>
                <a:srgbClr val="007374"/>
              </a:solidFill>
            </a:endParaRPr>
          </a:p>
          <a:p>
            <a:pPr marL="342900" indent="-342900">
              <a:lnSpc>
                <a:spcPct val="150000"/>
              </a:lnSpc>
              <a:buFont typeface="+mj-lt"/>
              <a:buAutoNum type="arabicPeriod"/>
            </a:pPr>
            <a:r>
              <a:rPr lang="tr-TR" b="1" dirty="0">
                <a:solidFill>
                  <a:srgbClr val="007374"/>
                </a:solidFill>
              </a:rPr>
              <a:t>Etkiyi ölçmeden doğru karar alabilir miyiz?</a:t>
            </a:r>
            <a:endParaRPr lang="tr-TR" dirty="0">
              <a:solidFill>
                <a:srgbClr val="007374"/>
              </a:solidFill>
            </a:endParaRPr>
          </a:p>
          <a:p>
            <a:pPr marL="342900" indent="-342900">
              <a:lnSpc>
                <a:spcPct val="150000"/>
              </a:lnSpc>
              <a:buFont typeface="+mj-lt"/>
              <a:buAutoNum type="arabicPeriod"/>
            </a:pPr>
            <a:endParaRPr lang="tr-TR" dirty="0">
              <a:solidFill>
                <a:srgbClr val="007374"/>
              </a:solidFill>
            </a:endParaRPr>
          </a:p>
        </p:txBody>
      </p:sp>
    </p:spTree>
    <p:extLst>
      <p:ext uri="{BB962C8B-B14F-4D97-AF65-F5344CB8AC3E}">
        <p14:creationId xmlns:p14="http://schemas.microsoft.com/office/powerpoint/2010/main" val="220686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0439" b="-50439"/>
            </a:stretch>
          </a:blipFill>
        </p:spPr>
      </p:sp>
      <p:sp>
        <p:nvSpPr>
          <p:cNvPr id="3" name="Freeform 3"/>
          <p:cNvSpPr/>
          <p:nvPr/>
        </p:nvSpPr>
        <p:spPr>
          <a:xfrm>
            <a:off x="5376120" y="677475"/>
            <a:ext cx="5687668" cy="5294701"/>
          </a:xfrm>
          <a:custGeom>
            <a:avLst/>
            <a:gdLst/>
            <a:ahLst/>
            <a:cxnLst/>
            <a:rect l="l" t="t" r="r" b="b"/>
            <a:pathLst>
              <a:path w="8531502" h="7942052">
                <a:moveTo>
                  <a:pt x="0" y="0"/>
                </a:moveTo>
                <a:lnTo>
                  <a:pt x="8531502" y="0"/>
                </a:lnTo>
                <a:lnTo>
                  <a:pt x="8531502" y="7942052"/>
                </a:lnTo>
                <a:lnTo>
                  <a:pt x="0" y="7942052"/>
                </a:lnTo>
                <a:lnTo>
                  <a:pt x="0" y="0"/>
                </a:lnTo>
                <a:close/>
              </a:path>
            </a:pathLst>
          </a:custGeom>
          <a:blipFill>
            <a:blip r:embed="rId4">
              <a:extLst>
                <a:ext uri="{96DAC541-7B7A-43D3-8B79-37D633B846F1}">
                  <asvg:svgBlip xmlns:asvg="http://schemas.microsoft.com/office/drawing/2016/SVG/main" r:embed="rId5"/>
                </a:ext>
              </a:extLst>
            </a:blip>
            <a:stretch>
              <a:fillRect/>
            </a:stretch>
          </a:blipFill>
          <a:effectLst>
            <a:innerShdw blurRad="63500" dist="50800" dir="16200000">
              <a:prstClr val="black">
                <a:alpha val="50000"/>
              </a:prstClr>
            </a:innerShdw>
          </a:effectLst>
        </p:spPr>
        <p:txBody>
          <a:bodyPr/>
          <a:lstStyle/>
          <a:p>
            <a:endParaRPr lang="tr-TR" dirty="0"/>
          </a:p>
        </p:txBody>
      </p:sp>
      <p:sp>
        <p:nvSpPr>
          <p:cNvPr id="5" name="Freeform 2">
            <a:extLst>
              <a:ext uri="{FF2B5EF4-FFF2-40B4-BE49-F238E27FC236}">
                <a16:creationId xmlns:a16="http://schemas.microsoft.com/office/drawing/2014/main" id="{839B02EB-61BF-4B50-9679-445B83288918}"/>
              </a:ext>
            </a:extLst>
          </p:cNvPr>
          <p:cNvSpPr/>
          <p:nvPr/>
        </p:nvSpPr>
        <p:spPr>
          <a:xfrm>
            <a:off x="0" y="1"/>
            <a:ext cx="4247909"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l="-174115" t="-6539" r="-12897" b="-1095"/>
            </a:stretch>
          </a:blipFill>
          <a:effectLst>
            <a:outerShdw blurRad="50800" dist="38100" dir="2700000" algn="tl" rotWithShape="0">
              <a:prstClr val="black">
                <a:alpha val="40000"/>
              </a:prstClr>
            </a:outerShdw>
          </a:effectLst>
        </p:spPr>
        <p:txBody>
          <a:bodyPr/>
          <a:lstStyle/>
          <a:p>
            <a:endParaRPr lang="tr-TR" dirty="0"/>
          </a:p>
        </p:txBody>
      </p:sp>
      <p:sp>
        <p:nvSpPr>
          <p:cNvPr id="7" name="Metin kutusu 6">
            <a:extLst>
              <a:ext uri="{FF2B5EF4-FFF2-40B4-BE49-F238E27FC236}">
                <a16:creationId xmlns:a16="http://schemas.microsoft.com/office/drawing/2014/main" id="{C93F241C-33D4-4BC7-B31D-7421AFA923FB}"/>
              </a:ext>
            </a:extLst>
          </p:cNvPr>
          <p:cNvSpPr txBox="1"/>
          <p:nvPr/>
        </p:nvSpPr>
        <p:spPr>
          <a:xfrm>
            <a:off x="7587601" y="1246094"/>
            <a:ext cx="1264705" cy="954107"/>
          </a:xfrm>
          <a:prstGeom prst="rect">
            <a:avLst/>
          </a:prstGeom>
          <a:noFill/>
        </p:spPr>
        <p:txBody>
          <a:bodyPr wrap="square" rtlCol="0">
            <a:spAutoFit/>
          </a:bodyPr>
          <a:lstStyle/>
          <a:p>
            <a:pPr algn="ctr"/>
            <a:r>
              <a:rPr lang="tr-TR" sz="1600" b="1" dirty="0">
                <a:solidFill>
                  <a:schemeClr val="bg1"/>
                </a:solidFill>
                <a:effectLst>
                  <a:outerShdw blurRad="50800" dist="38100" dir="2700000" algn="tl" rotWithShape="0">
                    <a:prstClr val="black">
                      <a:alpha val="40000"/>
                    </a:prstClr>
                  </a:outerShdw>
                </a:effectLst>
              </a:rPr>
              <a:t>ÜÇÜZ DÖNÜŞÜM </a:t>
            </a:r>
            <a:r>
              <a:rPr lang="tr-TR" sz="1200" b="1" dirty="0">
                <a:solidFill>
                  <a:schemeClr val="bg1"/>
                </a:solidFill>
                <a:effectLst>
                  <a:outerShdw blurRad="50800" dist="38100" dir="2700000" algn="tl" rotWithShape="0">
                    <a:prstClr val="black">
                      <a:alpha val="40000"/>
                    </a:prstClr>
                  </a:outerShdw>
                </a:effectLst>
              </a:rPr>
              <a:t>(Yeşil, Dijital, Adil)</a:t>
            </a:r>
            <a:endParaRPr lang="tr-TR" sz="1600" b="1" dirty="0">
              <a:solidFill>
                <a:schemeClr val="bg1"/>
              </a:solidFill>
              <a:effectLst>
                <a:outerShdw blurRad="50800" dist="38100" dir="2700000" algn="tl" rotWithShape="0">
                  <a:prstClr val="black">
                    <a:alpha val="40000"/>
                  </a:prstClr>
                </a:outerShdw>
              </a:effectLst>
            </a:endParaRPr>
          </a:p>
        </p:txBody>
      </p:sp>
      <p:sp>
        <p:nvSpPr>
          <p:cNvPr id="8" name="Metin kutusu 7">
            <a:extLst>
              <a:ext uri="{FF2B5EF4-FFF2-40B4-BE49-F238E27FC236}">
                <a16:creationId xmlns:a16="http://schemas.microsoft.com/office/drawing/2014/main" id="{5613563E-6261-4B3E-BC55-52D119A7C32E}"/>
              </a:ext>
            </a:extLst>
          </p:cNvPr>
          <p:cNvSpPr txBox="1"/>
          <p:nvPr/>
        </p:nvSpPr>
        <p:spPr>
          <a:xfrm>
            <a:off x="6881983" y="2693883"/>
            <a:ext cx="2675943" cy="1261884"/>
          </a:xfrm>
          <a:prstGeom prst="rect">
            <a:avLst/>
          </a:prstGeom>
          <a:noFill/>
        </p:spPr>
        <p:txBody>
          <a:bodyPr wrap="square" rtlCol="0">
            <a:spAutoFit/>
          </a:bodyPr>
          <a:lstStyle/>
          <a:p>
            <a:pPr algn="ctr"/>
            <a:r>
              <a:rPr lang="tr-TR" sz="1600" b="1" dirty="0">
                <a:solidFill>
                  <a:schemeClr val="bg1"/>
                </a:solidFill>
                <a:effectLst>
                  <a:outerShdw blurRad="50800" dist="38100" dir="2700000" algn="tl" rotWithShape="0">
                    <a:prstClr val="black">
                      <a:alpha val="40000"/>
                    </a:prstClr>
                  </a:outerShdw>
                </a:effectLst>
              </a:rPr>
              <a:t>TEMATİK UZMANLIK ALANLARI </a:t>
            </a:r>
          </a:p>
          <a:p>
            <a:pPr algn="ctr"/>
            <a:endParaRPr lang="tr-TR" sz="1600" b="1" dirty="0">
              <a:solidFill>
                <a:schemeClr val="bg1"/>
              </a:solidFill>
              <a:effectLst>
                <a:outerShdw blurRad="50800" dist="38100" dir="2700000" algn="tl" rotWithShape="0">
                  <a:prstClr val="black">
                    <a:alpha val="40000"/>
                  </a:prstClr>
                </a:outerShdw>
              </a:effectLst>
            </a:endParaRPr>
          </a:p>
          <a:p>
            <a:pPr algn="ctr"/>
            <a:r>
              <a:rPr lang="tr-TR" sz="1400" b="1" dirty="0">
                <a:solidFill>
                  <a:schemeClr val="bg1"/>
                </a:solidFill>
                <a:effectLst>
                  <a:outerShdw blurRad="50800" dist="38100" dir="2700000" algn="tl" rotWithShape="0">
                    <a:prstClr val="black">
                      <a:alpha val="40000"/>
                    </a:prstClr>
                  </a:outerShdw>
                </a:effectLst>
              </a:rPr>
              <a:t>(İklim Dirençliliği, Akıllı Şehircilik, Sosyal Kapsayıcılık vb.)</a:t>
            </a:r>
            <a:endParaRPr lang="tr-TR" sz="2000" b="1" dirty="0">
              <a:solidFill>
                <a:schemeClr val="bg1"/>
              </a:solidFill>
              <a:effectLst>
                <a:outerShdw blurRad="50800" dist="38100" dir="2700000" algn="tl" rotWithShape="0">
                  <a:prstClr val="black">
                    <a:alpha val="40000"/>
                  </a:prstClr>
                </a:outerShdw>
              </a:effectLst>
            </a:endParaRPr>
          </a:p>
        </p:txBody>
      </p:sp>
      <p:sp>
        <p:nvSpPr>
          <p:cNvPr id="9" name="Metin kutusu 8">
            <a:extLst>
              <a:ext uri="{FF2B5EF4-FFF2-40B4-BE49-F238E27FC236}">
                <a16:creationId xmlns:a16="http://schemas.microsoft.com/office/drawing/2014/main" id="{7F086944-C9F6-410C-B20D-EFB6AB5CE8D1}"/>
              </a:ext>
            </a:extLst>
          </p:cNvPr>
          <p:cNvSpPr txBox="1"/>
          <p:nvPr/>
        </p:nvSpPr>
        <p:spPr>
          <a:xfrm>
            <a:off x="5987550" y="4633242"/>
            <a:ext cx="4464806" cy="1138773"/>
          </a:xfrm>
          <a:prstGeom prst="rect">
            <a:avLst/>
          </a:prstGeom>
          <a:noFill/>
        </p:spPr>
        <p:txBody>
          <a:bodyPr wrap="square" rtlCol="0">
            <a:spAutoFit/>
          </a:bodyPr>
          <a:lstStyle/>
          <a:p>
            <a:pPr algn="ctr"/>
            <a:r>
              <a:rPr lang="tr-TR" b="1" dirty="0">
                <a:solidFill>
                  <a:schemeClr val="bg1"/>
                </a:solidFill>
              </a:rPr>
              <a:t>TEMEL YÖNETİM BECERİLERİ </a:t>
            </a:r>
          </a:p>
          <a:p>
            <a:pPr algn="ctr"/>
            <a:endParaRPr lang="tr-TR" b="1" dirty="0">
              <a:solidFill>
                <a:schemeClr val="bg1"/>
              </a:solidFill>
            </a:endParaRPr>
          </a:p>
          <a:p>
            <a:pPr algn="ctr"/>
            <a:r>
              <a:rPr lang="tr-TR" sz="1600" b="1" dirty="0">
                <a:solidFill>
                  <a:schemeClr val="bg1"/>
                </a:solidFill>
              </a:rPr>
              <a:t>(Stratejik Planlama, Proje Yazımı-Yönetimi, Nitelikli Rapor Yazımı, Veri, Finansal Sürdürülebilirlik vb.)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769C7780-9A70-419F-A3DB-B90DED46C65C}"/>
              </a:ext>
            </a:extLst>
          </p:cNvPr>
          <p:cNvSpPr/>
          <p:nvPr/>
        </p:nvSpPr>
        <p:spPr>
          <a:xfrm flipH="1">
            <a:off x="0" y="0"/>
            <a:ext cx="12192000" cy="10532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0044" b="-611144"/>
            </a:stretch>
          </a:blipFill>
          <a:effectLst>
            <a:outerShdw blurRad="50800" dist="38100" dir="2700000" algn="tl" rotWithShape="0">
              <a:prstClr val="black">
                <a:alpha val="40000"/>
              </a:prstClr>
            </a:outerShdw>
          </a:effectLst>
        </p:spPr>
        <p:txBody>
          <a:bodyPr/>
          <a:lstStyle/>
          <a:p>
            <a:endParaRPr lang="tr-TR" dirty="0"/>
          </a:p>
        </p:txBody>
      </p:sp>
      <p:pic>
        <p:nvPicPr>
          <p:cNvPr id="3" name="Resim 2">
            <a:extLst>
              <a:ext uri="{FF2B5EF4-FFF2-40B4-BE49-F238E27FC236}">
                <a16:creationId xmlns:a16="http://schemas.microsoft.com/office/drawing/2014/main" id="{A98E7192-72DF-49FA-9DE7-27F8715D9604}"/>
              </a:ext>
            </a:extLst>
          </p:cNvPr>
          <p:cNvPicPr>
            <a:picLocks noChangeAspect="1"/>
          </p:cNvPicPr>
          <p:nvPr/>
        </p:nvPicPr>
        <p:blipFill>
          <a:blip r:embed="rId4"/>
          <a:stretch>
            <a:fillRect/>
          </a:stretch>
        </p:blipFill>
        <p:spPr>
          <a:xfrm>
            <a:off x="248818" y="1139073"/>
            <a:ext cx="2199068" cy="2778134"/>
          </a:xfrm>
          <a:prstGeom prst="rect">
            <a:avLst/>
          </a:prstGeom>
          <a:effectLst>
            <a:outerShdw blurRad="50800" dist="38100" algn="l" rotWithShape="0">
              <a:prstClr val="black">
                <a:alpha val="40000"/>
              </a:prstClr>
            </a:outerShdw>
          </a:effectLst>
        </p:spPr>
      </p:pic>
      <p:pic>
        <p:nvPicPr>
          <p:cNvPr id="5" name="Resim 4">
            <a:extLst>
              <a:ext uri="{FF2B5EF4-FFF2-40B4-BE49-F238E27FC236}">
                <a16:creationId xmlns:a16="http://schemas.microsoft.com/office/drawing/2014/main" id="{D28C558E-05FE-4AA3-BDC1-5032EAD5D5B5}"/>
              </a:ext>
            </a:extLst>
          </p:cNvPr>
          <p:cNvPicPr>
            <a:picLocks noChangeAspect="1"/>
          </p:cNvPicPr>
          <p:nvPr/>
        </p:nvPicPr>
        <p:blipFill>
          <a:blip r:embed="rId5"/>
          <a:stretch>
            <a:fillRect/>
          </a:stretch>
        </p:blipFill>
        <p:spPr>
          <a:xfrm>
            <a:off x="7396033" y="1167977"/>
            <a:ext cx="2137180" cy="2740061"/>
          </a:xfrm>
          <a:prstGeom prst="rect">
            <a:avLst/>
          </a:prstGeom>
          <a:effectLst>
            <a:outerShdw blurRad="50800" dist="38100" algn="l" rotWithShape="0">
              <a:prstClr val="black">
                <a:alpha val="40000"/>
              </a:prstClr>
            </a:outerShdw>
          </a:effectLst>
        </p:spPr>
      </p:pic>
      <p:pic>
        <p:nvPicPr>
          <p:cNvPr id="8" name="Resim 7">
            <a:extLst>
              <a:ext uri="{FF2B5EF4-FFF2-40B4-BE49-F238E27FC236}">
                <a16:creationId xmlns:a16="http://schemas.microsoft.com/office/drawing/2014/main" id="{B86518D4-8E5D-4646-B26A-01EC7154FB45}"/>
              </a:ext>
            </a:extLst>
          </p:cNvPr>
          <p:cNvPicPr>
            <a:picLocks noChangeAspect="1"/>
          </p:cNvPicPr>
          <p:nvPr/>
        </p:nvPicPr>
        <p:blipFill>
          <a:blip r:embed="rId6"/>
          <a:stretch>
            <a:fillRect/>
          </a:stretch>
        </p:blipFill>
        <p:spPr>
          <a:xfrm>
            <a:off x="265712" y="4046911"/>
            <a:ext cx="2190621" cy="2743393"/>
          </a:xfrm>
          <a:prstGeom prst="rect">
            <a:avLst/>
          </a:prstGeom>
          <a:effectLst>
            <a:outerShdw blurRad="50800" dist="38100" algn="l" rotWithShape="0">
              <a:prstClr val="black">
                <a:alpha val="40000"/>
              </a:prstClr>
            </a:outerShdw>
          </a:effectLst>
        </p:spPr>
      </p:pic>
      <p:pic>
        <p:nvPicPr>
          <p:cNvPr id="10" name="Resim 9">
            <a:extLst>
              <a:ext uri="{FF2B5EF4-FFF2-40B4-BE49-F238E27FC236}">
                <a16:creationId xmlns:a16="http://schemas.microsoft.com/office/drawing/2014/main" id="{09F34191-3085-451C-B3D1-846E013EC487}"/>
              </a:ext>
            </a:extLst>
          </p:cNvPr>
          <p:cNvPicPr>
            <a:picLocks noChangeAspect="1"/>
          </p:cNvPicPr>
          <p:nvPr/>
        </p:nvPicPr>
        <p:blipFill>
          <a:blip r:embed="rId7"/>
          <a:stretch>
            <a:fillRect/>
          </a:stretch>
        </p:blipFill>
        <p:spPr>
          <a:xfrm>
            <a:off x="5010613" y="1162233"/>
            <a:ext cx="2182700" cy="2751504"/>
          </a:xfrm>
          <a:prstGeom prst="rect">
            <a:avLst/>
          </a:prstGeom>
          <a:effectLst>
            <a:outerShdw blurRad="50800" dist="38100" algn="l" rotWithShape="0">
              <a:prstClr val="black">
                <a:alpha val="40000"/>
              </a:prstClr>
            </a:outerShdw>
          </a:effectLst>
        </p:spPr>
      </p:pic>
      <p:pic>
        <p:nvPicPr>
          <p:cNvPr id="12" name="Resim 11">
            <a:extLst>
              <a:ext uri="{FF2B5EF4-FFF2-40B4-BE49-F238E27FC236}">
                <a16:creationId xmlns:a16="http://schemas.microsoft.com/office/drawing/2014/main" id="{360D6EE8-6902-4C18-8978-A1287150CEAA}"/>
              </a:ext>
            </a:extLst>
          </p:cNvPr>
          <p:cNvPicPr>
            <a:picLocks noChangeAspect="1"/>
          </p:cNvPicPr>
          <p:nvPr/>
        </p:nvPicPr>
        <p:blipFill>
          <a:blip r:embed="rId8"/>
          <a:stretch>
            <a:fillRect/>
          </a:stretch>
        </p:blipFill>
        <p:spPr>
          <a:xfrm>
            <a:off x="2595652" y="1162117"/>
            <a:ext cx="2213502" cy="2778135"/>
          </a:xfrm>
          <a:prstGeom prst="rect">
            <a:avLst/>
          </a:prstGeom>
          <a:effectLst>
            <a:outerShdw blurRad="50800" dist="38100" algn="l" rotWithShape="0">
              <a:prstClr val="black">
                <a:alpha val="40000"/>
              </a:prstClr>
            </a:outerShdw>
          </a:effectLst>
        </p:spPr>
      </p:pic>
      <p:pic>
        <p:nvPicPr>
          <p:cNvPr id="14" name="Resim 13">
            <a:extLst>
              <a:ext uri="{FF2B5EF4-FFF2-40B4-BE49-F238E27FC236}">
                <a16:creationId xmlns:a16="http://schemas.microsoft.com/office/drawing/2014/main" id="{6F7AF539-34E9-4BE2-8D10-B538F13DA99A}"/>
              </a:ext>
            </a:extLst>
          </p:cNvPr>
          <p:cNvPicPr>
            <a:picLocks noChangeAspect="1"/>
          </p:cNvPicPr>
          <p:nvPr/>
        </p:nvPicPr>
        <p:blipFill>
          <a:blip r:embed="rId9"/>
          <a:stretch>
            <a:fillRect/>
          </a:stretch>
        </p:blipFill>
        <p:spPr>
          <a:xfrm>
            <a:off x="2595706" y="4041221"/>
            <a:ext cx="2201086" cy="2778135"/>
          </a:xfrm>
          <a:prstGeom prst="rect">
            <a:avLst/>
          </a:prstGeom>
          <a:effectLst>
            <a:outerShdw blurRad="50800" dist="38100" algn="l" rotWithShape="0">
              <a:prstClr val="black">
                <a:alpha val="40000"/>
              </a:prstClr>
            </a:outerShdw>
          </a:effectLst>
        </p:spPr>
      </p:pic>
      <p:pic>
        <p:nvPicPr>
          <p:cNvPr id="16" name="Resim 15">
            <a:extLst>
              <a:ext uri="{FF2B5EF4-FFF2-40B4-BE49-F238E27FC236}">
                <a16:creationId xmlns:a16="http://schemas.microsoft.com/office/drawing/2014/main" id="{FEA9DD5D-E177-4B97-8F15-E8C31201A5EF}"/>
              </a:ext>
            </a:extLst>
          </p:cNvPr>
          <p:cNvPicPr>
            <a:picLocks noChangeAspect="1"/>
          </p:cNvPicPr>
          <p:nvPr/>
        </p:nvPicPr>
        <p:blipFill>
          <a:blip r:embed="rId10"/>
          <a:stretch>
            <a:fillRect/>
          </a:stretch>
        </p:blipFill>
        <p:spPr>
          <a:xfrm>
            <a:off x="9735667" y="1150853"/>
            <a:ext cx="2199068" cy="2789399"/>
          </a:xfrm>
          <a:prstGeom prst="rect">
            <a:avLst/>
          </a:prstGeom>
          <a:effectLst>
            <a:outerShdw blurRad="50800" dist="38100" algn="l" rotWithShape="0">
              <a:prstClr val="black">
                <a:alpha val="40000"/>
              </a:prstClr>
            </a:outerShdw>
          </a:effectLst>
        </p:spPr>
      </p:pic>
      <p:pic>
        <p:nvPicPr>
          <p:cNvPr id="18" name="Resim 17">
            <a:extLst>
              <a:ext uri="{FF2B5EF4-FFF2-40B4-BE49-F238E27FC236}">
                <a16:creationId xmlns:a16="http://schemas.microsoft.com/office/drawing/2014/main" id="{3B94B5A4-C5E2-403C-91B6-3F4E4FB66D78}"/>
              </a:ext>
            </a:extLst>
          </p:cNvPr>
          <p:cNvPicPr>
            <a:picLocks noChangeAspect="1"/>
          </p:cNvPicPr>
          <p:nvPr/>
        </p:nvPicPr>
        <p:blipFill>
          <a:blip r:embed="rId11"/>
          <a:stretch>
            <a:fillRect/>
          </a:stretch>
        </p:blipFill>
        <p:spPr>
          <a:xfrm>
            <a:off x="7396033" y="4041511"/>
            <a:ext cx="2137179" cy="2711144"/>
          </a:xfrm>
          <a:prstGeom prst="rect">
            <a:avLst/>
          </a:prstGeom>
          <a:effectLst>
            <a:outerShdw blurRad="50800" dist="38100" algn="l" rotWithShape="0">
              <a:prstClr val="black">
                <a:alpha val="40000"/>
              </a:prstClr>
            </a:outerShdw>
          </a:effectLst>
        </p:spPr>
      </p:pic>
      <p:pic>
        <p:nvPicPr>
          <p:cNvPr id="20" name="Resim 19">
            <a:extLst>
              <a:ext uri="{FF2B5EF4-FFF2-40B4-BE49-F238E27FC236}">
                <a16:creationId xmlns:a16="http://schemas.microsoft.com/office/drawing/2014/main" id="{4B5F4F10-8250-4833-9F85-2F6A1B1E2FB3}"/>
              </a:ext>
            </a:extLst>
          </p:cNvPr>
          <p:cNvPicPr>
            <a:picLocks noChangeAspect="1"/>
          </p:cNvPicPr>
          <p:nvPr/>
        </p:nvPicPr>
        <p:blipFill>
          <a:blip r:embed="rId12"/>
          <a:stretch>
            <a:fillRect/>
          </a:stretch>
        </p:blipFill>
        <p:spPr>
          <a:xfrm>
            <a:off x="9735667" y="4019962"/>
            <a:ext cx="2199067" cy="2770342"/>
          </a:xfrm>
          <a:prstGeom prst="rect">
            <a:avLst/>
          </a:prstGeom>
          <a:effectLst>
            <a:outerShdw blurRad="50800" dist="38100" algn="l" rotWithShape="0">
              <a:prstClr val="black">
                <a:alpha val="40000"/>
              </a:prstClr>
            </a:outerShdw>
          </a:effectLst>
        </p:spPr>
      </p:pic>
      <p:pic>
        <p:nvPicPr>
          <p:cNvPr id="22" name="Resim 21">
            <a:extLst>
              <a:ext uri="{FF2B5EF4-FFF2-40B4-BE49-F238E27FC236}">
                <a16:creationId xmlns:a16="http://schemas.microsoft.com/office/drawing/2014/main" id="{76793BAC-8786-4C3B-ADA8-C70E9E2698E7}"/>
              </a:ext>
            </a:extLst>
          </p:cNvPr>
          <p:cNvPicPr>
            <a:picLocks noChangeAspect="1"/>
          </p:cNvPicPr>
          <p:nvPr/>
        </p:nvPicPr>
        <p:blipFill>
          <a:blip r:embed="rId13"/>
          <a:stretch>
            <a:fillRect/>
          </a:stretch>
        </p:blipFill>
        <p:spPr>
          <a:xfrm>
            <a:off x="5005758" y="4041221"/>
            <a:ext cx="2205861" cy="2778136"/>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35029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769C7780-9A70-419F-A3DB-B90DED46C65C}"/>
              </a:ext>
            </a:extLst>
          </p:cNvPr>
          <p:cNvSpPr/>
          <p:nvPr/>
        </p:nvSpPr>
        <p:spPr>
          <a:xfrm flipH="1">
            <a:off x="0" y="0"/>
            <a:ext cx="12192000" cy="10532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60044" b="-611144"/>
            </a:stretch>
          </a:blipFill>
          <a:effectLst>
            <a:outerShdw blurRad="50800" dist="38100" dir="2700000" algn="tl" rotWithShape="0">
              <a:prstClr val="black">
                <a:alpha val="40000"/>
              </a:prstClr>
            </a:outerShdw>
          </a:effectLst>
        </p:spPr>
        <p:txBody>
          <a:bodyPr/>
          <a:lstStyle/>
          <a:p>
            <a:endParaRPr lang="tr-TR" dirty="0"/>
          </a:p>
        </p:txBody>
      </p:sp>
      <p:pic>
        <p:nvPicPr>
          <p:cNvPr id="10" name="Resim 9">
            <a:extLst>
              <a:ext uri="{FF2B5EF4-FFF2-40B4-BE49-F238E27FC236}">
                <a16:creationId xmlns:a16="http://schemas.microsoft.com/office/drawing/2014/main" id="{175E4727-EEAE-45AB-9DED-206AC4BCC336}"/>
              </a:ext>
            </a:extLst>
          </p:cNvPr>
          <p:cNvPicPr>
            <a:picLocks noChangeAspect="1"/>
          </p:cNvPicPr>
          <p:nvPr/>
        </p:nvPicPr>
        <p:blipFill>
          <a:blip r:embed="rId4">
            <a:alphaModFix amt="50000"/>
          </a:blip>
          <a:stretch>
            <a:fillRect/>
          </a:stretch>
        </p:blipFill>
        <p:spPr>
          <a:xfrm>
            <a:off x="694939" y="1463766"/>
            <a:ext cx="5040861" cy="5099080"/>
          </a:xfrm>
          <a:prstGeom prst="rect">
            <a:avLst/>
          </a:prstGeom>
        </p:spPr>
      </p:pic>
      <p:sp>
        <p:nvSpPr>
          <p:cNvPr id="11" name="Metin kutusu 10">
            <a:extLst>
              <a:ext uri="{FF2B5EF4-FFF2-40B4-BE49-F238E27FC236}">
                <a16:creationId xmlns:a16="http://schemas.microsoft.com/office/drawing/2014/main" id="{E6FB10C4-2CD7-405B-AF95-FFDC121B8F25}"/>
              </a:ext>
            </a:extLst>
          </p:cNvPr>
          <p:cNvSpPr txBox="1"/>
          <p:nvPr/>
        </p:nvSpPr>
        <p:spPr>
          <a:xfrm>
            <a:off x="6456202" y="1598706"/>
            <a:ext cx="5161280" cy="2542363"/>
          </a:xfrm>
          <a:prstGeom prst="rect">
            <a:avLst/>
          </a:prstGeom>
          <a:noFill/>
        </p:spPr>
        <p:txBody>
          <a:bodyPr wrap="square" rtlCol="0">
            <a:spAutoFit/>
          </a:bodyPr>
          <a:lstStyle/>
          <a:p>
            <a:pPr algn="just">
              <a:lnSpc>
                <a:spcPct val="150000"/>
              </a:lnSpc>
            </a:pPr>
            <a:r>
              <a:rPr lang="tr-TR" dirty="0">
                <a:solidFill>
                  <a:srgbClr val="007374"/>
                </a:solidFill>
              </a:rPr>
              <a:t>Aynı Standart, aynı ölçüm, aynı etki diliyle hizmetlerimizi çeşitlendirelim. </a:t>
            </a:r>
          </a:p>
          <a:p>
            <a:pPr algn="just">
              <a:lnSpc>
                <a:spcPct val="150000"/>
              </a:lnSpc>
            </a:pPr>
            <a:r>
              <a:rPr lang="tr-TR" dirty="0">
                <a:solidFill>
                  <a:srgbClr val="007374"/>
                </a:solidFill>
              </a:rPr>
              <a:t>Vatandaşın ihtiyaç ve beklentileriyle; kentlerimize daha dirençli, sağlıklı ve 21. yy hizmet anlayışına uyumlu biçimde çalışacak sistemleri entegre edelim.</a:t>
            </a:r>
          </a:p>
          <a:p>
            <a:pPr algn="just">
              <a:lnSpc>
                <a:spcPct val="150000"/>
              </a:lnSpc>
            </a:pPr>
            <a:endParaRPr lang="tr-TR" dirty="0">
              <a:solidFill>
                <a:srgbClr val="007374"/>
              </a:solidFill>
            </a:endParaRPr>
          </a:p>
        </p:txBody>
      </p:sp>
      <p:sp>
        <p:nvSpPr>
          <p:cNvPr id="13" name="Metin kutusu 12">
            <a:extLst>
              <a:ext uri="{FF2B5EF4-FFF2-40B4-BE49-F238E27FC236}">
                <a16:creationId xmlns:a16="http://schemas.microsoft.com/office/drawing/2014/main" id="{A2C5AC4E-E218-46ED-9B0E-D3088F7F9EA6}"/>
              </a:ext>
            </a:extLst>
          </p:cNvPr>
          <p:cNvSpPr txBox="1"/>
          <p:nvPr/>
        </p:nvSpPr>
        <p:spPr>
          <a:xfrm>
            <a:off x="6456202" y="4523155"/>
            <a:ext cx="5161280" cy="1143070"/>
          </a:xfrm>
          <a:prstGeom prst="rect">
            <a:avLst/>
          </a:prstGeom>
          <a:noFill/>
        </p:spPr>
        <p:txBody>
          <a:bodyPr wrap="square">
            <a:spAutoFit/>
          </a:bodyPr>
          <a:lstStyle/>
          <a:p>
            <a:pPr>
              <a:lnSpc>
                <a:spcPct val="150000"/>
              </a:lnSpc>
            </a:pPr>
            <a:r>
              <a:rPr lang="tr-TR" sz="2400" b="1" dirty="0">
                <a:solidFill>
                  <a:srgbClr val="007374"/>
                </a:solidFill>
              </a:rPr>
              <a:t>Tek Başımıza Birer Belediyeyiz, Birlikte Geleceğin Sağlıklı Kentleriyiz!</a:t>
            </a:r>
          </a:p>
        </p:txBody>
      </p:sp>
    </p:spTree>
    <p:extLst>
      <p:ext uri="{BB962C8B-B14F-4D97-AF65-F5344CB8AC3E}">
        <p14:creationId xmlns:p14="http://schemas.microsoft.com/office/powerpoint/2010/main" val="39086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AA246849-AB4D-410F-AA04-BB6C993376D0}"/>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tr-TR" dirty="0"/>
          </a:p>
        </p:txBody>
      </p:sp>
      <p:sp>
        <p:nvSpPr>
          <p:cNvPr id="5" name="TextBox 3">
            <a:extLst>
              <a:ext uri="{FF2B5EF4-FFF2-40B4-BE49-F238E27FC236}">
                <a16:creationId xmlns:a16="http://schemas.microsoft.com/office/drawing/2014/main" id="{342855AB-030A-400C-84B2-8F0292EC8E6F}"/>
              </a:ext>
            </a:extLst>
          </p:cNvPr>
          <p:cNvSpPr txBox="1"/>
          <p:nvPr/>
        </p:nvSpPr>
        <p:spPr>
          <a:xfrm>
            <a:off x="7342451" y="1725865"/>
            <a:ext cx="4772144" cy="1178849"/>
          </a:xfrm>
          <a:prstGeom prst="rect">
            <a:avLst/>
          </a:prstGeom>
          <a:effectLst>
            <a:outerShdw blurRad="50800" dist="38100" algn="l" rotWithShape="0">
              <a:prstClr val="black">
                <a:alpha val="40000"/>
              </a:prstClr>
            </a:outerShdw>
          </a:effectLst>
        </p:spPr>
        <p:txBody>
          <a:bodyPr wrap="square" lIns="0" tIns="0" rIns="0" bIns="0" rtlCol="0" anchor="t">
            <a:spAutoFit/>
          </a:bodyPr>
          <a:lstStyle/>
          <a:p>
            <a:pPr algn="ctr">
              <a:lnSpc>
                <a:spcPts val="10836"/>
              </a:lnSpc>
            </a:pPr>
            <a:r>
              <a:rPr lang="en-US" sz="4800" b="1" dirty="0">
                <a:solidFill>
                  <a:srgbClr val="FFFFFF"/>
                </a:solidFill>
                <a:latin typeface="Arimo Bold"/>
                <a:ea typeface="Arimo Bold"/>
                <a:cs typeface="Arimo Bold"/>
                <a:sym typeface="Arimo Bold"/>
              </a:rPr>
              <a:t>TEŞEKKÜRLER</a:t>
            </a:r>
          </a:p>
        </p:txBody>
      </p:sp>
      <p:sp>
        <p:nvSpPr>
          <p:cNvPr id="7" name="Metin kutusu 6">
            <a:extLst>
              <a:ext uri="{FF2B5EF4-FFF2-40B4-BE49-F238E27FC236}">
                <a16:creationId xmlns:a16="http://schemas.microsoft.com/office/drawing/2014/main" id="{D0D5C3DE-2796-4E71-9ECD-594967742151}"/>
              </a:ext>
            </a:extLst>
          </p:cNvPr>
          <p:cNvSpPr txBox="1"/>
          <p:nvPr/>
        </p:nvSpPr>
        <p:spPr>
          <a:xfrm>
            <a:off x="9728523" y="3714595"/>
            <a:ext cx="2314936" cy="11546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50000"/>
              </a:lnSpc>
            </a:pPr>
            <a:r>
              <a:rPr lang="tr-TR" sz="1600" b="1" dirty="0">
                <a:solidFill>
                  <a:schemeClr val="bg1"/>
                </a:solidFill>
                <a:latin typeface="Arimo Bold" panose="020B0604020202020204" charset="0"/>
                <a:ea typeface="Arimo Bold" panose="020B0604020202020204" charset="0"/>
                <a:cs typeface="Arimo Bold" panose="020B0604020202020204" charset="0"/>
              </a:rPr>
              <a:t>Gökçe Ayman</a:t>
            </a:r>
          </a:p>
          <a:p>
            <a:pPr algn="ctr">
              <a:lnSpc>
                <a:spcPct val="150000"/>
              </a:lnSpc>
            </a:pPr>
            <a:r>
              <a:rPr lang="tr-TR" sz="1600" dirty="0">
                <a:solidFill>
                  <a:schemeClr val="bg1"/>
                </a:solidFill>
                <a:latin typeface="Arimo Bold" panose="020B0604020202020204" charset="0"/>
                <a:ea typeface="Arimo Bold" panose="020B0604020202020204" charset="0"/>
                <a:cs typeface="Arimo Bold" panose="020B0604020202020204" charset="0"/>
              </a:rPr>
              <a:t>SKB Akademi Eğitim Koordinatörü</a:t>
            </a:r>
          </a:p>
        </p:txBody>
      </p:sp>
      <p:sp>
        <p:nvSpPr>
          <p:cNvPr id="9" name="Freeform 4">
            <a:extLst>
              <a:ext uri="{FF2B5EF4-FFF2-40B4-BE49-F238E27FC236}">
                <a16:creationId xmlns:a16="http://schemas.microsoft.com/office/drawing/2014/main" id="{54CF8249-056E-49D2-B07B-DC445250135B}"/>
              </a:ext>
            </a:extLst>
          </p:cNvPr>
          <p:cNvSpPr/>
          <p:nvPr/>
        </p:nvSpPr>
        <p:spPr>
          <a:xfrm>
            <a:off x="8652081" y="333715"/>
            <a:ext cx="2233910" cy="1488282"/>
          </a:xfrm>
          <a:custGeom>
            <a:avLst/>
            <a:gdLst/>
            <a:ahLst/>
            <a:cxnLst/>
            <a:rect l="l" t="t" r="r" b="b"/>
            <a:pathLst>
              <a:path w="6596904" h="1327627">
                <a:moveTo>
                  <a:pt x="0" y="0"/>
                </a:moveTo>
                <a:lnTo>
                  <a:pt x="6596904" y="0"/>
                </a:lnTo>
                <a:lnTo>
                  <a:pt x="6596904" y="1327627"/>
                </a:lnTo>
                <a:lnTo>
                  <a:pt x="0" y="1327627"/>
                </a:lnTo>
                <a:lnTo>
                  <a:pt x="0" y="0"/>
                </a:lnTo>
                <a:close/>
              </a:path>
            </a:pathLst>
          </a:custGeom>
          <a:blipFill>
            <a:blip r:embed="rId3"/>
            <a:stretch>
              <a:fillRect r="-231042"/>
            </a:stretch>
          </a:blipFill>
          <a:effectLst>
            <a:outerShdw blurRad="50800" dist="38100" dir="5400000" algn="t" rotWithShape="0">
              <a:prstClr val="black">
                <a:alpha val="40000"/>
              </a:prstClr>
            </a:outerShdw>
          </a:effectLst>
        </p:spPr>
        <p:txBody>
          <a:bodyPr/>
          <a:lstStyle/>
          <a:p>
            <a:endParaRPr lang="tr-TR" dirty="0"/>
          </a:p>
        </p:txBody>
      </p:sp>
    </p:spTree>
    <p:extLst>
      <p:ext uri="{BB962C8B-B14F-4D97-AF65-F5344CB8AC3E}">
        <p14:creationId xmlns:p14="http://schemas.microsoft.com/office/powerpoint/2010/main" val="323509779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30533</TotalTime>
  <Words>441</Words>
  <Application>Microsoft Office PowerPoint</Application>
  <PresentationFormat>Geniş ekran</PresentationFormat>
  <Paragraphs>32</Paragraphs>
  <Slides>6</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Arimo Bold</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gökçe küçük</dc:creator>
  <cp:lastModifiedBy>gökçe küçük</cp:lastModifiedBy>
  <cp:revision>25</cp:revision>
  <dcterms:created xsi:type="dcterms:W3CDTF">2025-09-12T07:05:32Z</dcterms:created>
  <dcterms:modified xsi:type="dcterms:W3CDTF">2025-10-11T06:13:10Z</dcterms:modified>
</cp:coreProperties>
</file>