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bril Fatface" panose="02000503000000020003" pitchFamily="2" charset="0"/>
      <p:regular r:id="rId15"/>
    </p:embeddedFont>
    <p:embeddedFont>
      <p:font typeface="Arimo" panose="020B0604020202020204" pitchFamily="34" charset="0"/>
      <p:regular r:id="rId16"/>
    </p:embeddedFont>
    <p:embeddedFont>
      <p:font typeface="Arimo Bold" panose="020B0704020202020204" pitchFamily="34" charset="0"/>
      <p:regular r:id="rId17"/>
      <p:bold r:id="rId18"/>
    </p:embeddedFont>
    <p:embeddedFont>
      <p:font typeface="DejaVu Serif Bold" panose="02060803050605020204" pitchFamily="18" charset="0"/>
      <p:regular r:id="rId19"/>
      <p:bold r:id="rId20"/>
    </p:embeddedFont>
    <p:embeddedFont>
      <p:font typeface="Helvetica Bold" pitchFamily="2" charset="0"/>
      <p:regular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1" autoAdjust="0"/>
    <p:restoredTop sz="94616" autoAdjust="0"/>
  </p:normalViewPr>
  <p:slideViewPr>
    <p:cSldViewPr>
      <p:cViewPr varScale="1">
        <p:scale>
          <a:sx n="72" d="100"/>
          <a:sy n="72" d="100"/>
        </p:scale>
        <p:origin x="712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“Türkiye’nin su kaynakları, bu haritada gördüğümüz 25 ana havzada üretiliyor.</a:t>
            </a:r>
          </a:p>
          <a:p>
            <a:r>
              <a:rPr lang="en-US"/>
              <a:t>Bu havzalar, yağışların toplandığı ve tatlı su varlıklarının beslendiği temel coğrafi birimler.</a:t>
            </a:r>
          </a:p>
          <a:p>
            <a:r>
              <a:rPr lang="en-US"/>
              <a:t>Ancak her havza aynı miktarda su almıyor.</a:t>
            </a:r>
          </a:p>
          <a:p>
            <a:r>
              <a:rPr lang="en-US"/>
              <a:t>Doğu Karadeniz gibi bölgeler su açısından zenginken, Konya Kapalı Havzası ve Burdur Havzası ciddi su yetersizliği yaşıyor.</a:t>
            </a:r>
          </a:p>
          <a:p>
            <a:r>
              <a:rPr lang="en-US"/>
              <a:t>Bugün düşen yıllık yağış miktarıyla yaklaşık 450 milyar m³ su üretiliyor ama bunun yalnızca 112 milyar m³’ü kullanılabilir durumda.</a:t>
            </a:r>
          </a:p>
          <a:p>
            <a:r>
              <a:rPr lang="en-US"/>
              <a:t>Ve kişi başına düşen su miktarı 1.339 m³ ile Türkiye artık ‘su stresi’ yaşayan ülkeler arasında.”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Ülkemizde kişi başına düşen kullanılabilir yıllık su miktarı 2000 yılında 1 652 m3, 2009 yılında 1 544 m3, 2020 yılında ise 1 346 m3 olmuştur. </a:t>
            </a:r>
          </a:p>
          <a:p>
            <a:r>
              <a:rPr lang="en-US"/>
              <a:t>Türkiye, kişi başına kullanılabilir su potansiyeline bakıldığında, su baskısı yaşayan ülkeler arasında yer almaktadır.</a:t>
            </a:r>
          </a:p>
          <a:p>
            <a:r>
              <a:rPr lang="en-US"/>
              <a:t>Bu nedenle suyun tasarruflu ve optimum bir şekilde kullanılması önem arz etmekte ve depolamalı tesisler yapılması suretiyle su kaynakları potansiyelinin değerlendirilmesi gerekir.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Küresel su ayak izinin yüzde 92,1 tarım, yüzde 4,3 sanayi ve yüzde 3,6 evsel olmak üzere sektörel dağılımda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hyperlink" Target="https://www.worldbank.org/ext/en/home" TargetMode="External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66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18" Type="http://schemas.openxmlformats.org/officeDocument/2006/relationships/image" Target="../media/image83.png"/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hyperlink" Target="https://sdg6data.org/e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t-research-centre.ec.europa.eu/european-and-global-drought-observatories/current-drought-situation-europe_en?utm_sourc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dsi.gov.tr/Sayfa/Detay/75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sv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10" Type="http://schemas.openxmlformats.org/officeDocument/2006/relationships/hyperlink" Target="https://www.indyturk.com/node/756031/t%C3%BCrki%CC%87yeden-sesler/t%C3%BCrkiyede-su-ayak-izi" TargetMode="External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7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8951208" cy="8706104"/>
          </a:xfrm>
          <a:custGeom>
            <a:avLst/>
            <a:gdLst/>
            <a:ahLst/>
            <a:cxnLst/>
            <a:rect l="l" t="t" r="r" b="b"/>
            <a:pathLst>
              <a:path w="8951208" h="8706104">
                <a:moveTo>
                  <a:pt x="0" y="0"/>
                </a:moveTo>
                <a:lnTo>
                  <a:pt x="8951208" y="0"/>
                </a:lnTo>
                <a:lnTo>
                  <a:pt x="8951208" y="8706104"/>
                </a:lnTo>
                <a:lnTo>
                  <a:pt x="0" y="87061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85" b="-1606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589816" y="8536490"/>
            <a:ext cx="8698184" cy="1750510"/>
          </a:xfrm>
          <a:custGeom>
            <a:avLst/>
            <a:gdLst/>
            <a:ahLst/>
            <a:cxnLst/>
            <a:rect l="l" t="t" r="r" b="b"/>
            <a:pathLst>
              <a:path w="8698184" h="1750510">
                <a:moveTo>
                  <a:pt x="0" y="0"/>
                </a:moveTo>
                <a:lnTo>
                  <a:pt x="8698184" y="0"/>
                </a:lnTo>
                <a:lnTo>
                  <a:pt x="8698184" y="1750510"/>
                </a:lnTo>
                <a:lnTo>
                  <a:pt x="0" y="1750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404047" y="506350"/>
            <a:ext cx="6758111" cy="463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8399" b="1" spc="-78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44. Olağan </a:t>
            </a:r>
          </a:p>
          <a:p>
            <a:pPr algn="ctr">
              <a:lnSpc>
                <a:spcPts val="9071"/>
              </a:lnSpc>
            </a:pPr>
            <a:r>
              <a:rPr lang="en-US" sz="8399" b="1" spc="-78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Meclis Toplantısı</a:t>
            </a:r>
          </a:p>
          <a:p>
            <a:pPr algn="ctr">
              <a:lnSpc>
                <a:spcPts val="9071"/>
              </a:lnSpc>
            </a:pPr>
            <a:endParaRPr lang="en-US" sz="8399" b="1" spc="-781">
              <a:solidFill>
                <a:srgbClr val="FFFFF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78969" y="4579773"/>
            <a:ext cx="9768785" cy="2821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3"/>
              </a:lnSpc>
            </a:pPr>
            <a:r>
              <a:rPr lang="en-US" sz="5799" b="1">
                <a:solidFill>
                  <a:srgbClr val="CDCA6B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 Yönetimi ve Kuraklıkla Mücadele Stratejileri Paneli</a:t>
            </a:r>
          </a:p>
        </p:txBody>
      </p:sp>
      <p:sp>
        <p:nvSpPr>
          <p:cNvPr id="6" name="AutoShape 6"/>
          <p:cNvSpPr/>
          <p:nvPr/>
        </p:nvSpPr>
        <p:spPr>
          <a:xfrm flipH="1" flipV="1">
            <a:off x="6947383" y="644796"/>
            <a:ext cx="0" cy="3506217"/>
          </a:xfrm>
          <a:prstGeom prst="line">
            <a:avLst/>
          </a:prstGeom>
          <a:ln w="762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6947383" y="1135627"/>
            <a:ext cx="1795259" cy="2400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9"/>
              </a:lnSpc>
            </a:pPr>
            <a:r>
              <a:rPr lang="en-US" sz="2999" b="1" spc="173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10 EK</a:t>
            </a:r>
            <a:r>
              <a:rPr lang="tr-TR" sz="2999" b="1" spc="173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r>
              <a:rPr lang="en-US" sz="2999" b="1" spc="173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</a:t>
            </a:r>
          </a:p>
          <a:p>
            <a:pPr algn="ctr">
              <a:lnSpc>
                <a:spcPts val="4769"/>
              </a:lnSpc>
            </a:pPr>
            <a:r>
              <a:rPr lang="en-US" sz="2999" b="1" spc="173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2025  İZM</a:t>
            </a:r>
            <a:r>
              <a:rPr lang="tr-TR" sz="2999" b="1" spc="173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r>
              <a:rPr lang="en-US" sz="2999" b="1" spc="173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5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19679" y="2845786"/>
            <a:ext cx="8316169" cy="6119314"/>
          </a:xfrm>
          <a:custGeom>
            <a:avLst/>
            <a:gdLst/>
            <a:ahLst/>
            <a:cxnLst/>
            <a:rect l="l" t="t" r="r" b="b"/>
            <a:pathLst>
              <a:path w="8316169" h="6119314">
                <a:moveTo>
                  <a:pt x="0" y="0"/>
                </a:moveTo>
                <a:lnTo>
                  <a:pt x="8316169" y="0"/>
                </a:lnTo>
                <a:lnTo>
                  <a:pt x="8316169" y="6119314"/>
                </a:lnTo>
                <a:lnTo>
                  <a:pt x="0" y="611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11039402" y="5382017"/>
            <a:ext cx="5476723" cy="1046852"/>
            <a:chOff x="0" y="0"/>
            <a:chExt cx="1627942" cy="3111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7942" cy="311174"/>
            </a:xfrm>
            <a:custGeom>
              <a:avLst/>
              <a:gdLst/>
              <a:ahLst/>
              <a:cxnLst/>
              <a:rect l="l" t="t" r="r" b="b"/>
              <a:pathLst>
                <a:path w="1627942" h="311174">
                  <a:moveTo>
                    <a:pt x="0" y="0"/>
                  </a:moveTo>
                  <a:lnTo>
                    <a:pt x="1627942" y="0"/>
                  </a:lnTo>
                  <a:lnTo>
                    <a:pt x="1627942" y="311174"/>
                  </a:lnTo>
                  <a:lnTo>
                    <a:pt x="0" y="311174"/>
                  </a:lnTo>
                  <a:close/>
                </a:path>
              </a:pathLst>
            </a:custGeom>
            <a:solidFill>
              <a:srgbClr val="357773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625"/>
              <a:ext cx="1627942" cy="263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n-US" sz="3899" b="1" dirty="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KAYNAK YÖNET</a:t>
              </a:r>
              <a:r>
                <a:rPr lang="tr-TR" sz="3899" b="1" dirty="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İ</a:t>
              </a:r>
              <a:r>
                <a:rPr lang="en-US" sz="3899" b="1" dirty="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M</a:t>
              </a:r>
              <a:r>
                <a:rPr lang="tr-TR" sz="3899" b="1" dirty="0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İ</a:t>
              </a:r>
              <a:endParaRPr lang="en-US" sz="3899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5439528" y="6601880"/>
            <a:ext cx="972640" cy="972640"/>
          </a:xfrm>
          <a:custGeom>
            <a:avLst/>
            <a:gdLst/>
            <a:ahLst/>
            <a:cxnLst/>
            <a:rect l="l" t="t" r="r" b="b"/>
            <a:pathLst>
              <a:path w="972640" h="972640">
                <a:moveTo>
                  <a:pt x="0" y="0"/>
                </a:moveTo>
                <a:lnTo>
                  <a:pt x="972641" y="0"/>
                </a:lnTo>
                <a:lnTo>
                  <a:pt x="972641" y="972641"/>
                </a:lnTo>
                <a:lnTo>
                  <a:pt x="0" y="9726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1103184" y="6601880"/>
            <a:ext cx="979911" cy="1022072"/>
          </a:xfrm>
          <a:custGeom>
            <a:avLst/>
            <a:gdLst/>
            <a:ahLst/>
            <a:cxnLst/>
            <a:rect l="l" t="t" r="r" b="b"/>
            <a:pathLst>
              <a:path w="979911" h="1022072">
                <a:moveTo>
                  <a:pt x="0" y="0"/>
                </a:moveTo>
                <a:lnTo>
                  <a:pt x="979911" y="0"/>
                </a:lnTo>
                <a:lnTo>
                  <a:pt x="979911" y="1022072"/>
                </a:lnTo>
                <a:lnTo>
                  <a:pt x="0" y="1022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5526900" y="3071713"/>
            <a:ext cx="797897" cy="1145805"/>
          </a:xfrm>
          <a:custGeom>
            <a:avLst/>
            <a:gdLst/>
            <a:ahLst/>
            <a:cxnLst/>
            <a:rect l="l" t="t" r="r" b="b"/>
            <a:pathLst>
              <a:path w="797897" h="1145805">
                <a:moveTo>
                  <a:pt x="0" y="0"/>
                </a:moveTo>
                <a:lnTo>
                  <a:pt x="797897" y="0"/>
                </a:lnTo>
                <a:lnTo>
                  <a:pt x="797897" y="1145805"/>
                </a:lnTo>
                <a:lnTo>
                  <a:pt x="0" y="11458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1039402" y="2928540"/>
            <a:ext cx="1043693" cy="1043693"/>
          </a:xfrm>
          <a:custGeom>
            <a:avLst/>
            <a:gdLst/>
            <a:ahLst/>
            <a:cxnLst/>
            <a:rect l="l" t="t" r="r" b="b"/>
            <a:pathLst>
              <a:path w="1043693" h="1043693">
                <a:moveTo>
                  <a:pt x="0" y="0"/>
                </a:moveTo>
                <a:lnTo>
                  <a:pt x="1043693" y="0"/>
                </a:lnTo>
                <a:lnTo>
                  <a:pt x="1043693" y="1043694"/>
                </a:lnTo>
                <a:lnTo>
                  <a:pt x="0" y="10436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10" name="Group 10"/>
          <p:cNvGrpSpPr/>
          <p:nvPr/>
        </p:nvGrpSpPr>
        <p:grpSpPr>
          <a:xfrm>
            <a:off x="0" y="0"/>
            <a:ext cx="18288000" cy="1523886"/>
            <a:chOff x="0" y="0"/>
            <a:chExt cx="4816593" cy="40135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16592" cy="401353"/>
            </a:xfrm>
            <a:custGeom>
              <a:avLst/>
              <a:gdLst/>
              <a:ahLst/>
              <a:cxnLst/>
              <a:rect l="l" t="t" r="r" b="b"/>
              <a:pathLst>
                <a:path w="4816592" h="401353">
                  <a:moveTo>
                    <a:pt x="0" y="0"/>
                  </a:moveTo>
                  <a:lnTo>
                    <a:pt x="4816592" y="0"/>
                  </a:lnTo>
                  <a:lnTo>
                    <a:pt x="4816592" y="401353"/>
                  </a:lnTo>
                  <a:lnTo>
                    <a:pt x="0" y="401353"/>
                  </a:lnTo>
                  <a:close/>
                </a:path>
              </a:pathLst>
            </a:custGeom>
            <a:solidFill>
              <a:srgbClr val="357773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4816593" cy="382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31206" y="1523886"/>
            <a:ext cx="9175205" cy="8763114"/>
          </a:xfrm>
          <a:custGeom>
            <a:avLst/>
            <a:gdLst/>
            <a:ahLst/>
            <a:cxnLst/>
            <a:rect l="l" t="t" r="r" b="b"/>
            <a:pathLst>
              <a:path w="12352120" h="8907202">
                <a:moveTo>
                  <a:pt x="0" y="0"/>
                </a:moveTo>
                <a:lnTo>
                  <a:pt x="12352120" y="0"/>
                </a:lnTo>
                <a:lnTo>
                  <a:pt x="12352120" y="8907202"/>
                </a:lnTo>
                <a:lnTo>
                  <a:pt x="0" y="8907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5000"/>
            </a:blip>
            <a:stretch>
              <a:fillRect l="-4116" r="-411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9577780" y="7690382"/>
            <a:ext cx="3966937" cy="1132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8"/>
              </a:lnSpc>
            </a:pPr>
            <a:r>
              <a:rPr lang="en-US" sz="341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SU TALEP YÖNET</a:t>
            </a:r>
            <a:r>
              <a:rPr lang="tr-TR" sz="341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41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</a:t>
            </a:r>
            <a:r>
              <a:rPr lang="tr-TR" sz="341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endParaRPr lang="en-US" sz="3417" b="1" dirty="0">
              <a:solidFill>
                <a:srgbClr val="08565E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96646" y="3985484"/>
            <a:ext cx="3792988" cy="1335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6"/>
              </a:lnSpc>
            </a:pPr>
            <a:r>
              <a:rPr lang="en-US" sz="2702" b="1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ARITILMIŞ</a:t>
            </a:r>
          </a:p>
          <a:p>
            <a:pPr algn="ctr">
              <a:lnSpc>
                <a:spcPts val="3486"/>
              </a:lnSpc>
            </a:pPr>
            <a:r>
              <a:rPr lang="en-US" sz="2702" b="1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SUYUN YENIDEN KULLANIMI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70920" y="4454889"/>
            <a:ext cx="3239351" cy="92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8"/>
              </a:lnSpc>
            </a:pPr>
            <a:r>
              <a:rPr lang="en-US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YAĞMUR SUYU YÖNET</a:t>
            </a:r>
            <a:r>
              <a:rPr lang="tr-TR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</a:t>
            </a:r>
            <a:r>
              <a:rPr lang="tr-TR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endParaRPr lang="en-US" sz="2797" b="1" dirty="0">
              <a:solidFill>
                <a:srgbClr val="08565E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068966" y="7699907"/>
            <a:ext cx="3643260" cy="927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8"/>
              </a:lnSpc>
            </a:pPr>
            <a:r>
              <a:rPr lang="en-US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HAVZA-ŞEH</a:t>
            </a:r>
            <a:r>
              <a:rPr lang="tr-TR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R SENKRON</a:t>
            </a:r>
            <a:r>
              <a:rPr lang="tr-TR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2797" b="1" dirty="0">
                <a:solidFill>
                  <a:srgbClr val="08565E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ZASYONU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7917" y="352506"/>
            <a:ext cx="17413188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ORTAK MÜCADELE ALANIMIZ: KURAKLIK GERÇEĞ</a:t>
            </a:r>
            <a:r>
              <a:rPr lang="tr-TR" sz="4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İ</a:t>
            </a:r>
            <a:r>
              <a:rPr lang="en-US" sz="4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VE YÖNET</a:t>
            </a:r>
            <a:r>
              <a:rPr lang="tr-TR" sz="4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İ</a:t>
            </a:r>
            <a:r>
              <a:rPr lang="en-US" sz="4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</a:t>
            </a:r>
            <a:r>
              <a:rPr lang="tr-TR" sz="4199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İ</a:t>
            </a:r>
            <a:endParaRPr lang="en-US" sz="4199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-496190" y="2817211"/>
            <a:ext cx="10073970" cy="3877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7"/>
              </a:lnSpc>
            </a:pPr>
            <a:r>
              <a:rPr lang="en-US" sz="3088" b="1" u="sng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ULUSAL PROJELER</a:t>
            </a:r>
          </a:p>
          <a:p>
            <a:pPr algn="ctr">
              <a:lnSpc>
                <a:spcPts val="3767"/>
              </a:lnSpc>
            </a:pP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• HAVZA BAZLI SEKTÖREL TAHS</a:t>
            </a:r>
            <a:r>
              <a:rPr lang="tr-TR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 PLANLARI </a:t>
            </a:r>
          </a:p>
          <a:p>
            <a:pPr algn="ctr">
              <a:lnSpc>
                <a:spcPts val="3767"/>
              </a:lnSpc>
            </a:pP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(GED</a:t>
            </a:r>
            <a:r>
              <a:rPr lang="tr-TR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Z, B. MENDERES, K. EGE)</a:t>
            </a:r>
          </a:p>
          <a:p>
            <a:pPr algn="ctr">
              <a:lnSpc>
                <a:spcPts val="3767"/>
              </a:lnSpc>
            </a:pP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•SUKAP ALTYAPI DESTEK PROGRAMI</a:t>
            </a:r>
          </a:p>
          <a:p>
            <a:pPr algn="ctr">
              <a:lnSpc>
                <a:spcPts val="3767"/>
              </a:lnSpc>
            </a:pP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•DMA / SCADA / KAYIP-KAÇAK </a:t>
            </a:r>
            <a:r>
              <a:rPr lang="tr-TR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</a:t>
            </a:r>
            <a:r>
              <a:rPr lang="tr-TR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LEŞT</a:t>
            </a:r>
            <a:r>
              <a:rPr lang="tr-TR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088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RME</a:t>
            </a:r>
          </a:p>
          <a:p>
            <a:pPr algn="ctr">
              <a:lnSpc>
                <a:spcPts val="3767"/>
              </a:lnSpc>
            </a:pPr>
            <a:endParaRPr lang="en-US" sz="3088" b="1" dirty="0">
              <a:solidFill>
                <a:srgbClr val="FFFFFF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algn="ctr">
              <a:lnSpc>
                <a:spcPts val="3767"/>
              </a:lnSpc>
            </a:pPr>
            <a:endParaRPr lang="en-US" sz="3088" b="1" dirty="0">
              <a:solidFill>
                <a:srgbClr val="FFFFFF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algn="ctr">
              <a:lnSpc>
                <a:spcPts val="3767"/>
              </a:lnSpc>
            </a:pPr>
            <a:endParaRPr lang="en-US" sz="3088" b="1" dirty="0">
              <a:solidFill>
                <a:srgbClr val="FFFFFF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-31205" y="5838768"/>
            <a:ext cx="9144000" cy="3321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1"/>
              </a:lnSpc>
            </a:pPr>
            <a:r>
              <a:rPr lang="en-US" sz="3262" b="1" u="sng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ULUSLARARASI PROJELER / POL</a:t>
            </a:r>
            <a:r>
              <a:rPr lang="tr-TR" sz="3262" b="1" u="sng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262" b="1" u="sng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T</a:t>
            </a:r>
            <a:r>
              <a:rPr lang="tr-TR" sz="3262" b="1" u="sng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262" b="1" u="sng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KALAR</a:t>
            </a:r>
          </a:p>
          <a:p>
            <a:pPr algn="ctr">
              <a:lnSpc>
                <a:spcPts val="4371"/>
              </a:lnSpc>
            </a:pPr>
            <a:r>
              <a:rPr lang="en-US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•AB SU ÇERÇEVE D</a:t>
            </a:r>
            <a:r>
              <a:rPr lang="tr-TR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REKT</a:t>
            </a:r>
            <a:r>
              <a:rPr lang="tr-TR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F</a:t>
            </a:r>
            <a:r>
              <a:rPr lang="tr-TR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(WFD)</a:t>
            </a:r>
          </a:p>
          <a:p>
            <a:pPr algn="ctr">
              <a:lnSpc>
                <a:spcPts val="4371"/>
              </a:lnSpc>
            </a:pPr>
            <a:r>
              <a:rPr lang="en-US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•EDO/CDI KURAKLIK GÖZLEM ALTYAPISI</a:t>
            </a:r>
          </a:p>
          <a:p>
            <a:pPr algn="ctr">
              <a:lnSpc>
                <a:spcPts val="4371"/>
              </a:lnSpc>
            </a:pPr>
            <a:r>
              <a:rPr lang="en-US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DÜNYA BANKASI </a:t>
            </a:r>
            <a:r>
              <a:rPr lang="tr-TR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KL</a:t>
            </a:r>
            <a:r>
              <a:rPr lang="tr-TR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İ</a:t>
            </a:r>
            <a:r>
              <a:rPr lang="en-US" sz="3262" b="1" dirty="0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 DAYANIKLILIĞI PROGRAMLARI </a:t>
            </a:r>
          </a:p>
          <a:p>
            <a:pPr algn="ctr">
              <a:lnSpc>
                <a:spcPts val="4082"/>
              </a:lnSpc>
            </a:pPr>
            <a:endParaRPr lang="en-US" sz="3262" b="1" dirty="0">
              <a:solidFill>
                <a:srgbClr val="FFFFFF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6509301" y="9796839"/>
            <a:ext cx="4974381" cy="327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0"/>
              </a:lnSpc>
            </a:pPr>
            <a:r>
              <a:rPr lang="en-US" sz="1985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worldbank.org</a:t>
            </a:r>
            <a:endParaRPr lang="en-US" sz="1985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  <a:hlinkClick r:id="rId13" tooltip="https://www.worldbank.org/ext/en/hom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F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51046" y="519070"/>
            <a:ext cx="10480278" cy="2013623"/>
            <a:chOff x="0" y="0"/>
            <a:chExt cx="2529695" cy="486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9695" cy="486042"/>
            </a:xfrm>
            <a:custGeom>
              <a:avLst/>
              <a:gdLst/>
              <a:ahLst/>
              <a:cxnLst/>
              <a:rect l="l" t="t" r="r" b="b"/>
              <a:pathLst>
                <a:path w="2529695" h="486042">
                  <a:moveTo>
                    <a:pt x="0" y="0"/>
                  </a:moveTo>
                  <a:lnTo>
                    <a:pt x="2529695" y="0"/>
                  </a:lnTo>
                  <a:lnTo>
                    <a:pt x="2529695" y="486042"/>
                  </a:lnTo>
                  <a:lnTo>
                    <a:pt x="0" y="486042"/>
                  </a:lnTo>
                  <a:close/>
                </a:path>
              </a:pathLst>
            </a:custGeom>
            <a:solidFill>
              <a:srgbClr val="7E57C2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29695" cy="543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563974" y="2783795"/>
            <a:ext cx="3367351" cy="336735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3131">
                <a:alpha val="66667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007510" y="2783795"/>
            <a:ext cx="3367351" cy="336735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BF63">
                <a:alpha val="67843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451046" y="2783795"/>
            <a:ext cx="3367351" cy="336735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2CA4B">
                <a:alpha val="68627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563974" y="6400579"/>
            <a:ext cx="3367351" cy="336735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999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007510" y="6400579"/>
            <a:ext cx="3367351" cy="336735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4AAD">
                <a:alpha val="41961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451046" y="6400579"/>
            <a:ext cx="3367351" cy="336735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6731A">
                <a:alpha val="72941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0" y="-17169"/>
            <a:ext cx="7014860" cy="10304169"/>
            <a:chOff x="0" y="0"/>
            <a:chExt cx="1847535" cy="271385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47535" cy="2713855"/>
            </a:xfrm>
            <a:custGeom>
              <a:avLst/>
              <a:gdLst/>
              <a:ahLst/>
              <a:cxnLst/>
              <a:rect l="l" t="t" r="r" b="b"/>
              <a:pathLst>
                <a:path w="1847535" h="2713855">
                  <a:moveTo>
                    <a:pt x="0" y="0"/>
                  </a:moveTo>
                  <a:lnTo>
                    <a:pt x="1847535" y="0"/>
                  </a:lnTo>
                  <a:lnTo>
                    <a:pt x="1847535" y="2713855"/>
                  </a:lnTo>
                  <a:lnTo>
                    <a:pt x="0" y="2713855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1847535" cy="2771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51046" y="2783795"/>
            <a:ext cx="3365964" cy="842277"/>
            <a:chOff x="0" y="0"/>
            <a:chExt cx="886509" cy="22183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86509" cy="221834"/>
            </a:xfrm>
            <a:custGeom>
              <a:avLst/>
              <a:gdLst/>
              <a:ahLst/>
              <a:cxnLst/>
              <a:rect l="l" t="t" r="r" b="b"/>
              <a:pathLst>
                <a:path w="886509" h="221834">
                  <a:moveTo>
                    <a:pt x="0" y="0"/>
                  </a:moveTo>
                  <a:lnTo>
                    <a:pt x="886509" y="0"/>
                  </a:lnTo>
                  <a:lnTo>
                    <a:pt x="886509" y="221834"/>
                  </a:lnTo>
                  <a:lnTo>
                    <a:pt x="0" y="221834"/>
                  </a:lnTo>
                  <a:close/>
                </a:path>
              </a:pathLst>
            </a:custGeom>
            <a:solidFill>
              <a:srgbClr val="F2CA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886509" cy="278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008897" y="2783795"/>
            <a:ext cx="3365964" cy="842277"/>
            <a:chOff x="0" y="0"/>
            <a:chExt cx="886509" cy="221834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86509" cy="221834"/>
            </a:xfrm>
            <a:custGeom>
              <a:avLst/>
              <a:gdLst/>
              <a:ahLst/>
              <a:cxnLst/>
              <a:rect l="l" t="t" r="r" b="b"/>
              <a:pathLst>
                <a:path w="886509" h="221834">
                  <a:moveTo>
                    <a:pt x="0" y="0"/>
                  </a:moveTo>
                  <a:lnTo>
                    <a:pt x="886509" y="0"/>
                  </a:lnTo>
                  <a:lnTo>
                    <a:pt x="886509" y="221834"/>
                  </a:lnTo>
                  <a:lnTo>
                    <a:pt x="0" y="221834"/>
                  </a:lnTo>
                  <a:close/>
                </a:path>
              </a:pathLst>
            </a:custGeom>
            <a:solidFill>
              <a:srgbClr val="00BF63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886509" cy="278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566748" y="2783795"/>
            <a:ext cx="3365964" cy="842277"/>
            <a:chOff x="0" y="0"/>
            <a:chExt cx="886509" cy="22183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86509" cy="221834"/>
            </a:xfrm>
            <a:custGeom>
              <a:avLst/>
              <a:gdLst/>
              <a:ahLst/>
              <a:cxnLst/>
              <a:rect l="l" t="t" r="r" b="b"/>
              <a:pathLst>
                <a:path w="886509" h="221834">
                  <a:moveTo>
                    <a:pt x="0" y="0"/>
                  </a:moveTo>
                  <a:lnTo>
                    <a:pt x="886509" y="0"/>
                  </a:lnTo>
                  <a:lnTo>
                    <a:pt x="886509" y="221834"/>
                  </a:lnTo>
                  <a:lnTo>
                    <a:pt x="0" y="221834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886509" cy="278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461018" y="6398796"/>
            <a:ext cx="3365964" cy="842277"/>
            <a:chOff x="0" y="0"/>
            <a:chExt cx="886509" cy="22183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86509" cy="221834"/>
            </a:xfrm>
            <a:custGeom>
              <a:avLst/>
              <a:gdLst/>
              <a:ahLst/>
              <a:cxnLst/>
              <a:rect l="l" t="t" r="r" b="b"/>
              <a:pathLst>
                <a:path w="886509" h="221834">
                  <a:moveTo>
                    <a:pt x="0" y="0"/>
                  </a:moveTo>
                  <a:lnTo>
                    <a:pt x="886509" y="0"/>
                  </a:lnTo>
                  <a:lnTo>
                    <a:pt x="886509" y="221834"/>
                  </a:lnTo>
                  <a:lnTo>
                    <a:pt x="0" y="221834"/>
                  </a:lnTo>
                  <a:close/>
                </a:path>
              </a:pathLst>
            </a:custGeom>
            <a:solidFill>
              <a:srgbClr val="E6731A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886509" cy="278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012496" y="6398796"/>
            <a:ext cx="3365964" cy="842277"/>
            <a:chOff x="0" y="0"/>
            <a:chExt cx="886509" cy="22183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86509" cy="221834"/>
            </a:xfrm>
            <a:custGeom>
              <a:avLst/>
              <a:gdLst/>
              <a:ahLst/>
              <a:cxnLst/>
              <a:rect l="l" t="t" r="r" b="b"/>
              <a:pathLst>
                <a:path w="886509" h="221834">
                  <a:moveTo>
                    <a:pt x="0" y="0"/>
                  </a:moveTo>
                  <a:lnTo>
                    <a:pt x="886509" y="0"/>
                  </a:lnTo>
                  <a:lnTo>
                    <a:pt x="886509" y="221834"/>
                  </a:lnTo>
                  <a:lnTo>
                    <a:pt x="0" y="221834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886509" cy="278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4563974" y="6398796"/>
            <a:ext cx="3365964" cy="842277"/>
            <a:chOff x="0" y="0"/>
            <a:chExt cx="886509" cy="22183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86509" cy="221834"/>
            </a:xfrm>
            <a:custGeom>
              <a:avLst/>
              <a:gdLst/>
              <a:ahLst/>
              <a:cxnLst/>
              <a:rect l="l" t="t" r="r" b="b"/>
              <a:pathLst>
                <a:path w="886509" h="221834">
                  <a:moveTo>
                    <a:pt x="0" y="0"/>
                  </a:moveTo>
                  <a:lnTo>
                    <a:pt x="886509" y="0"/>
                  </a:lnTo>
                  <a:lnTo>
                    <a:pt x="886509" y="221834"/>
                  </a:lnTo>
                  <a:lnTo>
                    <a:pt x="0" y="221834"/>
                  </a:lnTo>
                  <a:close/>
                </a:path>
              </a:pathLst>
            </a:custGeom>
            <a:solidFill>
              <a:srgbClr val="24B9CC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57150"/>
              <a:ext cx="886509" cy="278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461018" y="519070"/>
            <a:ext cx="10468919" cy="842277"/>
            <a:chOff x="0" y="0"/>
            <a:chExt cx="2757246" cy="22183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757246" cy="221834"/>
            </a:xfrm>
            <a:custGeom>
              <a:avLst/>
              <a:gdLst/>
              <a:ahLst/>
              <a:cxnLst/>
              <a:rect l="l" t="t" r="r" b="b"/>
              <a:pathLst>
                <a:path w="2757246" h="221834">
                  <a:moveTo>
                    <a:pt x="0" y="0"/>
                  </a:moveTo>
                  <a:lnTo>
                    <a:pt x="2757246" y="0"/>
                  </a:lnTo>
                  <a:lnTo>
                    <a:pt x="2757246" y="221834"/>
                  </a:lnTo>
                  <a:lnTo>
                    <a:pt x="0" y="221834"/>
                  </a:lnTo>
                  <a:close/>
                </a:path>
              </a:pathLst>
            </a:custGeom>
            <a:solidFill>
              <a:srgbClr val="B180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2757246" cy="278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17127586" y="2799119"/>
            <a:ext cx="811629" cy="811629"/>
          </a:xfrm>
          <a:custGeom>
            <a:avLst/>
            <a:gdLst/>
            <a:ahLst/>
            <a:cxnLst/>
            <a:rect l="l" t="t" r="r" b="b"/>
            <a:pathLst>
              <a:path w="811629" h="811629">
                <a:moveTo>
                  <a:pt x="0" y="0"/>
                </a:moveTo>
                <a:lnTo>
                  <a:pt x="811629" y="0"/>
                </a:lnTo>
                <a:lnTo>
                  <a:pt x="811629" y="811629"/>
                </a:lnTo>
                <a:lnTo>
                  <a:pt x="0" y="8116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8" name="Freeform 48"/>
          <p:cNvSpPr/>
          <p:nvPr/>
        </p:nvSpPr>
        <p:spPr>
          <a:xfrm>
            <a:off x="10024878" y="2850235"/>
            <a:ext cx="710316" cy="710316"/>
          </a:xfrm>
          <a:custGeom>
            <a:avLst/>
            <a:gdLst/>
            <a:ahLst/>
            <a:cxnLst/>
            <a:rect l="l" t="t" r="r" b="b"/>
            <a:pathLst>
              <a:path w="710316" h="710316">
                <a:moveTo>
                  <a:pt x="0" y="0"/>
                </a:moveTo>
                <a:lnTo>
                  <a:pt x="710316" y="0"/>
                </a:lnTo>
                <a:lnTo>
                  <a:pt x="710316" y="710316"/>
                </a:lnTo>
                <a:lnTo>
                  <a:pt x="0" y="710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9" name="Freeform 49"/>
          <p:cNvSpPr/>
          <p:nvPr/>
        </p:nvSpPr>
        <p:spPr>
          <a:xfrm>
            <a:off x="9923069" y="6438968"/>
            <a:ext cx="802104" cy="802104"/>
          </a:xfrm>
          <a:custGeom>
            <a:avLst/>
            <a:gdLst/>
            <a:ahLst/>
            <a:cxnLst/>
            <a:rect l="l" t="t" r="r" b="b"/>
            <a:pathLst>
              <a:path w="802104" h="802104">
                <a:moveTo>
                  <a:pt x="0" y="0"/>
                </a:moveTo>
                <a:lnTo>
                  <a:pt x="802104" y="0"/>
                </a:lnTo>
                <a:lnTo>
                  <a:pt x="802104" y="802104"/>
                </a:lnTo>
                <a:lnTo>
                  <a:pt x="0" y="80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0" name="Freeform 50"/>
          <p:cNvSpPr/>
          <p:nvPr/>
        </p:nvSpPr>
        <p:spPr>
          <a:xfrm>
            <a:off x="13633382" y="6474996"/>
            <a:ext cx="687804" cy="687804"/>
          </a:xfrm>
          <a:custGeom>
            <a:avLst/>
            <a:gdLst/>
            <a:ahLst/>
            <a:cxnLst/>
            <a:rect l="l" t="t" r="r" b="b"/>
            <a:pathLst>
              <a:path w="687804" h="687804">
                <a:moveTo>
                  <a:pt x="0" y="0"/>
                </a:moveTo>
                <a:lnTo>
                  <a:pt x="687804" y="0"/>
                </a:lnTo>
                <a:lnTo>
                  <a:pt x="687804" y="687804"/>
                </a:lnTo>
                <a:lnTo>
                  <a:pt x="0" y="6878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1" name="Freeform 51"/>
          <p:cNvSpPr/>
          <p:nvPr/>
        </p:nvSpPr>
        <p:spPr>
          <a:xfrm>
            <a:off x="17121652" y="6454910"/>
            <a:ext cx="707890" cy="707890"/>
          </a:xfrm>
          <a:custGeom>
            <a:avLst/>
            <a:gdLst/>
            <a:ahLst/>
            <a:cxnLst/>
            <a:rect l="l" t="t" r="r" b="b"/>
            <a:pathLst>
              <a:path w="707890" h="707890">
                <a:moveTo>
                  <a:pt x="0" y="0"/>
                </a:moveTo>
                <a:lnTo>
                  <a:pt x="707891" y="0"/>
                </a:lnTo>
                <a:lnTo>
                  <a:pt x="707891" y="707890"/>
                </a:lnTo>
                <a:lnTo>
                  <a:pt x="0" y="7078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2" name="Freeform 52"/>
          <p:cNvSpPr/>
          <p:nvPr/>
        </p:nvSpPr>
        <p:spPr>
          <a:xfrm>
            <a:off x="13587036" y="2860278"/>
            <a:ext cx="690230" cy="690230"/>
          </a:xfrm>
          <a:custGeom>
            <a:avLst/>
            <a:gdLst/>
            <a:ahLst/>
            <a:cxnLst/>
            <a:rect l="l" t="t" r="r" b="b"/>
            <a:pathLst>
              <a:path w="690230" h="690230">
                <a:moveTo>
                  <a:pt x="0" y="0"/>
                </a:moveTo>
                <a:lnTo>
                  <a:pt x="690230" y="0"/>
                </a:lnTo>
                <a:lnTo>
                  <a:pt x="690230" y="690230"/>
                </a:lnTo>
                <a:lnTo>
                  <a:pt x="0" y="6902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3" name="Freeform 53"/>
          <p:cNvSpPr/>
          <p:nvPr/>
        </p:nvSpPr>
        <p:spPr>
          <a:xfrm>
            <a:off x="17127586" y="594434"/>
            <a:ext cx="707890" cy="707890"/>
          </a:xfrm>
          <a:custGeom>
            <a:avLst/>
            <a:gdLst/>
            <a:ahLst/>
            <a:cxnLst/>
            <a:rect l="l" t="t" r="r" b="b"/>
            <a:pathLst>
              <a:path w="707890" h="707890">
                <a:moveTo>
                  <a:pt x="0" y="0"/>
                </a:moveTo>
                <a:lnTo>
                  <a:pt x="707890" y="0"/>
                </a:lnTo>
                <a:lnTo>
                  <a:pt x="707890" y="707891"/>
                </a:lnTo>
                <a:lnTo>
                  <a:pt x="0" y="7078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54" name="Group 54"/>
          <p:cNvGrpSpPr/>
          <p:nvPr/>
        </p:nvGrpSpPr>
        <p:grpSpPr>
          <a:xfrm>
            <a:off x="344993" y="1091899"/>
            <a:ext cx="6491959" cy="8229600"/>
            <a:chOff x="0" y="0"/>
            <a:chExt cx="8655946" cy="10972800"/>
          </a:xfrm>
        </p:grpSpPr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16"/>
            <a:srcRect l="1751" r="1751"/>
            <a:stretch>
              <a:fillRect/>
            </a:stretch>
          </p:blipFill>
          <p:spPr>
            <a:xfrm>
              <a:off x="0" y="0"/>
              <a:ext cx="8655946" cy="7230533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17"/>
            <a:srcRect l="2041" r="3930" b="20286"/>
            <a:stretch>
              <a:fillRect/>
            </a:stretch>
          </p:blipFill>
          <p:spPr>
            <a:xfrm>
              <a:off x="0" y="7357533"/>
              <a:ext cx="4264473" cy="3615267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18"/>
            <a:srcRect t="2817" b="12405"/>
            <a:stretch>
              <a:fillRect/>
            </a:stretch>
          </p:blipFill>
          <p:spPr>
            <a:xfrm>
              <a:off x="4391473" y="7357533"/>
              <a:ext cx="4264473" cy="3615267"/>
            </a:xfrm>
            <a:prstGeom prst="rect">
              <a:avLst/>
            </a:prstGeom>
          </p:spPr>
        </p:pic>
      </p:grpSp>
      <p:sp>
        <p:nvSpPr>
          <p:cNvPr id="58" name="Freeform 58"/>
          <p:cNvSpPr/>
          <p:nvPr/>
        </p:nvSpPr>
        <p:spPr>
          <a:xfrm>
            <a:off x="261450" y="9321499"/>
            <a:ext cx="6491959" cy="892862"/>
          </a:xfrm>
          <a:custGeom>
            <a:avLst/>
            <a:gdLst/>
            <a:ahLst/>
            <a:cxnLst/>
            <a:rect l="l" t="t" r="r" b="b"/>
            <a:pathLst>
              <a:path w="6491959" h="892862">
                <a:moveTo>
                  <a:pt x="0" y="0"/>
                </a:moveTo>
                <a:lnTo>
                  <a:pt x="6491959" y="0"/>
                </a:lnTo>
                <a:lnTo>
                  <a:pt x="6491959" y="892862"/>
                </a:lnTo>
                <a:lnTo>
                  <a:pt x="0" y="8928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15537" b="-1553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9" name="TextBox 59"/>
          <p:cNvSpPr txBox="1"/>
          <p:nvPr/>
        </p:nvSpPr>
        <p:spPr>
          <a:xfrm>
            <a:off x="87776" y="100102"/>
            <a:ext cx="7151224" cy="772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400" b="1" dirty="0">
                <a:solidFill>
                  <a:srgbClr val="08565E"/>
                </a:solidFill>
                <a:latin typeface="Arimo Bold"/>
                <a:ea typeface="Arimo Bold"/>
                <a:cs typeface="Arimo Bold"/>
                <a:sym typeface="Arimo Bold"/>
              </a:rPr>
              <a:t>HAZIRLIKLI OLMALIYIZ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567440" y="2803128"/>
            <a:ext cx="2457438" cy="74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PEOPLE (İNSANLAR)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556773" y="3817145"/>
            <a:ext cx="3154509" cy="210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8"/>
              </a:lnSpc>
              <a:spcBef>
                <a:spcPct val="0"/>
              </a:spcBef>
            </a:pPr>
            <a:r>
              <a:rPr lang="en-US" sz="19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Toplumun tüm bireylerinin – özellikle kırılgan ve dezavantajlı grupların – ihtiyaçlarına duyarlı, kapsayıcı politikaların oluşturulması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10864036" y="2839439"/>
            <a:ext cx="2860780" cy="74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PLACE (YER/MEKAN)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1012496" y="3798095"/>
            <a:ext cx="3367351" cy="213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241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Fiziksel çevrenin (altyapı, konut, ulaşım, yeşil alanlar) sağlığı destekleyecek biçimde düzenlenmesi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14277266" y="2838519"/>
            <a:ext cx="3365964" cy="74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FEFEF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PARTICIPATION (KATILIM)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4562339" y="3630138"/>
            <a:ext cx="3367351" cy="2465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6"/>
              </a:lnSpc>
              <a:spcBef>
                <a:spcPct val="0"/>
              </a:spcBef>
            </a:pPr>
            <a:r>
              <a:rPr lang="en-US" sz="231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Yurttaşların karar alma süreçlerine aktif olarak katılımının sağlanması.</a:t>
            </a:r>
          </a:p>
          <a:p>
            <a:pPr algn="ctr">
              <a:lnSpc>
                <a:spcPts val="3236"/>
              </a:lnSpc>
              <a:spcBef>
                <a:spcPct val="0"/>
              </a:spcBef>
            </a:pPr>
            <a:r>
              <a:rPr lang="en-US" sz="231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Sağlıklı şehirlerin halkla birlikte inşa edilmesi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113177" y="6417846"/>
            <a:ext cx="3365964" cy="74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PROSPERITY (REFAH)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7556773" y="7422047"/>
            <a:ext cx="3154509" cy="200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8"/>
              </a:lnSpc>
              <a:spcBef>
                <a:spcPct val="0"/>
              </a:spcBef>
            </a:pPr>
            <a:r>
              <a:rPr lang="en-US" sz="22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Ekonomik, sosyal ve çevresel refahın adil biçimde dağıtılması.</a:t>
            </a:r>
          </a:p>
          <a:p>
            <a:pPr algn="ctr">
              <a:lnSpc>
                <a:spcPts val="3208"/>
              </a:lnSpc>
              <a:spcBef>
                <a:spcPct val="0"/>
              </a:spcBef>
            </a:pPr>
            <a:r>
              <a:rPr lang="en-US" sz="22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Yoksulluk, işsizlik ve eşitsizlikle mücadele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10611320" y="6603583"/>
            <a:ext cx="3365964" cy="37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PEACE (BARIŞ)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11122756" y="7422047"/>
            <a:ext cx="3154509" cy="2008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8"/>
              </a:lnSpc>
              <a:spcBef>
                <a:spcPct val="0"/>
              </a:spcBef>
            </a:pPr>
            <a:r>
              <a:rPr lang="en-US" sz="22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Toplumsal uyum, güven, adalet ve insan haklarına saygı.</a:t>
            </a:r>
          </a:p>
          <a:p>
            <a:pPr algn="ctr">
              <a:lnSpc>
                <a:spcPts val="3208"/>
              </a:lnSpc>
              <a:spcBef>
                <a:spcPct val="0"/>
              </a:spcBef>
            </a:pPr>
            <a:r>
              <a:rPr lang="en-US" sz="22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Şiddetin ve ayrımcılığın önlenmesi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4473710" y="6438216"/>
            <a:ext cx="2747739" cy="74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FEFEF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PLANET (GEZEGEN)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4680967" y="7260122"/>
            <a:ext cx="3154509" cy="2408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8"/>
              </a:lnSpc>
              <a:spcBef>
                <a:spcPct val="0"/>
              </a:spcBef>
            </a:pPr>
            <a:r>
              <a:rPr lang="en-US" sz="22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Sürdürülebilir kalkınma ve iklim değişikliğiyle mücadele kapsamında çevresel sağlığın korunması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4790418" y="694529"/>
            <a:ext cx="10468919" cy="44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6"/>
              </a:lnSpc>
              <a:spcBef>
                <a:spcPct val="0"/>
              </a:spcBef>
            </a:pPr>
            <a:r>
              <a:rPr lang="en-US" sz="2511" b="1">
                <a:solidFill>
                  <a:srgbClr val="FEFEF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PREPARE (HAZIR OLMA)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7552828" y="1615182"/>
            <a:ext cx="10276715" cy="69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8"/>
              </a:lnSpc>
              <a:spcBef>
                <a:spcPct val="0"/>
              </a:spcBef>
            </a:pPr>
            <a:r>
              <a:rPr lang="en-US" sz="199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Sağlık krizlerine ve acil durumlara etkili bir şekilde hazırlanmak, bu krizleri önlemek ve yanıt vermek için dayanıklı şehirler inşa edilmesi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5847579" y="9841023"/>
            <a:ext cx="3247430" cy="40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sdg6data.org/en</a:t>
            </a:r>
            <a:endParaRPr lang="en-US" sz="25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  <a:hlinkClick r:id="rId20" tooltip="https://sdg6data.org/e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9608779" y="847725"/>
            <a:ext cx="9438364" cy="135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36"/>
              </a:lnSpc>
            </a:pPr>
            <a:r>
              <a:rPr lang="en-US" sz="7740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TEŞEKKÜRLER</a:t>
            </a:r>
          </a:p>
        </p:txBody>
      </p:sp>
      <p:sp>
        <p:nvSpPr>
          <p:cNvPr id="4" name="Freeform 4"/>
          <p:cNvSpPr/>
          <p:nvPr/>
        </p:nvSpPr>
        <p:spPr>
          <a:xfrm>
            <a:off x="11029509" y="2466364"/>
            <a:ext cx="6596904" cy="1327627"/>
          </a:xfrm>
          <a:custGeom>
            <a:avLst/>
            <a:gdLst/>
            <a:ahLst/>
            <a:cxnLst/>
            <a:rect l="l" t="t" r="r" b="b"/>
            <a:pathLst>
              <a:path w="6596904" h="1327627">
                <a:moveTo>
                  <a:pt x="0" y="0"/>
                </a:moveTo>
                <a:lnTo>
                  <a:pt x="6596904" y="0"/>
                </a:lnTo>
                <a:lnTo>
                  <a:pt x="6596904" y="1327627"/>
                </a:lnTo>
                <a:lnTo>
                  <a:pt x="0" y="13276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207196" y="4216637"/>
            <a:ext cx="8546386" cy="1748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4"/>
              </a:lnSpc>
            </a:pPr>
            <a:r>
              <a:rPr lang="en-US" sz="5024" b="1" dirty="0">
                <a:solidFill>
                  <a:srgbClr val="87755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“SU</a:t>
            </a:r>
            <a:r>
              <a:rPr lang="tr-TR" sz="5024" b="1" dirty="0">
                <a:solidFill>
                  <a:srgbClr val="87755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</a:t>
            </a:r>
            <a:r>
              <a:rPr lang="en-US" sz="5024" b="1" dirty="0">
                <a:solidFill>
                  <a:srgbClr val="87755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21. YÜZYILIN EN STRATEJ</a:t>
            </a:r>
            <a:r>
              <a:rPr lang="tr-TR" sz="5024" b="1" dirty="0">
                <a:solidFill>
                  <a:srgbClr val="87755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r>
              <a:rPr lang="en-US" sz="5024" b="1" dirty="0">
                <a:solidFill>
                  <a:srgbClr val="877556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 KAYNAĞI.”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42234" y="-1345366"/>
            <a:ext cx="14342810" cy="11074268"/>
          </a:xfrm>
          <a:custGeom>
            <a:avLst/>
            <a:gdLst/>
            <a:ahLst/>
            <a:cxnLst/>
            <a:rect l="l" t="t" r="r" b="b"/>
            <a:pathLst>
              <a:path w="14342810" h="11074268">
                <a:moveTo>
                  <a:pt x="0" y="0"/>
                </a:moveTo>
                <a:lnTo>
                  <a:pt x="14342810" y="0"/>
                </a:lnTo>
                <a:lnTo>
                  <a:pt x="14342810" y="11074268"/>
                </a:lnTo>
                <a:lnTo>
                  <a:pt x="0" y="11074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57" b="-14757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3" name="Group 3"/>
          <p:cNvGrpSpPr/>
          <p:nvPr/>
        </p:nvGrpSpPr>
        <p:grpSpPr>
          <a:xfrm>
            <a:off x="150925" y="552231"/>
            <a:ext cx="4735552" cy="1420861"/>
            <a:chOff x="0" y="0"/>
            <a:chExt cx="1247224" cy="3742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47223" cy="374219"/>
            </a:xfrm>
            <a:custGeom>
              <a:avLst/>
              <a:gdLst/>
              <a:ahLst/>
              <a:cxnLst/>
              <a:rect l="l" t="t" r="r" b="b"/>
              <a:pathLst>
                <a:path w="1247223" h="374219">
                  <a:moveTo>
                    <a:pt x="0" y="0"/>
                  </a:moveTo>
                  <a:lnTo>
                    <a:pt x="1247223" y="0"/>
                  </a:lnTo>
                  <a:lnTo>
                    <a:pt x="1247223" y="374219"/>
                  </a:lnTo>
                  <a:lnTo>
                    <a:pt x="0" y="374219"/>
                  </a:lnTo>
                  <a:close/>
                </a:path>
              </a:pathLst>
            </a:custGeom>
            <a:solidFill>
              <a:srgbClr val="08565E">
                <a:alpha val="91765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247224" cy="421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 u="sng">
                  <a:solidFill>
                    <a:srgbClr val="FFFFFF">
                      <a:alpha val="91765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Meksika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91765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Ülkeler:ABD (Teksas)</a:t>
              </a:r>
            </a:p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1800" b="1">
                  <a:solidFill>
                    <a:srgbClr val="FFFFFF">
                      <a:alpha val="91765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Etkiler:İçme suyu kıtlığı, ABD ile su paylaşım anlaşmasının karşılanamaması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633793" y="1973092"/>
            <a:ext cx="0" cy="587367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7" name="AutoShape 7"/>
          <p:cNvSpPr/>
          <p:nvPr/>
        </p:nvSpPr>
        <p:spPr>
          <a:xfrm flipV="1">
            <a:off x="1633793" y="2560459"/>
            <a:ext cx="1251148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8946357" y="9292011"/>
            <a:ext cx="9539286" cy="614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 dirty="0">
                <a:solidFill>
                  <a:srgbClr val="1C5E5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DÜNYA KURAKLIK NOKTALARI</a:t>
            </a:r>
          </a:p>
        </p:txBody>
      </p:sp>
      <p:sp>
        <p:nvSpPr>
          <p:cNvPr id="9" name="AutoShape 9"/>
          <p:cNvSpPr/>
          <p:nvPr/>
        </p:nvSpPr>
        <p:spPr>
          <a:xfrm>
            <a:off x="9144000" y="9258300"/>
            <a:ext cx="9144000" cy="0"/>
          </a:xfrm>
          <a:prstGeom prst="line">
            <a:avLst/>
          </a:prstGeom>
          <a:ln w="38100" cap="flat">
            <a:solidFill>
              <a:srgbClr val="1C5E5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10" name="Group 10"/>
          <p:cNvGrpSpPr/>
          <p:nvPr/>
        </p:nvGrpSpPr>
        <p:grpSpPr>
          <a:xfrm>
            <a:off x="7711260" y="159043"/>
            <a:ext cx="4536448" cy="1814049"/>
            <a:chOff x="0" y="0"/>
            <a:chExt cx="1194785" cy="4777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94785" cy="477774"/>
            </a:xfrm>
            <a:custGeom>
              <a:avLst/>
              <a:gdLst/>
              <a:ahLst/>
              <a:cxnLst/>
              <a:rect l="l" t="t" r="r" b="b"/>
              <a:pathLst>
                <a:path w="1194785" h="477774">
                  <a:moveTo>
                    <a:pt x="0" y="0"/>
                  </a:moveTo>
                  <a:lnTo>
                    <a:pt x="1194785" y="0"/>
                  </a:lnTo>
                  <a:lnTo>
                    <a:pt x="1194785" y="477774"/>
                  </a:lnTo>
                  <a:lnTo>
                    <a:pt x="0" y="477774"/>
                  </a:lnTo>
                  <a:close/>
                </a:path>
              </a:pathLst>
            </a:custGeom>
            <a:solidFill>
              <a:srgbClr val="08565E">
                <a:alpha val="74902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194785" cy="5158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u="sng">
                  <a:solidFill>
                    <a:srgbClr val="FFFFFF">
                      <a:alpha val="74902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Akdeniz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74902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Ülkeler: İspanya, Fas, Türkiye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74902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Etkiler: İçme suyu kıtlığı, ürün kayıpları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899" b="1">
                <a:solidFill>
                  <a:srgbClr val="FFFFFF">
                    <a:alpha val="74902"/>
                  </a:srgbClr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160090" y="1579904"/>
            <a:ext cx="3939135" cy="2223624"/>
            <a:chOff x="0" y="0"/>
            <a:chExt cx="1037468" cy="58564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37468" cy="585646"/>
            </a:xfrm>
            <a:custGeom>
              <a:avLst/>
              <a:gdLst/>
              <a:ahLst/>
              <a:cxnLst/>
              <a:rect l="l" t="t" r="r" b="b"/>
              <a:pathLst>
                <a:path w="1037468" h="585646">
                  <a:moveTo>
                    <a:pt x="0" y="0"/>
                  </a:moveTo>
                  <a:lnTo>
                    <a:pt x="1037468" y="0"/>
                  </a:lnTo>
                  <a:lnTo>
                    <a:pt x="1037468" y="585646"/>
                  </a:lnTo>
                  <a:lnTo>
                    <a:pt x="0" y="585646"/>
                  </a:lnTo>
                  <a:close/>
                </a:path>
              </a:pathLst>
            </a:custGeom>
            <a:solidFill>
              <a:srgbClr val="08565E">
                <a:alpha val="74902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37468" cy="623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b="1" u="sng">
                  <a:solidFill>
                    <a:srgbClr val="FFFFFF">
                      <a:alpha val="74902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Güneydoğu Asya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FFFFFF">
                      <a:alpha val="74902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Ülkeler: Vietnam, Malezya, Endonezya, Tayland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FFFFFF">
                      <a:alpha val="74902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Etkiler: Tuzlu su istilası, içme suyu kıtlığı, düşük pirinç verimi</a:t>
              </a:r>
            </a:p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en-US" sz="1999" b="1">
                <a:solidFill>
                  <a:srgbClr val="FFFFFF">
                    <a:alpha val="74902"/>
                  </a:srgbClr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9998534" y="1973092"/>
            <a:ext cx="0" cy="1251148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7" name="AutoShape 17"/>
          <p:cNvSpPr/>
          <p:nvPr/>
        </p:nvSpPr>
        <p:spPr>
          <a:xfrm flipH="1">
            <a:off x="16152308" y="3803528"/>
            <a:ext cx="113686" cy="1295726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8" name="AutoShape 18"/>
          <p:cNvSpPr/>
          <p:nvPr/>
        </p:nvSpPr>
        <p:spPr>
          <a:xfrm flipH="1">
            <a:off x="14436055" y="5143500"/>
            <a:ext cx="1892709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19" name="Group 19"/>
          <p:cNvGrpSpPr/>
          <p:nvPr/>
        </p:nvGrpSpPr>
        <p:grpSpPr>
          <a:xfrm>
            <a:off x="405336" y="4874955"/>
            <a:ext cx="4226730" cy="1773286"/>
            <a:chOff x="0" y="0"/>
            <a:chExt cx="1113213" cy="4670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13213" cy="467038"/>
            </a:xfrm>
            <a:custGeom>
              <a:avLst/>
              <a:gdLst/>
              <a:ahLst/>
              <a:cxnLst/>
              <a:rect l="l" t="t" r="r" b="b"/>
              <a:pathLst>
                <a:path w="1113213" h="467038">
                  <a:moveTo>
                    <a:pt x="0" y="0"/>
                  </a:moveTo>
                  <a:lnTo>
                    <a:pt x="1113213" y="0"/>
                  </a:lnTo>
                  <a:lnTo>
                    <a:pt x="1113213" y="467038"/>
                  </a:lnTo>
                  <a:lnTo>
                    <a:pt x="0" y="467038"/>
                  </a:lnTo>
                  <a:close/>
                </a:path>
              </a:pathLst>
            </a:custGeom>
            <a:solidFill>
              <a:srgbClr val="08565E">
                <a:alpha val="97647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113213" cy="514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 u="sng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Panama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Ülkeler: Panama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Etkiler: Nakliye kısıtlamaları ve gecikmeler</a:t>
              </a:r>
            </a:p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 lang="en-US" sz="1899" b="1">
                <a:solidFill>
                  <a:srgbClr val="FFFFFF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22" name="AutoShape 22"/>
          <p:cNvSpPr/>
          <p:nvPr/>
        </p:nvSpPr>
        <p:spPr>
          <a:xfrm>
            <a:off x="4632065" y="5450145"/>
            <a:ext cx="1251148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23" name="Group 23"/>
          <p:cNvGrpSpPr/>
          <p:nvPr/>
        </p:nvGrpSpPr>
        <p:grpSpPr>
          <a:xfrm>
            <a:off x="1028700" y="7840662"/>
            <a:ext cx="4831823" cy="2106661"/>
            <a:chOff x="0" y="0"/>
            <a:chExt cx="1272579" cy="55484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72579" cy="554841"/>
            </a:xfrm>
            <a:custGeom>
              <a:avLst/>
              <a:gdLst/>
              <a:ahLst/>
              <a:cxnLst/>
              <a:rect l="l" t="t" r="r" b="b"/>
              <a:pathLst>
                <a:path w="1272579" h="554841">
                  <a:moveTo>
                    <a:pt x="0" y="0"/>
                  </a:moveTo>
                  <a:lnTo>
                    <a:pt x="1272579" y="0"/>
                  </a:lnTo>
                  <a:lnTo>
                    <a:pt x="1272579" y="554841"/>
                  </a:lnTo>
                  <a:lnTo>
                    <a:pt x="0" y="554841"/>
                  </a:lnTo>
                  <a:close/>
                </a:path>
              </a:pathLst>
            </a:custGeom>
            <a:solidFill>
              <a:srgbClr val="08565E">
                <a:alpha val="97647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272579" cy="602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 u="sng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Amazon Havzası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Ülkeler: Brezilya, Kolombiya, Venezuela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Etkiler: Ulaşımın Aksaması, İçme Suyu Sıkıntısı, Sucul Yaban Hayatının Ölümü, Orman Yangınları</a:t>
              </a:r>
            </a:p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 lang="en-US" sz="1899" b="1">
                <a:solidFill>
                  <a:srgbClr val="FFFFFF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26" name="AutoShape 26"/>
          <p:cNvSpPr/>
          <p:nvPr/>
        </p:nvSpPr>
        <p:spPr>
          <a:xfrm>
            <a:off x="5281578" y="6648241"/>
            <a:ext cx="0" cy="1046922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7" name="AutoShape 27"/>
          <p:cNvSpPr/>
          <p:nvPr/>
        </p:nvSpPr>
        <p:spPr>
          <a:xfrm>
            <a:off x="5281578" y="6629191"/>
            <a:ext cx="1251148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28" name="Group 28"/>
          <p:cNvGrpSpPr/>
          <p:nvPr/>
        </p:nvGrpSpPr>
        <p:grpSpPr>
          <a:xfrm>
            <a:off x="6949509" y="6961139"/>
            <a:ext cx="5738853" cy="2106661"/>
            <a:chOff x="0" y="0"/>
            <a:chExt cx="1511467" cy="55484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11467" cy="554841"/>
            </a:xfrm>
            <a:custGeom>
              <a:avLst/>
              <a:gdLst/>
              <a:ahLst/>
              <a:cxnLst/>
              <a:rect l="l" t="t" r="r" b="b"/>
              <a:pathLst>
                <a:path w="1511467" h="554841">
                  <a:moveTo>
                    <a:pt x="0" y="0"/>
                  </a:moveTo>
                  <a:lnTo>
                    <a:pt x="1511467" y="0"/>
                  </a:lnTo>
                  <a:lnTo>
                    <a:pt x="1511467" y="554841"/>
                  </a:lnTo>
                  <a:lnTo>
                    <a:pt x="0" y="554841"/>
                  </a:lnTo>
                  <a:close/>
                </a:path>
              </a:pathLst>
            </a:custGeom>
            <a:solidFill>
              <a:srgbClr val="08565E">
                <a:alpha val="97647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1511467" cy="602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 u="sng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Güney Afrika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Ülkeler: Angola, Botsvana, Malavi, Mozambik, Namibya, Güney Afrika, Zambiya, Zimbabve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Etkiler: İnsan kayıpları, yaygın açlık, içme suyu kıtlığı, elektrik kısıtlamaları</a:t>
              </a:r>
            </a:p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 lang="en-US" sz="1899" b="1">
                <a:solidFill>
                  <a:srgbClr val="FFFFFF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31" name="AutoShape 31"/>
          <p:cNvSpPr/>
          <p:nvPr/>
        </p:nvSpPr>
        <p:spPr>
          <a:xfrm>
            <a:off x="11628332" y="6179688"/>
            <a:ext cx="0" cy="78145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2" name="AutoShape 32"/>
          <p:cNvSpPr/>
          <p:nvPr/>
        </p:nvSpPr>
        <p:spPr>
          <a:xfrm flipH="1" flipV="1">
            <a:off x="10863883" y="6179688"/>
            <a:ext cx="764449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33" name="Group 33"/>
          <p:cNvGrpSpPr/>
          <p:nvPr/>
        </p:nvGrpSpPr>
        <p:grpSpPr>
          <a:xfrm>
            <a:off x="12853809" y="7166592"/>
            <a:ext cx="4123897" cy="1695755"/>
            <a:chOff x="0" y="0"/>
            <a:chExt cx="1086129" cy="44661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086129" cy="446619"/>
            </a:xfrm>
            <a:custGeom>
              <a:avLst/>
              <a:gdLst/>
              <a:ahLst/>
              <a:cxnLst/>
              <a:rect l="l" t="t" r="r" b="b"/>
              <a:pathLst>
                <a:path w="1086129" h="446619">
                  <a:moveTo>
                    <a:pt x="0" y="0"/>
                  </a:moveTo>
                  <a:lnTo>
                    <a:pt x="1086129" y="0"/>
                  </a:lnTo>
                  <a:lnTo>
                    <a:pt x="1086129" y="446619"/>
                  </a:lnTo>
                  <a:lnTo>
                    <a:pt x="0" y="446619"/>
                  </a:lnTo>
                  <a:close/>
                </a:path>
              </a:pathLst>
            </a:custGeom>
            <a:solidFill>
              <a:srgbClr val="08565E">
                <a:alpha val="97647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1086129" cy="5037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 b="1" u="sng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Doğu Afrika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Ülkeler: Somali, Etiyopya, Kenya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 b="1">
                  <a:solidFill>
                    <a:srgbClr val="FFFFFF">
                      <a:alpha val="97647"/>
                    </a:srgbClr>
                  </a:solidFill>
                  <a:latin typeface="Arimo Bold"/>
                  <a:ea typeface="Arimo Bold"/>
                  <a:cs typeface="Arimo Bold"/>
                  <a:sym typeface="Arimo Bold"/>
                </a:rPr>
                <a:t>Etkiler: İnsan kayıpları, hayvan ölümleri, kıtlık, yerinden edilme</a:t>
              </a:r>
            </a:p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endParaRPr lang="en-US" sz="1800" b="1">
                <a:solidFill>
                  <a:srgbClr val="FFFFFF">
                    <a:alpha val="97647"/>
                  </a:srgbClr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36" name="AutoShape 36"/>
          <p:cNvSpPr/>
          <p:nvPr/>
        </p:nvSpPr>
        <p:spPr>
          <a:xfrm>
            <a:off x="13126512" y="5761598"/>
            <a:ext cx="0" cy="1404993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37" name="AutoShape 37"/>
          <p:cNvSpPr/>
          <p:nvPr/>
        </p:nvSpPr>
        <p:spPr>
          <a:xfrm flipH="1" flipV="1">
            <a:off x="11166963" y="5761598"/>
            <a:ext cx="1959074" cy="38094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38" name="TextBox 38"/>
          <p:cNvSpPr txBox="1"/>
          <p:nvPr/>
        </p:nvSpPr>
        <p:spPr>
          <a:xfrm>
            <a:off x="9181531" y="9840761"/>
            <a:ext cx="9292352" cy="33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6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1C5E58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(UNCCD. 2025. Drought Hotspots Around the World 2023-2025)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7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579" y="0"/>
            <a:ext cx="10462208" cy="10287000"/>
            <a:chOff x="0" y="0"/>
            <a:chExt cx="275547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5479" cy="2709333"/>
            </a:xfrm>
            <a:custGeom>
              <a:avLst/>
              <a:gdLst/>
              <a:ahLst/>
              <a:cxnLst/>
              <a:rect l="l" t="t" r="r" b="b"/>
              <a:pathLst>
                <a:path w="2755479" h="2709333">
                  <a:moveTo>
                    <a:pt x="0" y="0"/>
                  </a:moveTo>
                  <a:lnTo>
                    <a:pt x="2755479" y="0"/>
                  </a:lnTo>
                  <a:lnTo>
                    <a:pt x="275547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55479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427366" y="4022495"/>
            <a:ext cx="7691624" cy="2245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17"/>
              </a:lnSpc>
            </a:pPr>
            <a:r>
              <a:rPr lang="en-US" sz="45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AVRUPA’ DA KURAKLIK</a:t>
            </a:r>
          </a:p>
          <a:p>
            <a:pPr algn="ctr">
              <a:lnSpc>
                <a:spcPts val="6258"/>
              </a:lnSpc>
            </a:pPr>
            <a:r>
              <a:rPr lang="en-US" sz="39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EYLÜL 2025</a:t>
            </a:r>
          </a:p>
          <a:p>
            <a:pPr algn="ctr">
              <a:lnSpc>
                <a:spcPts val="4338"/>
              </a:lnSpc>
            </a:pPr>
            <a:r>
              <a:rPr lang="en-US" sz="27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(2. ON GÜNLÜK DÖNEM)</a:t>
            </a:r>
          </a:p>
        </p:txBody>
      </p:sp>
      <p:sp>
        <p:nvSpPr>
          <p:cNvPr id="6" name="AutoShape 6"/>
          <p:cNvSpPr/>
          <p:nvPr/>
        </p:nvSpPr>
        <p:spPr>
          <a:xfrm>
            <a:off x="11049000" y="5829300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311102" y="250933"/>
            <a:ext cx="9759662" cy="8122418"/>
          </a:xfrm>
          <a:custGeom>
            <a:avLst/>
            <a:gdLst/>
            <a:ahLst/>
            <a:cxnLst/>
            <a:rect l="l" t="t" r="r" b="b"/>
            <a:pathLst>
              <a:path w="9759662" h="8122418">
                <a:moveTo>
                  <a:pt x="0" y="0"/>
                </a:moveTo>
                <a:lnTo>
                  <a:pt x="9759662" y="0"/>
                </a:lnTo>
                <a:lnTo>
                  <a:pt x="9759662" y="8122419"/>
                </a:lnTo>
                <a:lnTo>
                  <a:pt x="0" y="8122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60" t="-19151" r="-4106" b="-11058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8" name="Group 8"/>
          <p:cNvGrpSpPr/>
          <p:nvPr/>
        </p:nvGrpSpPr>
        <p:grpSpPr>
          <a:xfrm>
            <a:off x="474741" y="8997589"/>
            <a:ext cx="758535" cy="521422"/>
            <a:chOff x="0" y="0"/>
            <a:chExt cx="199779" cy="1373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9779" cy="137329"/>
            </a:xfrm>
            <a:custGeom>
              <a:avLst/>
              <a:gdLst/>
              <a:ahLst/>
              <a:cxnLst/>
              <a:rect l="l" t="t" r="r" b="b"/>
              <a:pathLst>
                <a:path w="199779" h="137329">
                  <a:moveTo>
                    <a:pt x="0" y="0"/>
                  </a:moveTo>
                  <a:lnTo>
                    <a:pt x="199779" y="0"/>
                  </a:lnTo>
                  <a:lnTo>
                    <a:pt x="199779" y="137329"/>
                  </a:lnTo>
                  <a:lnTo>
                    <a:pt x="0" y="137329"/>
                  </a:lnTo>
                  <a:close/>
                </a:path>
              </a:pathLst>
            </a:custGeom>
            <a:solidFill>
              <a:srgbClr val="F2CA4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99779" cy="194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778652" y="8997589"/>
            <a:ext cx="758535" cy="521422"/>
            <a:chOff x="0" y="0"/>
            <a:chExt cx="199779" cy="1373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779" cy="137329"/>
            </a:xfrm>
            <a:custGeom>
              <a:avLst/>
              <a:gdLst/>
              <a:ahLst/>
              <a:cxnLst/>
              <a:rect l="l" t="t" r="r" b="b"/>
              <a:pathLst>
                <a:path w="199779" h="137329">
                  <a:moveTo>
                    <a:pt x="0" y="0"/>
                  </a:moveTo>
                  <a:lnTo>
                    <a:pt x="199779" y="0"/>
                  </a:lnTo>
                  <a:lnTo>
                    <a:pt x="199779" y="137329"/>
                  </a:lnTo>
                  <a:lnTo>
                    <a:pt x="0" y="137329"/>
                  </a:lnTo>
                  <a:close/>
                </a:path>
              </a:pathLst>
            </a:custGeom>
            <a:solidFill>
              <a:srgbClr val="E6731A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99779" cy="194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40779" y="8747486"/>
            <a:ext cx="9900307" cy="1021628"/>
            <a:chOff x="0" y="0"/>
            <a:chExt cx="2607488" cy="26907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07488" cy="269071"/>
            </a:xfrm>
            <a:custGeom>
              <a:avLst/>
              <a:gdLst/>
              <a:ahLst/>
              <a:cxnLst/>
              <a:rect l="l" t="t" r="r" b="b"/>
              <a:pathLst>
                <a:path w="2607488" h="269071">
                  <a:moveTo>
                    <a:pt x="0" y="0"/>
                  </a:moveTo>
                  <a:lnTo>
                    <a:pt x="2607488" y="0"/>
                  </a:lnTo>
                  <a:lnTo>
                    <a:pt x="2607488" y="269071"/>
                  </a:lnTo>
                  <a:lnTo>
                    <a:pt x="0" y="2690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08565E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607488" cy="326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12970" y="8997589"/>
            <a:ext cx="758535" cy="521422"/>
            <a:chOff x="0" y="0"/>
            <a:chExt cx="199779" cy="13732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9779" cy="137329"/>
            </a:xfrm>
            <a:custGeom>
              <a:avLst/>
              <a:gdLst/>
              <a:ahLst/>
              <a:cxnLst/>
              <a:rect l="l" t="t" r="r" b="b"/>
              <a:pathLst>
                <a:path w="199779" h="137329">
                  <a:moveTo>
                    <a:pt x="0" y="0"/>
                  </a:moveTo>
                  <a:lnTo>
                    <a:pt x="199779" y="0"/>
                  </a:lnTo>
                  <a:lnTo>
                    <a:pt x="199779" y="137329"/>
                  </a:lnTo>
                  <a:lnTo>
                    <a:pt x="0" y="137329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99779" cy="194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118305" y="424810"/>
            <a:ext cx="1802734" cy="1780747"/>
            <a:chOff x="0" y="0"/>
            <a:chExt cx="474794" cy="46900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4794" cy="469003"/>
            </a:xfrm>
            <a:custGeom>
              <a:avLst/>
              <a:gdLst/>
              <a:ahLst/>
              <a:cxnLst/>
              <a:rect l="l" t="t" r="r" b="b"/>
              <a:pathLst>
                <a:path w="474794" h="469003">
                  <a:moveTo>
                    <a:pt x="0" y="0"/>
                  </a:moveTo>
                  <a:lnTo>
                    <a:pt x="474794" y="0"/>
                  </a:lnTo>
                  <a:lnTo>
                    <a:pt x="474794" y="469003"/>
                  </a:lnTo>
                  <a:lnTo>
                    <a:pt x="0" y="469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474794" cy="5261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81013" y="9045035"/>
            <a:ext cx="1814024" cy="426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tr-TR" sz="2599" b="1" dirty="0">
                <a:solidFill>
                  <a:srgbClr val="08565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r>
              <a:rPr lang="en-US" sz="2599" b="1" dirty="0" err="1">
                <a:solidFill>
                  <a:srgbClr val="08565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zlemede</a:t>
            </a:r>
            <a:endParaRPr lang="en-US" sz="2599" b="1" dirty="0">
              <a:solidFill>
                <a:srgbClr val="08565E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690611" y="9045036"/>
            <a:ext cx="1633398" cy="426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tr-TR" sz="2599" b="1" dirty="0">
                <a:solidFill>
                  <a:srgbClr val="08565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</a:t>
            </a:r>
            <a:r>
              <a:rPr lang="en-US" sz="2599" b="1" dirty="0" err="1">
                <a:solidFill>
                  <a:srgbClr val="08565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yarıda</a:t>
            </a:r>
            <a:endParaRPr lang="en-US" sz="2599" b="1" dirty="0">
              <a:solidFill>
                <a:srgbClr val="08565E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118305" y="9045036"/>
            <a:ext cx="1711495" cy="426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tr-TR" sz="2599" b="1" dirty="0">
                <a:solidFill>
                  <a:srgbClr val="08565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</a:t>
            </a:r>
            <a:r>
              <a:rPr lang="en-US" sz="2599" b="1" dirty="0" err="1">
                <a:solidFill>
                  <a:srgbClr val="08565E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larmda</a:t>
            </a:r>
            <a:endParaRPr lang="en-US" sz="2599" b="1" dirty="0">
              <a:solidFill>
                <a:srgbClr val="08565E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157785" y="9949940"/>
            <a:ext cx="9921039" cy="232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"/>
              </a:lnSpc>
            </a:pPr>
            <a:r>
              <a:rPr lang="en-US" dirty="0">
                <a:solidFill>
                  <a:srgbClr val="00B050"/>
                </a:solidFill>
              </a:rPr>
              <a:t>European and Global Drought Observatories</a:t>
            </a:r>
            <a:endParaRPr lang="en-US" sz="1259" dirty="0">
              <a:solidFill>
                <a:srgbClr val="00B050"/>
              </a:solidFill>
              <a:latin typeface="Arimo"/>
              <a:ea typeface="Arimo"/>
              <a:cs typeface="Arimo"/>
              <a:sym typeface="Arimo"/>
              <a:hlinkClick r:id="rId3" tooltip="https://joint-research-centre.ec.europa.eu/european-and-global-drought-observatories/current-drought-situation-europe_en?utm_sourc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0448" y="889628"/>
            <a:ext cx="12769596" cy="8507743"/>
          </a:xfrm>
          <a:custGeom>
            <a:avLst/>
            <a:gdLst/>
            <a:ahLst/>
            <a:cxnLst/>
            <a:rect l="l" t="t" r="r" b="b"/>
            <a:pathLst>
              <a:path w="12769596" h="8507743">
                <a:moveTo>
                  <a:pt x="0" y="0"/>
                </a:moveTo>
                <a:lnTo>
                  <a:pt x="12769595" y="0"/>
                </a:lnTo>
                <a:lnTo>
                  <a:pt x="12769595" y="8507744"/>
                </a:lnTo>
                <a:lnTo>
                  <a:pt x="0" y="8507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798180" y="5765520"/>
            <a:ext cx="8809009" cy="6034171"/>
          </a:xfrm>
          <a:custGeom>
            <a:avLst/>
            <a:gdLst/>
            <a:ahLst/>
            <a:cxnLst/>
            <a:rect l="l" t="t" r="r" b="b"/>
            <a:pathLst>
              <a:path w="8809009" h="6034171">
                <a:moveTo>
                  <a:pt x="0" y="0"/>
                </a:moveTo>
                <a:lnTo>
                  <a:pt x="8809009" y="0"/>
                </a:lnTo>
                <a:lnTo>
                  <a:pt x="8809009" y="6034171"/>
                </a:lnTo>
                <a:lnTo>
                  <a:pt x="0" y="6034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260946" y="8354111"/>
            <a:ext cx="1535508" cy="1255278"/>
          </a:xfrm>
          <a:custGeom>
            <a:avLst/>
            <a:gdLst/>
            <a:ahLst/>
            <a:cxnLst/>
            <a:rect l="l" t="t" r="r" b="b"/>
            <a:pathLst>
              <a:path w="1535508" h="1255278">
                <a:moveTo>
                  <a:pt x="0" y="0"/>
                </a:moveTo>
                <a:lnTo>
                  <a:pt x="1535508" y="0"/>
                </a:lnTo>
                <a:lnTo>
                  <a:pt x="1535508" y="1255277"/>
                </a:lnTo>
                <a:lnTo>
                  <a:pt x="0" y="1255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rnd">
            <a:noFill/>
            <a:prstDash val="solid"/>
            <a:round/>
          </a:ln>
        </p:spPr>
        <p:txBody>
          <a:bodyPr/>
          <a:lstStyle/>
          <a:p>
            <a:endParaRPr lang="tr-TR"/>
          </a:p>
        </p:txBody>
      </p:sp>
      <p:grpSp>
        <p:nvGrpSpPr>
          <p:cNvPr id="5" name="Group 5"/>
          <p:cNvGrpSpPr/>
          <p:nvPr/>
        </p:nvGrpSpPr>
        <p:grpSpPr>
          <a:xfrm>
            <a:off x="260946" y="201609"/>
            <a:ext cx="5978056" cy="2097168"/>
            <a:chOff x="0" y="0"/>
            <a:chExt cx="1574467" cy="5523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74467" cy="552340"/>
            </a:xfrm>
            <a:custGeom>
              <a:avLst/>
              <a:gdLst/>
              <a:ahLst/>
              <a:cxnLst/>
              <a:rect l="l" t="t" r="r" b="b"/>
              <a:pathLst>
                <a:path w="1574467" h="552340">
                  <a:moveTo>
                    <a:pt x="0" y="0"/>
                  </a:moveTo>
                  <a:lnTo>
                    <a:pt x="1574467" y="0"/>
                  </a:lnTo>
                  <a:lnTo>
                    <a:pt x="1574467" y="552340"/>
                  </a:lnTo>
                  <a:lnTo>
                    <a:pt x="0" y="552340"/>
                  </a:lnTo>
                  <a:close/>
                </a:path>
              </a:pathLst>
            </a:custGeom>
            <a:solidFill>
              <a:srgbClr val="195F69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1574467" cy="52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9"/>
                </a:lnSpc>
              </a:pPr>
              <a:r>
                <a:rPr lang="en-US" sz="2299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“Türkiye’nin su kaynakları, bu haritada gördüğümüz 25 ana havzada üretiliyor.</a:t>
              </a:r>
            </a:p>
            <a:p>
              <a:pPr algn="ctr">
                <a:lnSpc>
                  <a:spcPts val="2299"/>
                </a:lnSpc>
              </a:pPr>
              <a:r>
                <a:rPr lang="en-US" sz="2299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Bu havzalar, yağışların toplandığı ve tatlı su varlıklarının beslendiği temel coğrafi birimler.</a:t>
              </a:r>
            </a:p>
            <a:p>
              <a:pPr algn="ctr">
                <a:lnSpc>
                  <a:spcPts val="2299"/>
                </a:lnSpc>
              </a:pPr>
              <a:endParaRPr lang="en-US" sz="2299" b="1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277600" y="7843849"/>
            <a:ext cx="6935535" cy="1206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6"/>
              </a:lnSpc>
              <a:spcBef>
                <a:spcPct val="0"/>
              </a:spcBef>
            </a:pPr>
            <a:r>
              <a:rPr lang="en-US" sz="2506" b="1" u="sng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YILLIK ORTALAMA YAĞIŞ</a:t>
            </a:r>
            <a:endParaRPr lang="tr-TR" sz="2506" b="1" u="sng" dirty="0">
              <a:solidFill>
                <a:srgbClr val="00999D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algn="ctr">
              <a:lnSpc>
                <a:spcPts val="2506"/>
              </a:lnSpc>
              <a:spcBef>
                <a:spcPct val="0"/>
              </a:spcBef>
            </a:pPr>
            <a:endParaRPr lang="en-US" sz="2506" b="1" u="sng" dirty="0">
              <a:solidFill>
                <a:srgbClr val="00999D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algn="ctr">
              <a:lnSpc>
                <a:spcPts val="2206"/>
              </a:lnSpc>
              <a:spcBef>
                <a:spcPct val="0"/>
              </a:spcBef>
            </a:pP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Ülkemizin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karaları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üzerine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düşen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yağışla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yıllık</a:t>
            </a:r>
            <a:endParaRPr lang="tr-TR" sz="2206" b="1" dirty="0">
              <a:solidFill>
                <a:srgbClr val="00999D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  <a:p>
            <a:pPr algn="ctr">
              <a:lnSpc>
                <a:spcPts val="2206"/>
              </a:lnSpc>
              <a:spcBef>
                <a:spcPct val="0"/>
              </a:spcBef>
            </a:pP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ortalama</a:t>
            </a:r>
            <a:r>
              <a:rPr lang="tr-TR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574 mm/450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milyar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m3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su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üretimi</a:t>
            </a:r>
            <a:r>
              <a:rPr lang="en-US" sz="2206" b="1" dirty="0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 </a:t>
            </a:r>
            <a:r>
              <a:rPr lang="en-US" sz="2206" b="1" dirty="0" err="1">
                <a:solidFill>
                  <a:srgbClr val="00999D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sağlanır</a:t>
            </a:r>
            <a:endParaRPr lang="en-US" sz="2206" b="1" dirty="0">
              <a:solidFill>
                <a:srgbClr val="00999D"/>
              </a:solidFill>
              <a:latin typeface="Helvetica Bold"/>
              <a:ea typeface="Helvetica Bold"/>
              <a:cs typeface="Helvetica Bold"/>
              <a:sym typeface="Helvetica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56626" y="8385913"/>
            <a:ext cx="3376294" cy="1562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5"/>
              </a:lnSpc>
            </a:pPr>
            <a:r>
              <a:rPr lang="en-US" sz="6324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ANA </a:t>
            </a:r>
          </a:p>
          <a:p>
            <a:pPr algn="ctr">
              <a:lnSpc>
                <a:spcPts val="5945"/>
              </a:lnSpc>
            </a:pPr>
            <a:r>
              <a:rPr lang="en-US" sz="6324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HAVZA</a:t>
            </a:r>
          </a:p>
        </p:txBody>
      </p:sp>
      <p:sp>
        <p:nvSpPr>
          <p:cNvPr id="10" name="AutoShape 10"/>
          <p:cNvSpPr/>
          <p:nvPr/>
        </p:nvSpPr>
        <p:spPr>
          <a:xfrm flipV="1">
            <a:off x="1956626" y="2390272"/>
            <a:ext cx="0" cy="897789"/>
          </a:xfrm>
          <a:prstGeom prst="line">
            <a:avLst/>
          </a:prstGeom>
          <a:ln w="9525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1" name="AutoShape 11"/>
          <p:cNvSpPr/>
          <p:nvPr/>
        </p:nvSpPr>
        <p:spPr>
          <a:xfrm>
            <a:off x="1956626" y="3288060"/>
            <a:ext cx="1688147" cy="0"/>
          </a:xfrm>
          <a:prstGeom prst="line">
            <a:avLst/>
          </a:prstGeom>
          <a:ln w="9525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grpSp>
        <p:nvGrpSpPr>
          <p:cNvPr id="12" name="Group 12"/>
          <p:cNvGrpSpPr/>
          <p:nvPr/>
        </p:nvGrpSpPr>
        <p:grpSpPr>
          <a:xfrm>
            <a:off x="11619721" y="415042"/>
            <a:ext cx="5978056" cy="2200884"/>
            <a:chOff x="0" y="0"/>
            <a:chExt cx="1574467" cy="57965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4467" cy="579657"/>
            </a:xfrm>
            <a:custGeom>
              <a:avLst/>
              <a:gdLst/>
              <a:ahLst/>
              <a:cxnLst/>
              <a:rect l="l" t="t" r="r" b="b"/>
              <a:pathLst>
                <a:path w="1574467" h="579657">
                  <a:moveTo>
                    <a:pt x="0" y="0"/>
                  </a:moveTo>
                  <a:lnTo>
                    <a:pt x="1574467" y="0"/>
                  </a:lnTo>
                  <a:lnTo>
                    <a:pt x="1574467" y="579657"/>
                  </a:lnTo>
                  <a:lnTo>
                    <a:pt x="0" y="579657"/>
                  </a:lnTo>
                  <a:close/>
                </a:path>
              </a:pathLst>
            </a:custGeom>
            <a:solidFill>
              <a:srgbClr val="195F69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8575"/>
              <a:ext cx="1574467" cy="55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9"/>
                </a:lnSpc>
              </a:pPr>
              <a:endParaRPr/>
            </a:p>
            <a:p>
              <a:pPr algn="ctr">
                <a:lnSpc>
                  <a:spcPts val="2299"/>
                </a:lnSpc>
              </a:pPr>
              <a:r>
                <a:rPr lang="en-US" sz="2299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Ancak her havza aynı miktarda su almıyor.</a:t>
              </a:r>
            </a:p>
            <a:p>
              <a:pPr algn="ctr">
                <a:lnSpc>
                  <a:spcPts val="2299"/>
                </a:lnSpc>
              </a:pPr>
              <a:r>
                <a:rPr lang="en-US" sz="2299" b="1">
                  <a:solidFill>
                    <a:srgbClr val="FFFFFF"/>
                  </a:solidFill>
                  <a:latin typeface="Helvetica Bold"/>
                  <a:ea typeface="Helvetica Bold"/>
                  <a:cs typeface="Helvetica Bold"/>
                  <a:sym typeface="Helvetica Bold"/>
                </a:rPr>
                <a:t>Doğu Karadeniz gibi bölgeler su açısından zenginken, Konya Kapalı Havzası ve Burdur Havzası ciddi su yetersizliği yaşıyor.</a:t>
              </a:r>
            </a:p>
            <a:p>
              <a:pPr algn="ctr">
                <a:lnSpc>
                  <a:spcPts val="2299"/>
                </a:lnSpc>
              </a:pPr>
              <a:endParaRPr lang="en-US" sz="2299" b="1">
                <a:solidFill>
                  <a:srgbClr val="FFFFFF"/>
                </a:solidFill>
                <a:latin typeface="Helvetica Bold"/>
                <a:ea typeface="Helvetica Bold"/>
                <a:cs typeface="Helvetica Bold"/>
                <a:sym typeface="Helvetica Bold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 flipV="1">
            <a:off x="15930118" y="2615926"/>
            <a:ext cx="0" cy="897789"/>
          </a:xfrm>
          <a:prstGeom prst="line">
            <a:avLst/>
          </a:prstGeom>
          <a:ln w="95250" cap="flat">
            <a:solidFill>
              <a:srgbClr val="FFFFFF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16" name="AutoShape 16"/>
          <p:cNvSpPr/>
          <p:nvPr/>
        </p:nvSpPr>
        <p:spPr>
          <a:xfrm flipH="1">
            <a:off x="12160716" y="3513715"/>
            <a:ext cx="3769402" cy="0"/>
          </a:xfrm>
          <a:prstGeom prst="line">
            <a:avLst/>
          </a:prstGeom>
          <a:ln w="95250" cap="flat">
            <a:solidFill>
              <a:srgbClr val="FFFFFF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13308698" y="9340222"/>
            <a:ext cx="3787973" cy="37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99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sutema.org | tema.org.tr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D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19526" y="3901171"/>
            <a:ext cx="9956943" cy="4219255"/>
          </a:xfrm>
          <a:custGeom>
            <a:avLst/>
            <a:gdLst/>
            <a:ahLst/>
            <a:cxnLst/>
            <a:rect l="l" t="t" r="r" b="b"/>
            <a:pathLst>
              <a:path w="9956943" h="4219255">
                <a:moveTo>
                  <a:pt x="0" y="0"/>
                </a:moveTo>
                <a:lnTo>
                  <a:pt x="9956943" y="0"/>
                </a:lnTo>
                <a:lnTo>
                  <a:pt x="9956943" y="4219255"/>
                </a:lnTo>
                <a:lnTo>
                  <a:pt x="0" y="42192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0344" y="1805503"/>
            <a:ext cx="9381677" cy="74386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732" y="2473388"/>
            <a:ext cx="5960902" cy="6533414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flipV="1">
            <a:off x="16611600" y="9715500"/>
            <a:ext cx="16764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044038" y="3830301"/>
            <a:ext cx="1613050" cy="1233983"/>
          </a:xfrm>
          <a:custGeom>
            <a:avLst/>
            <a:gdLst/>
            <a:ahLst/>
            <a:cxnLst/>
            <a:rect l="l" t="t" r="r" b="b"/>
            <a:pathLst>
              <a:path w="1613050" h="1233983">
                <a:moveTo>
                  <a:pt x="0" y="0"/>
                </a:moveTo>
                <a:lnTo>
                  <a:pt x="1613049" y="0"/>
                </a:lnTo>
                <a:lnTo>
                  <a:pt x="1613049" y="1233983"/>
                </a:lnTo>
                <a:lnTo>
                  <a:pt x="0" y="1233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7" name="Group 7"/>
          <p:cNvGrpSpPr/>
          <p:nvPr/>
        </p:nvGrpSpPr>
        <p:grpSpPr>
          <a:xfrm>
            <a:off x="0" y="-932705"/>
            <a:ext cx="18288000" cy="2815163"/>
            <a:chOff x="0" y="0"/>
            <a:chExt cx="5637185" cy="7414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637185" cy="741442"/>
            </a:xfrm>
            <a:custGeom>
              <a:avLst/>
              <a:gdLst/>
              <a:ahLst/>
              <a:cxnLst/>
              <a:rect l="l" t="t" r="r" b="b"/>
              <a:pathLst>
                <a:path w="5637185" h="741442">
                  <a:moveTo>
                    <a:pt x="0" y="0"/>
                  </a:moveTo>
                  <a:lnTo>
                    <a:pt x="5637185" y="0"/>
                  </a:lnTo>
                  <a:lnTo>
                    <a:pt x="5637185" y="741442"/>
                  </a:lnTo>
                  <a:lnTo>
                    <a:pt x="0" y="7414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5637185" cy="7985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19292" y="5635320"/>
            <a:ext cx="4123176" cy="1465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37"/>
              </a:lnSpc>
            </a:pPr>
            <a:r>
              <a:rPr lang="en-US" sz="4169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%77 </a:t>
            </a:r>
          </a:p>
          <a:p>
            <a:pPr algn="r">
              <a:lnSpc>
                <a:spcPts val="5837"/>
              </a:lnSpc>
            </a:pPr>
            <a:r>
              <a:rPr lang="en-US" sz="4169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SULAMA</a:t>
            </a:r>
          </a:p>
        </p:txBody>
      </p:sp>
      <p:sp>
        <p:nvSpPr>
          <p:cNvPr id="11" name="TextBox 11"/>
          <p:cNvSpPr txBox="1"/>
          <p:nvPr/>
        </p:nvSpPr>
        <p:spPr>
          <a:xfrm rot="355386">
            <a:off x="10887231" y="4544974"/>
            <a:ext cx="1893900" cy="1053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9"/>
              </a:lnSpc>
            </a:pPr>
            <a:r>
              <a:rPr lang="en-US" sz="202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%23 İÇME KULLANMA SANAYİ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1462" y="406718"/>
            <a:ext cx="18086538" cy="80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7D7D"/>
                </a:solidFill>
                <a:latin typeface="Arimo Bold"/>
                <a:ea typeface="Arimo Bold"/>
                <a:cs typeface="Arimo Bold"/>
                <a:sym typeface="Arimo Bold"/>
              </a:rPr>
              <a:t>“Suyumuz Azalıyor: Kullanım ve Kişi Başına Düşen Su Gerçeği”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916400" y="9715500"/>
            <a:ext cx="11949350" cy="435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4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dsi.gov.tr</a:t>
            </a:r>
            <a:endParaRPr lang="en-US" sz="2400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  <a:hlinkClick r:id="rId7" tooltip="https://www.dsi.gov.tr/Sayfa/Detay/75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075170" y="4399667"/>
            <a:ext cx="623054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1652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79444" y="4570482"/>
            <a:ext cx="634127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1544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26772" y="4912111"/>
            <a:ext cx="647581" cy="3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Abril Fatface"/>
                <a:ea typeface="Abril Fatface"/>
                <a:cs typeface="Abril Fatface"/>
                <a:sym typeface="Abril Fatface"/>
              </a:rPr>
              <a:t>1346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760292"/>
            <a:chOff x="0" y="0"/>
            <a:chExt cx="4816593" cy="4636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63616"/>
            </a:xfrm>
            <a:custGeom>
              <a:avLst/>
              <a:gdLst/>
              <a:ahLst/>
              <a:cxnLst/>
              <a:rect l="l" t="t" r="r" b="b"/>
              <a:pathLst>
                <a:path w="4816592" h="463616">
                  <a:moveTo>
                    <a:pt x="0" y="0"/>
                  </a:moveTo>
                  <a:lnTo>
                    <a:pt x="4816592" y="0"/>
                  </a:lnTo>
                  <a:lnTo>
                    <a:pt x="4816592" y="463616"/>
                  </a:lnTo>
                  <a:lnTo>
                    <a:pt x="0" y="463616"/>
                  </a:lnTo>
                  <a:close/>
                </a:path>
              </a:pathLst>
            </a:custGeom>
            <a:solidFill>
              <a:srgbClr val="195F69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816593" cy="520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469655" y="3082358"/>
            <a:ext cx="13849944" cy="5868914"/>
          </a:xfrm>
          <a:custGeom>
            <a:avLst/>
            <a:gdLst/>
            <a:ahLst/>
            <a:cxnLst/>
            <a:rect l="l" t="t" r="r" b="b"/>
            <a:pathLst>
              <a:path w="13849944" h="5868914">
                <a:moveTo>
                  <a:pt x="0" y="0"/>
                </a:moveTo>
                <a:lnTo>
                  <a:pt x="13849944" y="0"/>
                </a:lnTo>
                <a:lnTo>
                  <a:pt x="13849944" y="5868914"/>
                </a:lnTo>
                <a:lnTo>
                  <a:pt x="0" y="586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58448" y="3507506"/>
            <a:ext cx="15668337" cy="4661330"/>
          </a:xfrm>
          <a:custGeom>
            <a:avLst/>
            <a:gdLst/>
            <a:ahLst/>
            <a:cxnLst/>
            <a:rect l="l" t="t" r="r" b="b"/>
            <a:pathLst>
              <a:path w="15668337" h="4661330">
                <a:moveTo>
                  <a:pt x="0" y="0"/>
                </a:moveTo>
                <a:lnTo>
                  <a:pt x="15668337" y="0"/>
                </a:lnTo>
                <a:lnTo>
                  <a:pt x="15668337" y="4661330"/>
                </a:lnTo>
                <a:lnTo>
                  <a:pt x="0" y="4661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2469655" y="6755457"/>
            <a:ext cx="1331592" cy="1186782"/>
          </a:xfrm>
          <a:custGeom>
            <a:avLst/>
            <a:gdLst/>
            <a:ahLst/>
            <a:cxnLst/>
            <a:rect l="l" t="t" r="r" b="b"/>
            <a:pathLst>
              <a:path w="1331592" h="1186782">
                <a:moveTo>
                  <a:pt x="0" y="0"/>
                </a:moveTo>
                <a:lnTo>
                  <a:pt x="1331592" y="0"/>
                </a:lnTo>
                <a:lnTo>
                  <a:pt x="1331592" y="1186782"/>
                </a:lnTo>
                <a:lnTo>
                  <a:pt x="0" y="11867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363446" y="3524963"/>
            <a:ext cx="1735697" cy="1618537"/>
          </a:xfrm>
          <a:custGeom>
            <a:avLst/>
            <a:gdLst/>
            <a:ahLst/>
            <a:cxnLst/>
            <a:rect l="l" t="t" r="r" b="b"/>
            <a:pathLst>
              <a:path w="1735697" h="1618537">
                <a:moveTo>
                  <a:pt x="0" y="0"/>
                </a:moveTo>
                <a:lnTo>
                  <a:pt x="1735697" y="0"/>
                </a:lnTo>
                <a:lnTo>
                  <a:pt x="1735697" y="1618537"/>
                </a:lnTo>
                <a:lnTo>
                  <a:pt x="0" y="16185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8232986" y="6566822"/>
            <a:ext cx="1622293" cy="1602014"/>
          </a:xfrm>
          <a:custGeom>
            <a:avLst/>
            <a:gdLst/>
            <a:ahLst/>
            <a:cxnLst/>
            <a:rect l="l" t="t" r="r" b="b"/>
            <a:pathLst>
              <a:path w="1622293" h="1602014">
                <a:moveTo>
                  <a:pt x="0" y="0"/>
                </a:moveTo>
                <a:lnTo>
                  <a:pt x="1622293" y="0"/>
                </a:lnTo>
                <a:lnTo>
                  <a:pt x="1622293" y="1602014"/>
                </a:lnTo>
                <a:lnTo>
                  <a:pt x="0" y="16020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1339721" y="3450356"/>
            <a:ext cx="1712069" cy="1712069"/>
          </a:xfrm>
          <a:custGeom>
            <a:avLst/>
            <a:gdLst/>
            <a:ahLst/>
            <a:cxnLst/>
            <a:rect l="l" t="t" r="r" b="b"/>
            <a:pathLst>
              <a:path w="1712069" h="1712069">
                <a:moveTo>
                  <a:pt x="0" y="0"/>
                </a:moveTo>
                <a:lnTo>
                  <a:pt x="1712069" y="0"/>
                </a:lnTo>
                <a:lnTo>
                  <a:pt x="1712069" y="1712069"/>
                </a:lnTo>
                <a:lnTo>
                  <a:pt x="0" y="17120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4287018" y="6566822"/>
            <a:ext cx="1545874" cy="1545874"/>
          </a:xfrm>
          <a:custGeom>
            <a:avLst/>
            <a:gdLst/>
            <a:ahLst/>
            <a:cxnLst/>
            <a:rect l="l" t="t" r="r" b="b"/>
            <a:pathLst>
              <a:path w="1545874" h="1545874">
                <a:moveTo>
                  <a:pt x="0" y="0"/>
                </a:moveTo>
                <a:lnTo>
                  <a:pt x="1545874" y="0"/>
                </a:lnTo>
                <a:lnTo>
                  <a:pt x="1545874" y="1545874"/>
                </a:lnTo>
                <a:lnTo>
                  <a:pt x="0" y="15458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2219028" y="179198"/>
            <a:ext cx="14351198" cy="2077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Türkiye'de Su Yönetiminin Evrimi </a:t>
            </a:r>
          </a:p>
          <a:p>
            <a:pPr algn="ctr">
              <a:lnSpc>
                <a:spcPts val="8259"/>
              </a:lnSpc>
            </a:pPr>
            <a:endParaRPr lang="en-US" sz="5899" b="1">
              <a:solidFill>
                <a:srgbClr val="FFFFF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3" name="TextBox 13"/>
          <p:cNvSpPr txBox="1"/>
          <p:nvPr/>
        </p:nvSpPr>
        <p:spPr>
          <a:xfrm rot="114087">
            <a:off x="1234620" y="4922291"/>
            <a:ext cx="3419152" cy="638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53"/>
              </a:lnSpc>
            </a:pPr>
            <a:r>
              <a:rPr lang="en-US" sz="2929" b="1" spc="661" dirty="0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1923-1950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1755" y="8213157"/>
            <a:ext cx="5084269" cy="401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2411" b="1" u="sng" dirty="0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Modern </a:t>
            </a:r>
            <a:r>
              <a:rPr lang="en-US" sz="2411" b="1" u="sng" dirty="0" err="1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Kurumların</a:t>
            </a:r>
            <a:r>
              <a:rPr lang="en-US" sz="2411" b="1" u="sng" dirty="0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11" b="1" u="sng" dirty="0" err="1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Doğuşu</a:t>
            </a:r>
            <a:endParaRPr lang="en-US" sz="2411" b="1" u="sng" dirty="0">
              <a:solidFill>
                <a:srgbClr val="004369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9546" y="8723055"/>
            <a:ext cx="6136874" cy="736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411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Sayılı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"Sular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Hakkında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Kanun</a:t>
            </a:r>
          </a:p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Çubuk-1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Barajı'nın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Hizmete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Girmesi</a:t>
            </a:r>
            <a:endParaRPr lang="en-US" sz="2111" b="1" dirty="0">
              <a:solidFill>
                <a:srgbClr val="00436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6" name="TextBox 16"/>
          <p:cNvSpPr txBox="1"/>
          <p:nvPr/>
        </p:nvSpPr>
        <p:spPr>
          <a:xfrm rot="-134455">
            <a:off x="4412340" y="5929935"/>
            <a:ext cx="3271527" cy="673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5"/>
              </a:lnSpc>
            </a:pPr>
            <a:r>
              <a:rPr lang="en-US" sz="3111" b="1" spc="507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1950-1990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68886" y="1834099"/>
            <a:ext cx="5922645" cy="42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2411" b="1" u="sng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Planlı Kalkınma ve Büyük Projeler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7486" y="2288836"/>
            <a:ext cx="8897163" cy="110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6200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Sayılı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Devlet Su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İşleri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(DSİ) Umum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Müdürlüğü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Kuruluş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Kanunu</a:t>
            </a:r>
            <a:endParaRPr lang="en-US" sz="2111" b="1" dirty="0">
              <a:solidFill>
                <a:srgbClr val="00436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Güneydoğu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Anadolu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Projesi'nin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(GAP)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Başlaması</a:t>
            </a:r>
            <a:endParaRPr lang="en-US" sz="2111" b="1" dirty="0">
              <a:solidFill>
                <a:srgbClr val="00436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2872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Sayılı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Çevre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Kanunu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, Su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Kirliliği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Kontrolü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Yönetmeliği</a:t>
            </a:r>
            <a:endParaRPr lang="en-US" sz="2111" b="1" dirty="0">
              <a:solidFill>
                <a:srgbClr val="00436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9" name="TextBox 19"/>
          <p:cNvSpPr txBox="1"/>
          <p:nvPr/>
        </p:nvSpPr>
        <p:spPr>
          <a:xfrm rot="114087">
            <a:off x="7527654" y="4901200"/>
            <a:ext cx="2960694" cy="638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53"/>
              </a:lnSpc>
            </a:pPr>
            <a:r>
              <a:rPr lang="en-US" sz="2929" b="1" spc="330" dirty="0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2000–2010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93232" y="8168836"/>
            <a:ext cx="3720572" cy="401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2411" b="1" u="sng" dirty="0" err="1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Altyapı</a:t>
            </a:r>
            <a:r>
              <a:rPr lang="en-US" sz="2411" b="1" u="sng" dirty="0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11" b="1" u="sng" dirty="0" err="1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Yatırımları</a:t>
            </a:r>
            <a:endParaRPr lang="en-US" sz="2411" b="1" u="sng" dirty="0">
              <a:solidFill>
                <a:srgbClr val="004369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810927" y="8623857"/>
            <a:ext cx="6328085" cy="1504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DSİ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baraj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iletim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projeleri</a:t>
            </a:r>
            <a:endParaRPr lang="en-US" sz="2111" b="1" dirty="0">
              <a:solidFill>
                <a:srgbClr val="00436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AB Su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Çerçeve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Direktifi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(SÇD)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Uyum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Çalışmaları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, Orman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Su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İşleri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Bakanlığı'nın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11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Kurulması</a:t>
            </a:r>
            <a:r>
              <a:rPr lang="en-US" sz="2111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(KHK/645)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60437" y="5920072"/>
            <a:ext cx="3148169" cy="638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653"/>
              </a:lnSpc>
            </a:pPr>
            <a:r>
              <a:rPr lang="en-US" sz="2800" b="1" spc="647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2010–2020</a:t>
            </a:r>
            <a:r>
              <a:rPr lang="en-US" sz="2929" b="1" spc="647" dirty="0">
                <a:solidFill>
                  <a:srgbClr val="01010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 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668436" y="1802325"/>
            <a:ext cx="4451934" cy="4014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2411" b="1" u="sng" dirty="0" err="1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Verimlilik</a:t>
            </a:r>
            <a:r>
              <a:rPr lang="en-US" sz="2411" b="1" u="sng" dirty="0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&amp; </a:t>
            </a:r>
            <a:r>
              <a:rPr lang="en-US" sz="2411" b="1" u="sng" dirty="0" err="1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Mevzuat</a:t>
            </a:r>
            <a:endParaRPr lang="en-US" sz="2411" b="1" u="sng" dirty="0">
              <a:solidFill>
                <a:srgbClr val="004369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9394627" y="2265746"/>
            <a:ext cx="8766756" cy="14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Su Kayıpları Yönetmeliği, SUKAP, DMA/SCADA yayılımı</a:t>
            </a:r>
          </a:p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Su Yönetimi Genel Müdürlüğü'nün (SYGM) Kurulması</a:t>
            </a:r>
          </a:p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6360 Sayılı Kanun ile Büyükşehir Belediyeleri Su ve Kanalizasyon İdareleri (SKİ)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85215" y="8168836"/>
            <a:ext cx="3103007" cy="424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6"/>
              </a:lnSpc>
              <a:spcBef>
                <a:spcPct val="0"/>
              </a:spcBef>
            </a:pPr>
            <a:r>
              <a:rPr lang="en-US" sz="2411" b="1" u="sng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Strateji &amp; Politika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677534" y="4978840"/>
            <a:ext cx="3090363" cy="638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653"/>
              </a:lnSpc>
            </a:pPr>
            <a:r>
              <a:rPr lang="en-US" sz="2929" b="1" spc="600" dirty="0">
                <a:solidFill>
                  <a:srgbClr val="0043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2020–2023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463064" y="8565009"/>
            <a:ext cx="5600941" cy="363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Su </a:t>
            </a:r>
            <a:r>
              <a:rPr lang="en-US" sz="2100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Verimliliği</a:t>
            </a:r>
            <a:r>
              <a:rPr lang="en-US" sz="2100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00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Planı</a:t>
            </a:r>
            <a:r>
              <a:rPr lang="en-US" sz="2100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, ilk </a:t>
            </a:r>
            <a:r>
              <a:rPr lang="en-US" sz="2100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havza</a:t>
            </a:r>
            <a:r>
              <a:rPr lang="en-US" sz="2100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00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tahsis</a:t>
            </a:r>
            <a:r>
              <a:rPr lang="en-US" sz="2100" b="1" dirty="0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100" b="1" dirty="0" err="1">
                <a:solidFill>
                  <a:srgbClr val="004369"/>
                </a:solidFill>
                <a:latin typeface="Arimo Bold"/>
                <a:ea typeface="Arimo Bold"/>
                <a:cs typeface="Arimo Bold"/>
                <a:sym typeface="Arimo Bold"/>
              </a:rPr>
              <a:t>planları</a:t>
            </a:r>
            <a:endParaRPr lang="en-US" sz="2100" b="1" dirty="0">
              <a:solidFill>
                <a:srgbClr val="00436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157358" y="9651007"/>
            <a:ext cx="3363397" cy="35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B05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suyonetimi.gov.tr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6103310" y="9346065"/>
            <a:ext cx="2417445" cy="35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B05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suen.gov.tr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374415" y="9071162"/>
            <a:ext cx="2146340" cy="35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dirty="0">
                <a:solidFill>
                  <a:srgbClr val="00B05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dsi.gov.tr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877800" y="9958555"/>
            <a:ext cx="6152824" cy="2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4"/>
              </a:lnSpc>
              <a:spcBef>
                <a:spcPct val="0"/>
              </a:spcBef>
            </a:pPr>
            <a:r>
              <a:rPr lang="en-US" sz="1710" b="1" dirty="0" err="1">
                <a:solidFill>
                  <a:srgbClr val="00B05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Kibaroglu</a:t>
            </a:r>
            <a:r>
              <a:rPr lang="en-US" sz="1710" b="1" dirty="0">
                <a:solidFill>
                  <a:srgbClr val="00B05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A., &amp; </a:t>
            </a:r>
            <a:r>
              <a:rPr lang="en-US" sz="1710" b="1" dirty="0" err="1">
                <a:solidFill>
                  <a:srgbClr val="00B05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Baskan</a:t>
            </a:r>
            <a:r>
              <a:rPr lang="en-US" sz="1710" b="1" dirty="0">
                <a:solidFill>
                  <a:srgbClr val="00B05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A. C. (2020)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F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381" y="1408425"/>
            <a:ext cx="17123554" cy="7470150"/>
          </a:xfrm>
          <a:custGeom>
            <a:avLst/>
            <a:gdLst/>
            <a:ahLst/>
            <a:cxnLst/>
            <a:rect l="l" t="t" r="r" b="b"/>
            <a:pathLst>
              <a:path w="17123554" h="7470150">
                <a:moveTo>
                  <a:pt x="0" y="0"/>
                </a:moveTo>
                <a:lnTo>
                  <a:pt x="17123554" y="0"/>
                </a:lnTo>
                <a:lnTo>
                  <a:pt x="17123554" y="7470150"/>
                </a:lnTo>
                <a:lnTo>
                  <a:pt x="0" y="74701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586387" y="4454471"/>
            <a:ext cx="1378058" cy="1378058"/>
          </a:xfrm>
          <a:custGeom>
            <a:avLst/>
            <a:gdLst/>
            <a:ahLst/>
            <a:cxnLst/>
            <a:rect l="l" t="t" r="r" b="b"/>
            <a:pathLst>
              <a:path w="1378058" h="1378058">
                <a:moveTo>
                  <a:pt x="0" y="0"/>
                </a:moveTo>
                <a:lnTo>
                  <a:pt x="1378058" y="0"/>
                </a:lnTo>
                <a:lnTo>
                  <a:pt x="1378058" y="1378058"/>
                </a:lnTo>
                <a:lnTo>
                  <a:pt x="0" y="13780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49528" y="1544251"/>
            <a:ext cx="1616432" cy="1616432"/>
          </a:xfrm>
          <a:custGeom>
            <a:avLst/>
            <a:gdLst/>
            <a:ahLst/>
            <a:cxnLst/>
            <a:rect l="l" t="t" r="r" b="b"/>
            <a:pathLst>
              <a:path w="1616432" h="1616432">
                <a:moveTo>
                  <a:pt x="0" y="0"/>
                </a:moveTo>
                <a:lnTo>
                  <a:pt x="1616432" y="0"/>
                </a:lnTo>
                <a:lnTo>
                  <a:pt x="1616432" y="1616433"/>
                </a:lnTo>
                <a:lnTo>
                  <a:pt x="0" y="16164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195987" y="4301862"/>
            <a:ext cx="1595782" cy="1595782"/>
          </a:xfrm>
          <a:custGeom>
            <a:avLst/>
            <a:gdLst/>
            <a:ahLst/>
            <a:cxnLst/>
            <a:rect l="l" t="t" r="r" b="b"/>
            <a:pathLst>
              <a:path w="1595782" h="1595782">
                <a:moveTo>
                  <a:pt x="0" y="0"/>
                </a:moveTo>
                <a:lnTo>
                  <a:pt x="1595782" y="0"/>
                </a:lnTo>
                <a:lnTo>
                  <a:pt x="1595782" y="1595782"/>
                </a:lnTo>
                <a:lnTo>
                  <a:pt x="0" y="15957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6110852" y="6285787"/>
            <a:ext cx="1331966" cy="1331966"/>
          </a:xfrm>
          <a:custGeom>
            <a:avLst/>
            <a:gdLst/>
            <a:ahLst/>
            <a:cxnLst/>
            <a:rect l="l" t="t" r="r" b="b"/>
            <a:pathLst>
              <a:path w="1331966" h="1331966">
                <a:moveTo>
                  <a:pt x="0" y="0"/>
                </a:moveTo>
                <a:lnTo>
                  <a:pt x="1331965" y="0"/>
                </a:lnTo>
                <a:lnTo>
                  <a:pt x="1331965" y="1331965"/>
                </a:lnTo>
                <a:lnTo>
                  <a:pt x="0" y="1331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449528" y="7110687"/>
            <a:ext cx="1725549" cy="1725549"/>
          </a:xfrm>
          <a:custGeom>
            <a:avLst/>
            <a:gdLst/>
            <a:ahLst/>
            <a:cxnLst/>
            <a:rect l="l" t="t" r="r" b="b"/>
            <a:pathLst>
              <a:path w="1725549" h="1725549">
                <a:moveTo>
                  <a:pt x="0" y="0"/>
                </a:moveTo>
                <a:lnTo>
                  <a:pt x="1725549" y="0"/>
                </a:lnTo>
                <a:lnTo>
                  <a:pt x="1725549" y="1725549"/>
                </a:lnTo>
                <a:lnTo>
                  <a:pt x="0" y="1725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0996685" y="2586918"/>
            <a:ext cx="1268063" cy="1268063"/>
          </a:xfrm>
          <a:custGeom>
            <a:avLst/>
            <a:gdLst/>
            <a:ahLst/>
            <a:cxnLst/>
            <a:rect l="l" t="t" r="r" b="b"/>
            <a:pathLst>
              <a:path w="1268063" h="1268063">
                <a:moveTo>
                  <a:pt x="0" y="0"/>
                </a:moveTo>
                <a:lnTo>
                  <a:pt x="1268063" y="0"/>
                </a:lnTo>
                <a:lnTo>
                  <a:pt x="1268063" y="1268062"/>
                </a:lnTo>
                <a:lnTo>
                  <a:pt x="0" y="1268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2779575" y="1896768"/>
            <a:ext cx="4005441" cy="1332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0"/>
              </a:lnSpc>
              <a:spcBef>
                <a:spcPct val="0"/>
              </a:spcBef>
            </a:pPr>
            <a:r>
              <a:rPr lang="en-US" sz="1907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Dünya genelinde izlenen su kütlelerinin %56’sı iyi çevresel su kalitesine sahiptir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437810" y="1544251"/>
            <a:ext cx="1725549" cy="1725549"/>
          </a:xfrm>
          <a:custGeom>
            <a:avLst/>
            <a:gdLst/>
            <a:ahLst/>
            <a:cxnLst/>
            <a:rect l="l" t="t" r="r" b="b"/>
            <a:pathLst>
              <a:path w="1725549" h="1725549">
                <a:moveTo>
                  <a:pt x="0" y="0"/>
                </a:moveTo>
                <a:lnTo>
                  <a:pt x="1725550" y="0"/>
                </a:lnTo>
                <a:lnTo>
                  <a:pt x="1725550" y="1725550"/>
                </a:lnTo>
                <a:lnTo>
                  <a:pt x="0" y="1725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6142803" y="2586918"/>
            <a:ext cx="1268063" cy="1268063"/>
          </a:xfrm>
          <a:custGeom>
            <a:avLst/>
            <a:gdLst/>
            <a:ahLst/>
            <a:cxnLst/>
            <a:rect l="l" t="t" r="r" b="b"/>
            <a:pathLst>
              <a:path w="1268063" h="1268063">
                <a:moveTo>
                  <a:pt x="0" y="0"/>
                </a:moveTo>
                <a:lnTo>
                  <a:pt x="1268063" y="0"/>
                </a:lnTo>
                <a:lnTo>
                  <a:pt x="1268063" y="1268062"/>
                </a:lnTo>
                <a:lnTo>
                  <a:pt x="0" y="12680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6785016" y="4518957"/>
            <a:ext cx="1735025" cy="1735025"/>
          </a:xfrm>
          <a:custGeom>
            <a:avLst/>
            <a:gdLst/>
            <a:ahLst/>
            <a:cxnLst/>
            <a:rect l="l" t="t" r="r" b="b"/>
            <a:pathLst>
              <a:path w="1735025" h="1735025">
                <a:moveTo>
                  <a:pt x="0" y="0"/>
                </a:moveTo>
                <a:lnTo>
                  <a:pt x="1735026" y="0"/>
                </a:lnTo>
                <a:lnTo>
                  <a:pt x="1735026" y="1735026"/>
                </a:lnTo>
                <a:lnTo>
                  <a:pt x="0" y="17350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1669298" y="4518957"/>
            <a:ext cx="1313572" cy="1313572"/>
          </a:xfrm>
          <a:custGeom>
            <a:avLst/>
            <a:gdLst/>
            <a:ahLst/>
            <a:cxnLst/>
            <a:rect l="l" t="t" r="r" b="b"/>
            <a:pathLst>
              <a:path w="1313572" h="1313572">
                <a:moveTo>
                  <a:pt x="0" y="0"/>
                </a:moveTo>
                <a:lnTo>
                  <a:pt x="1313572" y="0"/>
                </a:lnTo>
                <a:lnTo>
                  <a:pt x="1313572" y="1313572"/>
                </a:lnTo>
                <a:lnTo>
                  <a:pt x="0" y="131357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6600239" y="7237216"/>
            <a:ext cx="1400691" cy="1403242"/>
          </a:xfrm>
          <a:custGeom>
            <a:avLst/>
            <a:gdLst/>
            <a:ahLst/>
            <a:cxnLst/>
            <a:rect l="l" t="t" r="r" b="b"/>
            <a:pathLst>
              <a:path w="1400691" h="1403242">
                <a:moveTo>
                  <a:pt x="0" y="0"/>
                </a:moveTo>
                <a:lnTo>
                  <a:pt x="1400691" y="0"/>
                </a:lnTo>
                <a:lnTo>
                  <a:pt x="1400691" y="1403242"/>
                </a:lnTo>
                <a:lnTo>
                  <a:pt x="0" y="14032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7478795" y="3669780"/>
            <a:ext cx="3614754" cy="3066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en-US" sz="3456" b="1" dirty="0">
                <a:solidFill>
                  <a:srgbClr val="003C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GEZEGENIN SU KARNESI:</a:t>
            </a:r>
          </a:p>
          <a:p>
            <a:pPr algn="ctr">
              <a:lnSpc>
                <a:spcPts val="4838"/>
              </a:lnSpc>
              <a:spcBef>
                <a:spcPct val="0"/>
              </a:spcBef>
            </a:pPr>
            <a:r>
              <a:rPr lang="en-US" sz="3456" b="1" dirty="0">
                <a:solidFill>
                  <a:srgbClr val="003C6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NEREDE DURUYORUZ?</a:t>
            </a:r>
          </a:p>
          <a:p>
            <a:pPr algn="ctr">
              <a:lnSpc>
                <a:spcPts val="4838"/>
              </a:lnSpc>
              <a:spcBef>
                <a:spcPct val="0"/>
              </a:spcBef>
            </a:pPr>
            <a:endParaRPr lang="en-US" sz="3456" b="1" dirty="0">
              <a:solidFill>
                <a:srgbClr val="003C69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914145" y="4263971"/>
            <a:ext cx="2317120" cy="35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</a:t>
            </a:r>
            <a:r>
              <a:rPr lang="tr-TR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r>
              <a:rPr lang="en-US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JYEN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5787" y="1956722"/>
            <a:ext cx="3869207" cy="1222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4"/>
              </a:lnSpc>
              <a:spcBef>
                <a:spcPct val="0"/>
              </a:spcBef>
            </a:pPr>
            <a:r>
              <a:rPr lang="en-US" sz="1746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Dünya nüfusunun %74’ü, güvenli şekilde yönetilen bir içme suyu hizmeti kullanmaktadır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9985" y="4724681"/>
            <a:ext cx="4005441" cy="127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1807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Dünya nüfusunun %71’i, evinde sabun ve su bulunan bir el yıkama tesisatına sahiptir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73713" y="1487101"/>
            <a:ext cx="2317120" cy="37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u="sng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İÇME SUYU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41830" y="7053537"/>
            <a:ext cx="2317120" cy="37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u="sng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ATIK SU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7670" y="7471868"/>
            <a:ext cx="4005441" cy="955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1807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Dünya genelindeki evsel atık suların %56’sı güvenli bir şekilde arıtılmaktadır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623735" y="1487101"/>
            <a:ext cx="2317120" cy="35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 KAL</a:t>
            </a:r>
            <a:r>
              <a:rPr lang="tr-TR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r>
              <a:rPr lang="en-US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TES</a:t>
            </a:r>
            <a:r>
              <a:rPr lang="tr-TR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endParaRPr lang="en-US" sz="2111" b="1" u="sng" dirty="0">
              <a:solidFill>
                <a:srgbClr val="FFFFF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341574" y="4173288"/>
            <a:ext cx="2317120" cy="35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SU STRES</a:t>
            </a:r>
            <a:r>
              <a:rPr lang="tr-TR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endParaRPr lang="en-US" sz="2111" b="1" u="sng" dirty="0">
              <a:solidFill>
                <a:srgbClr val="FFFFF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623735" y="9697604"/>
            <a:ext cx="4335910" cy="284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19"/>
              </a:lnSpc>
              <a:spcBef>
                <a:spcPct val="0"/>
              </a:spcBef>
            </a:pPr>
            <a:r>
              <a:rPr lang="en-US" sz="1728" b="1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(globalreporting.org)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623735" y="4565763"/>
            <a:ext cx="3578763" cy="1414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0"/>
              </a:lnSpc>
              <a:spcBef>
                <a:spcPct val="0"/>
              </a:spcBef>
            </a:pPr>
            <a:r>
              <a:rPr lang="en-US" sz="1585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Dünya genelindeki yenilenebilir su kaynaklarının %19’u, çevresel akış gereksinimleri dikkate alındıktan sonra çekilmektedir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56548" y="7380897"/>
            <a:ext cx="3802146" cy="1259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  <a:spcBef>
                <a:spcPct val="0"/>
              </a:spcBef>
            </a:pPr>
            <a:r>
              <a:rPr lang="en-US" sz="1785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Dünya genelindeki su havzalarının %4’ü, yüzey sularının kapladığı alanda hızlı değişimler yaşamaktadır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333589" y="6947275"/>
            <a:ext cx="2848065" cy="35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56"/>
              </a:lnSpc>
              <a:spcBef>
                <a:spcPct val="0"/>
              </a:spcBef>
            </a:pPr>
            <a:r>
              <a:rPr lang="en-US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EKOS</a:t>
            </a:r>
            <a:r>
              <a:rPr lang="tr-TR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İ</a:t>
            </a:r>
            <a:r>
              <a:rPr lang="en-US" sz="2111" b="1" u="sng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STEMLER</a:t>
            </a:r>
          </a:p>
        </p:txBody>
      </p:sp>
      <p:sp>
        <p:nvSpPr>
          <p:cNvPr id="28" name="AutoShape 28"/>
          <p:cNvSpPr/>
          <p:nvPr/>
        </p:nvSpPr>
        <p:spPr>
          <a:xfrm flipV="1">
            <a:off x="13292304" y="9497184"/>
            <a:ext cx="5150398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29" name="Freeform 29"/>
          <p:cNvSpPr/>
          <p:nvPr/>
        </p:nvSpPr>
        <p:spPr>
          <a:xfrm>
            <a:off x="11131649" y="6217591"/>
            <a:ext cx="1343899" cy="1301902"/>
          </a:xfrm>
          <a:custGeom>
            <a:avLst/>
            <a:gdLst/>
            <a:ahLst/>
            <a:cxnLst/>
            <a:rect l="l" t="t" r="r" b="b"/>
            <a:pathLst>
              <a:path w="1343899" h="1301902">
                <a:moveTo>
                  <a:pt x="0" y="0"/>
                </a:moveTo>
                <a:lnTo>
                  <a:pt x="1343899" y="0"/>
                </a:lnTo>
                <a:lnTo>
                  <a:pt x="1343899" y="1301902"/>
                </a:lnTo>
                <a:lnTo>
                  <a:pt x="0" y="130190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240829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8565E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08296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56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182" y="-694132"/>
            <a:ext cx="9651420" cy="1178123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320709" y="4667634"/>
            <a:ext cx="1242365" cy="2074932"/>
          </a:xfrm>
          <a:custGeom>
            <a:avLst/>
            <a:gdLst/>
            <a:ahLst/>
            <a:cxnLst/>
            <a:rect l="l" t="t" r="r" b="b"/>
            <a:pathLst>
              <a:path w="1242365" h="2074932">
                <a:moveTo>
                  <a:pt x="0" y="0"/>
                </a:moveTo>
                <a:lnTo>
                  <a:pt x="1242365" y="0"/>
                </a:lnTo>
                <a:lnTo>
                  <a:pt x="1242365" y="2074932"/>
                </a:lnTo>
                <a:lnTo>
                  <a:pt x="0" y="2074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AutoShape 7"/>
          <p:cNvSpPr/>
          <p:nvPr/>
        </p:nvSpPr>
        <p:spPr>
          <a:xfrm>
            <a:off x="1185876" y="2347103"/>
            <a:ext cx="649224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2066758" y="5474812"/>
            <a:ext cx="4275627" cy="1838520"/>
          </a:xfrm>
          <a:custGeom>
            <a:avLst/>
            <a:gdLst/>
            <a:ahLst/>
            <a:cxnLst/>
            <a:rect l="l" t="t" r="r" b="b"/>
            <a:pathLst>
              <a:path w="4275627" h="1838520">
                <a:moveTo>
                  <a:pt x="0" y="0"/>
                </a:moveTo>
                <a:lnTo>
                  <a:pt x="4275627" y="0"/>
                </a:lnTo>
                <a:lnTo>
                  <a:pt x="4275627" y="1838520"/>
                </a:lnTo>
                <a:lnTo>
                  <a:pt x="0" y="18385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3347791" y="5537292"/>
            <a:ext cx="1713560" cy="1713560"/>
          </a:xfrm>
          <a:custGeom>
            <a:avLst/>
            <a:gdLst/>
            <a:ahLst/>
            <a:cxnLst/>
            <a:rect l="l" t="t" r="r" b="b"/>
            <a:pathLst>
              <a:path w="1713560" h="1713560">
                <a:moveTo>
                  <a:pt x="0" y="0"/>
                </a:moveTo>
                <a:lnTo>
                  <a:pt x="1713561" y="0"/>
                </a:lnTo>
                <a:lnTo>
                  <a:pt x="1713561" y="1713560"/>
                </a:lnTo>
                <a:lnTo>
                  <a:pt x="0" y="1713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546265" y="69471"/>
            <a:ext cx="7771460" cy="2084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b="1" dirty="0" err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Gerçeklerle</a:t>
            </a:r>
            <a:r>
              <a:rPr lang="en-US" sz="5899" b="1" dirty="0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899" b="1" dirty="0" err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Yüzleşmek</a:t>
            </a:r>
            <a:endParaRPr lang="en-US" sz="5899" b="1" dirty="0">
              <a:solidFill>
                <a:srgbClr val="FFFFFF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0" y="2933842"/>
            <a:ext cx="8637535" cy="190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479" lvl="1" indent="-292739" algn="l">
              <a:lnSpc>
                <a:spcPts val="3796"/>
              </a:lnSpc>
              <a:buFont typeface="Arial"/>
              <a:buChar char="•"/>
            </a:pPr>
            <a:r>
              <a:rPr lang="en-US" sz="271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Küresel su çekiminin günümüzdeki 4 trilyon 500 milyar metreküp/yıl seviyesinden 2030 yılına kadar 6 trilyon 900 milyar metreküp/yıla çıkacağı tahmin ediliyor.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6457" y="7740572"/>
            <a:ext cx="8917543" cy="219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300" lvl="1" indent="-271150" algn="l">
              <a:lnSpc>
                <a:spcPts val="3516"/>
              </a:lnSpc>
              <a:buFont typeface="Arial"/>
              <a:buChar char="•"/>
            </a:pPr>
            <a:r>
              <a:rPr lang="en-US" sz="251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Türkiye'de tüketimin su ayak izi 140,2 milyar metreküp/yıldır.</a:t>
            </a:r>
          </a:p>
          <a:p>
            <a:pPr marL="542300" lvl="1" indent="-271150" algn="l">
              <a:lnSpc>
                <a:spcPts val="3516"/>
              </a:lnSpc>
              <a:buFont typeface="Arial"/>
              <a:buChar char="•"/>
            </a:pPr>
            <a:r>
              <a:rPr lang="en-US" sz="2511" b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Türkiye'de su ayak izinin yüzde 89 tarım, yüzde 6 sanayi ve yüzde 5 evsel olmak üzere sektörel dağılımda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41891" y="7740572"/>
            <a:ext cx="1466969" cy="580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6"/>
              </a:lnSpc>
              <a:spcBef>
                <a:spcPct val="0"/>
              </a:spcBef>
            </a:pPr>
            <a:r>
              <a:rPr lang="en-US" sz="34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%92.1</a:t>
            </a:r>
          </a:p>
        </p:txBody>
      </p:sp>
      <p:sp>
        <p:nvSpPr>
          <p:cNvPr id="14" name="TextBox 14"/>
          <p:cNvSpPr txBox="1"/>
          <p:nvPr/>
        </p:nvSpPr>
        <p:spPr>
          <a:xfrm rot="4895071">
            <a:off x="13183101" y="2946538"/>
            <a:ext cx="994767" cy="51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6"/>
              </a:lnSpc>
              <a:spcBef>
                <a:spcPct val="0"/>
              </a:spcBef>
            </a:pPr>
            <a:r>
              <a:rPr lang="en-US" sz="29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%3.6</a:t>
            </a:r>
          </a:p>
        </p:txBody>
      </p:sp>
      <p:sp>
        <p:nvSpPr>
          <p:cNvPr id="15" name="TextBox 15"/>
          <p:cNvSpPr txBox="1"/>
          <p:nvPr/>
        </p:nvSpPr>
        <p:spPr>
          <a:xfrm rot="4006960">
            <a:off x="12492019" y="3114190"/>
            <a:ext cx="994767" cy="49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  <a:spcBef>
                <a:spcPct val="0"/>
              </a:spcBef>
            </a:pPr>
            <a:r>
              <a:rPr lang="en-US" sz="2811" b="1">
                <a:solidFill>
                  <a:srgbClr val="FFFFFF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%4.3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325914" y="9934197"/>
            <a:ext cx="1415622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dirty="0" err="1">
                <a:solidFill>
                  <a:srgbClr val="00999D"/>
                </a:solidFill>
                <a:latin typeface="Arimo"/>
                <a:ea typeface="Arimo"/>
                <a:cs typeface="Arimo"/>
                <a:sym typeface="Arimo"/>
              </a:rPr>
              <a:t>indyturk</a:t>
            </a:r>
            <a:endParaRPr lang="en-US" sz="2000" dirty="0">
              <a:solidFill>
                <a:srgbClr val="00999D"/>
              </a:solidFill>
              <a:latin typeface="Arimo"/>
              <a:ea typeface="Arimo"/>
              <a:cs typeface="Arimo"/>
              <a:sym typeface="Arimo"/>
              <a:hlinkClick r:id="rId10" tooltip="https://www.indyturk.com/node/756031/t%C3%BCrki%CC%87yeden-sesler/t%C3%BCrkiyede-su-ayak-iz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1126</Words>
  <Application>Microsoft Macintosh PowerPoint</Application>
  <PresentationFormat>Özel</PresentationFormat>
  <Paragraphs>159</Paragraphs>
  <Slides>12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20" baseType="lpstr">
      <vt:lpstr>Arimo Bold</vt:lpstr>
      <vt:lpstr>Calibri</vt:lpstr>
      <vt:lpstr>Helvetica Bold</vt:lpstr>
      <vt:lpstr>Arimo</vt:lpstr>
      <vt:lpstr>DejaVu Serif Bold</vt:lpstr>
      <vt:lpstr>Abril Fatface</vt:lpstr>
      <vt:lpstr>Arial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SKB SON ÇALIŞMA</dc:title>
  <dc:creator>Cem TURKAY</dc:creator>
  <cp:lastModifiedBy>Dalya Hazar</cp:lastModifiedBy>
  <cp:revision>4</cp:revision>
  <dcterms:created xsi:type="dcterms:W3CDTF">2006-08-16T00:00:00Z</dcterms:created>
  <dcterms:modified xsi:type="dcterms:W3CDTF">2025-10-08T08:58:20Z</dcterms:modified>
  <dc:identifier>DAG1G-JPdBM</dc:identifier>
</cp:coreProperties>
</file>