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0" r:id="rId4"/>
    <p:sldId id="263" r:id="rId5"/>
    <p:sldId id="265" r:id="rId6"/>
    <p:sldId id="294" r:id="rId7"/>
    <p:sldId id="295" r:id="rId8"/>
    <p:sldId id="266" r:id="rId9"/>
    <p:sldId id="277" r:id="rId10"/>
    <p:sldId id="278" r:id="rId11"/>
    <p:sldId id="267" r:id="rId12"/>
    <p:sldId id="279" r:id="rId13"/>
    <p:sldId id="280" r:id="rId14"/>
    <p:sldId id="281" r:id="rId15"/>
    <p:sldId id="282" r:id="rId16"/>
    <p:sldId id="283" r:id="rId17"/>
    <p:sldId id="284" r:id="rId18"/>
    <p:sldId id="286" r:id="rId19"/>
    <p:sldId id="287" r:id="rId20"/>
    <p:sldId id="261" r:id="rId21"/>
    <p:sldId id="262" r:id="rId22"/>
    <p:sldId id="268" r:id="rId23"/>
    <p:sldId id="269" r:id="rId24"/>
    <p:sldId id="270" r:id="rId25"/>
    <p:sldId id="273" r:id="rId26"/>
    <p:sldId id="271" r:id="rId27"/>
    <p:sldId id="272" r:id="rId28"/>
    <p:sldId id="264" r:id="rId29"/>
    <p:sldId id="275" r:id="rId30"/>
    <p:sldId id="274" r:id="rId31"/>
    <p:sldId id="276" r:id="rId32"/>
    <p:sldId id="288" r:id="rId33"/>
    <p:sldId id="289" r:id="rId34"/>
    <p:sldId id="290" r:id="rId35"/>
    <p:sldId id="291" r:id="rId36"/>
    <p:sldId id="292" r:id="rId37"/>
    <p:sldId id="293"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F9D4D-2087-43B6-9A57-82B962FF267A}" type="datetimeFigureOut">
              <a:rPr lang="tr-TR" smtClean="0"/>
              <a:pPr/>
              <a:t>02.10.2013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FC03D-35A0-459F-8843-BF92DBBEBB0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3AFC03D-35A0-459F-8843-BF92DBBEBB0D}" type="slidenum">
              <a:rPr lang="tr-TR" smtClean="0"/>
              <a:pPr/>
              <a:t>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37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AFC03D-35A0-459F-8843-BF92DBBEBB0D}"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3209DD2-577B-4D7C-A8E1-804405B5AC47}" type="datetime1">
              <a:rPr lang="tr-TR" smtClean="0"/>
              <a:pPr/>
              <a:t>02.10.2013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B4EABF0-298B-4D52-9080-4AB281B27E2D}" type="datetime1">
              <a:rPr lang="tr-TR" smtClean="0"/>
              <a:pPr/>
              <a:t>02.10.2013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2DC99D-C6BE-4F62-8DF8-5118A86FAFFB}" type="datetime1">
              <a:rPr lang="tr-TR" smtClean="0"/>
              <a:pPr/>
              <a:t>02.10.2013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5549BD-8985-48E7-B376-C599EF2602E6}" type="datetime1">
              <a:rPr lang="tr-TR" smtClean="0"/>
              <a:pPr/>
              <a:t>02.10.2013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F2DD94E-B109-44EF-88B1-7F7389515489}" type="datetime1">
              <a:rPr lang="tr-TR" smtClean="0"/>
              <a:pPr/>
              <a:t>02.10.2013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E351945-5C4C-4091-9CE2-09547AEE8450}" type="datetime1">
              <a:rPr lang="tr-TR" smtClean="0"/>
              <a:pPr/>
              <a:t>02.10.2013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D44ABB5-CB3F-46E5-8557-276BE9832FFA}" type="datetime1">
              <a:rPr lang="tr-TR" smtClean="0"/>
              <a:pPr/>
              <a:t>02.10.2013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8F16CAE-1D31-46F3-B3FB-8CCB40823D2F}" type="datetime1">
              <a:rPr lang="tr-TR" smtClean="0"/>
              <a:pPr/>
              <a:t>02.10.2013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F817D03-8C3A-4DB2-B7F0-CABDC6577313}" type="datetime1">
              <a:rPr lang="tr-TR" smtClean="0"/>
              <a:pPr/>
              <a:t>02.10.2013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A2EA694-F5DA-475F-BC5A-6B74E7B3E721}" type="datetime1">
              <a:rPr lang="tr-TR" smtClean="0"/>
              <a:pPr/>
              <a:t>02.10.2013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4E8DC10-65F9-4F08-83DB-C669BCD5C493}" type="datetime1">
              <a:rPr lang="tr-TR" smtClean="0"/>
              <a:pPr/>
              <a:t>02.10.2013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F3DC8-DF4C-4448-90F3-79F12964B00E}" type="datetime1">
              <a:rPr lang="tr-TR" smtClean="0"/>
              <a:pPr/>
              <a:t>02.10.2013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07704" y="529134"/>
            <a:ext cx="6260232" cy="936104"/>
          </a:xfrm>
        </p:spPr>
        <p:txBody>
          <a:bodyPr>
            <a:normAutofit fontScale="90000"/>
          </a:bodyPr>
          <a:lstStyle/>
          <a:p>
            <a:r>
              <a:rPr lang="tr-TR" sz="2700" b="1" dirty="0" smtClean="0"/>
              <a:t/>
            </a:r>
            <a:br>
              <a:rPr lang="tr-TR" sz="2700" b="1" dirty="0" smtClean="0"/>
            </a:br>
            <a:r>
              <a:rPr lang="tr-TR" sz="2700" b="1" dirty="0"/>
              <a:t/>
            </a:r>
            <a:br>
              <a:rPr lang="tr-TR" sz="2700" b="1" dirty="0"/>
            </a:br>
            <a:r>
              <a:rPr lang="tr-TR" sz="2700" b="1" dirty="0" smtClean="0"/>
              <a:t>SAĞLIKLI </a:t>
            </a:r>
            <a:r>
              <a:rPr lang="tr-TR" sz="2700" b="1" dirty="0"/>
              <a:t>KENTLER BİRLİĞİ 9.YIL KONFERANSI</a:t>
            </a:r>
            <a:r>
              <a:rPr lang="tr-TR" sz="2700" dirty="0"/>
              <a:t/>
            </a:r>
            <a:br>
              <a:rPr lang="tr-TR" sz="2700" dirty="0"/>
            </a:br>
            <a:r>
              <a:rPr lang="tr-TR" sz="2700" b="1" dirty="0"/>
              <a:t>“Kentsel Yaşamda Değişim ve Yeni Eğilimler”</a:t>
            </a:r>
            <a:r>
              <a:rPr lang="tr-TR" dirty="0"/>
              <a:t/>
            </a:r>
            <a:br>
              <a:rPr lang="tr-TR" dirty="0"/>
            </a:br>
            <a:endParaRPr lang="tr-TR" dirty="0"/>
          </a:p>
        </p:txBody>
      </p:sp>
      <p:sp>
        <p:nvSpPr>
          <p:cNvPr id="3" name="Alt Başlık 2"/>
          <p:cNvSpPr>
            <a:spLocks noGrp="1"/>
          </p:cNvSpPr>
          <p:nvPr>
            <p:ph type="subTitle" idx="1"/>
          </p:nvPr>
        </p:nvSpPr>
        <p:spPr>
          <a:xfrm>
            <a:off x="1043608" y="2132856"/>
            <a:ext cx="7509081" cy="792088"/>
          </a:xfrm>
        </p:spPr>
        <p:txBody>
          <a:bodyPr>
            <a:normAutofit/>
          </a:bodyPr>
          <a:lstStyle/>
          <a:p>
            <a:r>
              <a:rPr lang="tr-TR" sz="2800" b="1" dirty="0">
                <a:solidFill>
                  <a:schemeClr val="tx1"/>
                </a:solidFill>
              </a:rPr>
              <a:t>KENTSEL YAŞAMDA </a:t>
            </a:r>
            <a:r>
              <a:rPr lang="tr-TR" sz="2800" b="1" dirty="0" smtClean="0">
                <a:solidFill>
                  <a:schemeClr val="tx1"/>
                </a:solidFill>
              </a:rPr>
              <a:t>ÇOCUK </a:t>
            </a:r>
            <a:r>
              <a:rPr lang="tr-TR" sz="2800" b="1" dirty="0">
                <a:solidFill>
                  <a:schemeClr val="tx1"/>
                </a:solidFill>
              </a:rPr>
              <a:t>ODAKLI </a:t>
            </a:r>
            <a:r>
              <a:rPr lang="tr-TR" sz="2800" b="1" dirty="0" smtClean="0">
                <a:solidFill>
                  <a:schemeClr val="tx1"/>
                </a:solidFill>
              </a:rPr>
              <a:t>YAKLAŞIMLAR</a:t>
            </a:r>
            <a:endParaRPr lang="tr-TR"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620688"/>
            <a:ext cx="946150" cy="844550"/>
          </a:xfrm>
          <a:prstGeom prst="rect">
            <a:avLst/>
          </a:prstGeom>
          <a:solidFill>
            <a:srgbClr val="FFFFFF">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http://upload.wikimedia.org/wikipedia/commons/3/3a/Bundesarchiv_Bild_194-0191-38,_Kindergarten,_Kinderhei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5817" y="2780928"/>
            <a:ext cx="4207445" cy="28337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ikdörtgen 3"/>
          <p:cNvSpPr/>
          <p:nvPr/>
        </p:nvSpPr>
        <p:spPr>
          <a:xfrm>
            <a:off x="2411262" y="5733256"/>
            <a:ext cx="4572000" cy="923330"/>
          </a:xfrm>
          <a:prstGeom prst="rect">
            <a:avLst/>
          </a:prstGeom>
        </p:spPr>
        <p:txBody>
          <a:bodyPr>
            <a:spAutoFit/>
          </a:bodyPr>
          <a:lstStyle/>
          <a:p>
            <a:pPr algn="ctr"/>
            <a:r>
              <a:rPr lang="tr-TR" b="1" dirty="0"/>
              <a:t>Yrd. Doç. Dr. Selen DURAK</a:t>
            </a:r>
          </a:p>
          <a:p>
            <a:pPr algn="ctr"/>
            <a:r>
              <a:rPr lang="tr-TR" b="1" dirty="0"/>
              <a:t>Uludağ Üniversitesi Mimarlık Fakültesi</a:t>
            </a:r>
          </a:p>
          <a:p>
            <a:pPr algn="ctr"/>
            <a:r>
              <a:rPr lang="tr-TR" b="1" dirty="0"/>
              <a:t>Mimarlık Bölümü</a:t>
            </a:r>
            <a:endParaRPr lang="tr-TR" dirty="0"/>
          </a:p>
        </p:txBody>
      </p:sp>
      <p:sp>
        <p:nvSpPr>
          <p:cNvPr id="8" name="7 Slayt Numarası Yer Tutucusu"/>
          <p:cNvSpPr>
            <a:spLocks noGrp="1"/>
          </p:cNvSpPr>
          <p:nvPr>
            <p:ph type="sldNum" sz="quarter" idx="12"/>
          </p:nvPr>
        </p:nvSpPr>
        <p:spPr/>
        <p:txBody>
          <a:bodyPr/>
          <a:lstStyle/>
          <a:p>
            <a:fld id="{F302176B-0E47-46AC-8F43-DAB4B8A37D06}" type="slidenum">
              <a:rPr lang="tr-TR" smtClean="0"/>
              <a:pPr/>
              <a:t>1</a:t>
            </a:fld>
            <a:endParaRPr lang="tr-TR"/>
          </a:p>
        </p:txBody>
      </p:sp>
    </p:spTree>
    <p:extLst>
      <p:ext uri="{BB962C8B-B14F-4D97-AF65-F5344CB8AC3E}">
        <p14:creationId xmlns="" xmlns:p14="http://schemas.microsoft.com/office/powerpoint/2010/main" val="113483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10</a:t>
            </a:fld>
            <a:endParaRPr lang="tr-TR"/>
          </a:p>
        </p:txBody>
      </p:sp>
      <p:pic>
        <p:nvPicPr>
          <p:cNvPr id="1026" name="Picture 2"/>
          <p:cNvPicPr>
            <a:picLocks noChangeAspect="1" noChangeArrowheads="1"/>
          </p:cNvPicPr>
          <p:nvPr/>
        </p:nvPicPr>
        <p:blipFill>
          <a:blip r:embed="rId3" cstate="print"/>
          <a:srcRect/>
          <a:stretch>
            <a:fillRect/>
          </a:stretch>
        </p:blipFill>
        <p:spPr bwMode="auto">
          <a:xfrm>
            <a:off x="539552" y="332656"/>
            <a:ext cx="4392488" cy="6349024"/>
          </a:xfrm>
          <a:prstGeom prst="rect">
            <a:avLst/>
          </a:prstGeom>
          <a:noFill/>
          <a:ln w="9525">
            <a:noFill/>
            <a:miter lim="800000"/>
            <a:headEnd/>
            <a:tailEnd/>
          </a:ln>
        </p:spPr>
      </p:pic>
      <p:sp>
        <p:nvSpPr>
          <p:cNvPr id="6" name="5 Dikdörtgen"/>
          <p:cNvSpPr/>
          <p:nvPr/>
        </p:nvSpPr>
        <p:spPr>
          <a:xfrm>
            <a:off x="5076056" y="476672"/>
            <a:ext cx="3600400" cy="4401205"/>
          </a:xfrm>
          <a:prstGeom prst="rect">
            <a:avLst/>
          </a:prstGeom>
        </p:spPr>
        <p:txBody>
          <a:bodyPr wrap="square">
            <a:spAutoFit/>
          </a:bodyPr>
          <a:lstStyle/>
          <a:p>
            <a:r>
              <a:rPr lang="tr-TR" sz="2800" b="1" dirty="0" smtClean="0"/>
              <a:t>Ayrılmış</a:t>
            </a:r>
            <a:r>
              <a:rPr lang="tr-TR" sz="2800" dirty="0" smtClean="0"/>
              <a:t> olan </a:t>
            </a:r>
            <a:r>
              <a:rPr lang="tr-TR" sz="2800" b="1" dirty="0" smtClean="0"/>
              <a:t>eşit değildir.</a:t>
            </a:r>
          </a:p>
          <a:p>
            <a:endParaRPr lang="tr-TR" sz="2800" b="1" dirty="0" smtClean="0"/>
          </a:p>
          <a:p>
            <a:r>
              <a:rPr lang="tr-TR" sz="2800" dirty="0" smtClean="0"/>
              <a:t>Çocuğu zorlayarak eğitim sistemine adapte etmek yerine eğitim sisteminin her çocuğu kapsayacak şekilde düzenlenmesi anlayışına dayanır.</a:t>
            </a:r>
            <a:endParaRPr lang="tr-T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589640" cy="6264696"/>
          </a:xfrm>
        </p:spPr>
        <p:txBody>
          <a:bodyPr>
            <a:noAutofit/>
          </a:bodyPr>
          <a:lstStyle/>
          <a:p>
            <a:pPr marL="0" indent="0">
              <a:buNone/>
            </a:pPr>
            <a:r>
              <a:rPr lang="tr-TR" sz="2000" dirty="0"/>
              <a:t>İnsan Hakları II. Dünya Savaşının ardından her ulus için önem verilen bir kavram olmuştur. 10 Aralık 1948 tarihinde Birleşmiş Milletler, İnsan Hakları Evrensel Beyannamesi’ni kabul etmiştir. İnsan hakları, Birleşmiş Milletler tarafından, ayrımcılığın her türünü ortadan kaldıracak şekilde günümüze kadar çeşitli sözleşmelerle koruma altına alınmıştır. Bu sözleşmeler aşağıda sıralanmıştır: </a:t>
            </a:r>
            <a:endParaRPr lang="tr-TR" sz="2000" dirty="0" smtClean="0"/>
          </a:p>
          <a:p>
            <a:pPr marL="0" indent="0">
              <a:buNone/>
            </a:pPr>
            <a:endParaRPr lang="tr-TR" sz="2000" dirty="0" smtClean="0"/>
          </a:p>
          <a:p>
            <a:pPr lvl="0"/>
            <a:r>
              <a:rPr lang="tr-TR" sz="2000" dirty="0" smtClean="0"/>
              <a:t>1965-Irk </a:t>
            </a:r>
            <a:r>
              <a:rPr lang="tr-TR" sz="2000" dirty="0"/>
              <a:t>Ayrımcılığının Tüm Biçimlerinin Ortadan Kaldırılmasına Dair Uluslararası Sözleşme </a:t>
            </a:r>
          </a:p>
          <a:p>
            <a:pPr lvl="0"/>
            <a:r>
              <a:rPr lang="tr-TR" sz="2000" dirty="0"/>
              <a:t>1966- Medeni ve Siyasi Haklara Dair Uluslararası Antlaşma </a:t>
            </a:r>
          </a:p>
          <a:p>
            <a:pPr lvl="0"/>
            <a:r>
              <a:rPr lang="tr-TR" sz="2000" dirty="0"/>
              <a:t>1966-Ekonomik, Sosyal ve Kültürel Haklara Dair Uluslararası Antlaşma</a:t>
            </a:r>
          </a:p>
          <a:p>
            <a:pPr lvl="0"/>
            <a:r>
              <a:rPr lang="tr-TR" sz="2000" dirty="0"/>
              <a:t>1979- Kadınlara Karşı Ayrımcılığın Tüm Biçimlerinin Ortadan Kaldırılmasına Dair Sözleşme </a:t>
            </a:r>
          </a:p>
          <a:p>
            <a:pPr lvl="0"/>
            <a:r>
              <a:rPr lang="tr-TR" sz="2000" dirty="0"/>
              <a:t>1984- İşkenceye ve Diğer Zalimane, </a:t>
            </a:r>
            <a:r>
              <a:rPr lang="tr-TR" sz="2000" dirty="0" err="1"/>
              <a:t>Gayrıinsani</a:t>
            </a:r>
            <a:r>
              <a:rPr lang="tr-TR" sz="2000" dirty="0"/>
              <a:t> veya Küçültücü Muamele veya Cezaya Karşı Birleşmiş Milletler Sözleşmesi </a:t>
            </a:r>
          </a:p>
          <a:p>
            <a:pPr lvl="0"/>
            <a:r>
              <a:rPr lang="tr-TR" sz="2000" dirty="0"/>
              <a:t>1989- Çocuk Hakları Sözleşmesi - Çocuk Hakları Komitesi</a:t>
            </a:r>
          </a:p>
          <a:p>
            <a:pPr lvl="0"/>
            <a:r>
              <a:rPr lang="tr-TR" sz="2000" dirty="0"/>
              <a:t>1990- Tüm Göçmen İşçilerin ve Aile Fertlerinin Haklarının Korunmasına Dair Uluslararası Sözleşme</a:t>
            </a:r>
          </a:p>
          <a:p>
            <a:pPr lvl="0"/>
            <a:r>
              <a:rPr lang="tr-TR" sz="2000" dirty="0"/>
              <a:t>2006-Birleşmiş Milletler Engelli Hakları </a:t>
            </a:r>
            <a:r>
              <a:rPr lang="tr-TR" sz="2000" dirty="0" smtClean="0"/>
              <a:t>Sözleşmesi</a:t>
            </a:r>
            <a:endParaRPr lang="tr-TR" sz="2000"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 xmlns:p14="http://schemas.microsoft.com/office/powerpoint/2010/main" val="327073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İnsan Hakları Evrensel Beyannamesi ile birlikte çocuk hakları da yetişkin haklarının yanı sıra önemsenmeye başlamıştır. Çocuklara dair bir sözleşme hazırlama çabaları 1979 yılında başlamıştır. 10 yıl süren çalışma süreci sonrasında Birleşmiş Milletler Çocuk Hakları Sözleşmesi uluslar arası bir antlaşma olarak 20 Kasım 1989’da kabul edilmiştir, 2 Eylül 1990’da da yürürlüğe girmiştir. Bu sözleşmeyi Türkiye dahil 142 ülke benimsemiş, sözleşme ülkemizde 1995 yılında yürürlüğe girmiştir. Çocuk hak ve özgürlüklerinin güvencesi olan bu sözleşmenin 12. Maddesine göre çocuklar, kendilerini etkileyen her türlü konuda kendilerini özgürce ifade etme hakkına ve bu süreçlere katılım hakkına sahiptir. </a:t>
            </a:r>
          </a:p>
          <a:p>
            <a:endParaRPr lang="tr-TR" sz="2400"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196752"/>
            <a:ext cx="7776864" cy="720080"/>
          </a:xfrm>
        </p:spPr>
        <p:txBody>
          <a:bodyPr>
            <a:normAutofit fontScale="90000"/>
          </a:bodyPr>
          <a:lstStyle/>
          <a:p>
            <a:r>
              <a:rPr lang="tr-TR" dirty="0" smtClean="0"/>
              <a:t>EVRENSEL TASARIM İLKELERİ</a:t>
            </a:r>
            <a:endParaRPr lang="tr-TR" dirty="0"/>
          </a:p>
        </p:txBody>
      </p:sp>
      <p:sp>
        <p:nvSpPr>
          <p:cNvPr id="3" name="2 İçerik Yer Tutucusu"/>
          <p:cNvSpPr>
            <a:spLocks noGrp="1"/>
          </p:cNvSpPr>
          <p:nvPr>
            <p:ph idx="1"/>
          </p:nvPr>
        </p:nvSpPr>
        <p:spPr>
          <a:xfrm>
            <a:off x="467544" y="1988840"/>
            <a:ext cx="8229600" cy="4525963"/>
          </a:xfrm>
        </p:spPr>
        <p:txBody>
          <a:bodyPr>
            <a:normAutofit fontScale="77500" lnSpcReduction="20000"/>
          </a:bodyPr>
          <a:lstStyle/>
          <a:p>
            <a:pPr>
              <a:buNone/>
            </a:pPr>
            <a:r>
              <a:rPr lang="tr-TR" b="1" dirty="0" smtClean="0"/>
              <a:t>1. Eşit/Adil Kullanım İlkesi: Tasarım herhangi bir kullanıcı grubunu olumsuz duruma sokmamalı ve etiketlenmeye maruz bırakmamalıdır; farklı yeterliliklere sahip insanlar için faydalı/kullanışlı ve satın alınabilir olmalıdır.  </a:t>
            </a:r>
            <a:endParaRPr lang="tr-TR" dirty="0" smtClean="0"/>
          </a:p>
          <a:p>
            <a:pPr>
              <a:buNone/>
            </a:pPr>
            <a:r>
              <a:rPr lang="tr-TR" b="1" dirty="0" smtClean="0"/>
              <a:t>Yönergeler:</a:t>
            </a:r>
            <a:endParaRPr lang="tr-TR" dirty="0" smtClean="0"/>
          </a:p>
          <a:p>
            <a:pPr>
              <a:buNone/>
            </a:pPr>
            <a:r>
              <a:rPr lang="tr-TR" b="1" dirty="0" smtClean="0"/>
              <a:t>1.a. Tüm kullanıcılar için eşit (mümkünse aynı; mümkün olmayan durumlarda ise benzer) kullanım olanakları sağlanması</a:t>
            </a:r>
            <a:endParaRPr lang="tr-TR" dirty="0" smtClean="0"/>
          </a:p>
          <a:p>
            <a:pPr>
              <a:buNone/>
            </a:pPr>
            <a:r>
              <a:rPr lang="tr-TR" b="1" dirty="0" smtClean="0"/>
              <a:t>1.b. Kullanıcıların ayrımcılığa ve etiketlenmeye maruz bırakılmaması </a:t>
            </a:r>
            <a:endParaRPr lang="tr-TR" dirty="0" smtClean="0"/>
          </a:p>
          <a:p>
            <a:pPr>
              <a:buNone/>
            </a:pPr>
            <a:r>
              <a:rPr lang="tr-TR" b="1" dirty="0" smtClean="0"/>
              <a:t>1.c. Mahremiyet, güvenlik ve emniyetin tüm kullanıcılara sağlanması için önlemler alınması</a:t>
            </a:r>
            <a:endParaRPr lang="tr-TR" dirty="0" smtClean="0"/>
          </a:p>
          <a:p>
            <a:pPr>
              <a:buNone/>
            </a:pPr>
            <a:r>
              <a:rPr lang="tr-TR" b="1" dirty="0" smtClean="0"/>
              <a:t>1.d. Tasarımın her kullanıcı için ilgi çekici hale getirilmesi</a:t>
            </a:r>
            <a:endParaRPr lang="tr-TR" dirty="0" smtClean="0"/>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13</a:t>
            </a:fld>
            <a:endParaRPr lang="tr-TR"/>
          </a:p>
        </p:txBody>
      </p:sp>
      <p:pic>
        <p:nvPicPr>
          <p:cNvPr id="2050" name="Picture 2" descr="work-oxo-international-universal-design-illustration-520x240"/>
          <p:cNvPicPr>
            <a:picLocks noChangeAspect="1" noChangeArrowheads="1"/>
          </p:cNvPicPr>
          <p:nvPr/>
        </p:nvPicPr>
        <p:blipFill>
          <a:blip r:embed="rId3" cstate="print"/>
          <a:srcRect/>
          <a:stretch>
            <a:fillRect/>
          </a:stretch>
        </p:blipFill>
        <p:spPr bwMode="auto">
          <a:xfrm>
            <a:off x="1835696" y="1"/>
            <a:ext cx="5292080" cy="11967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sz="2800" b="1" dirty="0" smtClean="0"/>
              <a:t>2. Kullanımda Esneklik İlkesi: Tasarım çeşitli bireysel tercih ve yeterlilikleri kapsamalıdır.</a:t>
            </a:r>
            <a:endParaRPr lang="tr-TR" sz="2800" dirty="0" smtClean="0"/>
          </a:p>
          <a:p>
            <a:pPr>
              <a:buNone/>
            </a:pPr>
            <a:r>
              <a:rPr lang="tr-TR" sz="2800" b="1" dirty="0" smtClean="0"/>
              <a:t>Yönergeler:</a:t>
            </a:r>
            <a:endParaRPr lang="tr-TR" sz="2800" dirty="0" smtClean="0"/>
          </a:p>
          <a:p>
            <a:pPr>
              <a:buNone/>
            </a:pPr>
            <a:r>
              <a:rPr lang="tr-TR" sz="2800" b="1" dirty="0" smtClean="0"/>
              <a:t>2.a. Kullanım yöntemleri için seçenekler sağlanması</a:t>
            </a:r>
            <a:endParaRPr lang="tr-TR" sz="2800" dirty="0" smtClean="0"/>
          </a:p>
          <a:p>
            <a:pPr>
              <a:buNone/>
            </a:pPr>
            <a:r>
              <a:rPr lang="tr-TR" sz="2800" b="1" dirty="0" smtClean="0"/>
              <a:t>2.b. Sağ veya sol elini kullananlar için erişim ve kullanım imkanı sağlanması</a:t>
            </a:r>
            <a:endParaRPr lang="tr-TR" sz="2800" dirty="0" smtClean="0"/>
          </a:p>
          <a:p>
            <a:pPr>
              <a:buNone/>
            </a:pPr>
            <a:r>
              <a:rPr lang="tr-TR" sz="2800" b="1" dirty="0" smtClean="0"/>
              <a:t>2.c. Kullanıcı için doğru ve hassas kullanım sağlanması</a:t>
            </a:r>
            <a:endParaRPr lang="tr-TR" sz="2800" dirty="0" smtClean="0"/>
          </a:p>
          <a:p>
            <a:pPr>
              <a:buNone/>
            </a:pPr>
            <a:r>
              <a:rPr lang="tr-TR" sz="2800" b="1" dirty="0" smtClean="0"/>
              <a:t>2.d. Kullanıcının hızına uyum sağlanması</a:t>
            </a:r>
            <a:endParaRPr lang="tr-TR" sz="2800" dirty="0" smtClean="0"/>
          </a:p>
          <a:p>
            <a:endParaRPr lang="tr-TR" sz="2800"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14</a:t>
            </a:fld>
            <a:endParaRPr lang="tr-TR"/>
          </a:p>
        </p:txBody>
      </p:sp>
      <p:sp>
        <p:nvSpPr>
          <p:cNvPr id="5" name="1 Başlık"/>
          <p:cNvSpPr>
            <a:spLocks noGrp="1"/>
          </p:cNvSpPr>
          <p:nvPr>
            <p:ph type="title"/>
          </p:nvPr>
        </p:nvSpPr>
        <p:spPr>
          <a:xfrm>
            <a:off x="457200" y="274638"/>
            <a:ext cx="8229600" cy="1143000"/>
          </a:xfrm>
        </p:spPr>
        <p:txBody>
          <a:bodyPr>
            <a:normAutofit/>
          </a:bodyPr>
          <a:lstStyle/>
          <a:p>
            <a:r>
              <a:rPr lang="tr-TR" dirty="0" smtClean="0"/>
              <a:t>EVRENSEL TASARIM İLKELERİ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a:buNone/>
            </a:pPr>
            <a:r>
              <a:rPr lang="tr-TR" b="1" dirty="0" smtClean="0"/>
              <a:t>3. Basit ve Sezgisel Kullanım İlkesi: Tasarım, kullanıcının deneyimlerinden, bilgisinden, dil becerilerinden veya konsantrasyon düzeyinden bağımsız olarak,  kolay anlaşılabilir olmalıdır.</a:t>
            </a:r>
            <a:endParaRPr lang="tr-TR" dirty="0" smtClean="0"/>
          </a:p>
          <a:p>
            <a:pPr>
              <a:buNone/>
            </a:pPr>
            <a:r>
              <a:rPr lang="tr-TR" b="1" dirty="0" smtClean="0"/>
              <a:t>Yönergeler:</a:t>
            </a:r>
            <a:endParaRPr lang="tr-TR" dirty="0" smtClean="0"/>
          </a:p>
          <a:p>
            <a:pPr>
              <a:buNone/>
            </a:pPr>
            <a:r>
              <a:rPr lang="tr-TR" b="1" dirty="0" smtClean="0"/>
              <a:t>3.a. Gereksiz karmaşıklıkların ortadan kaldırılması</a:t>
            </a:r>
            <a:endParaRPr lang="tr-TR" dirty="0" smtClean="0"/>
          </a:p>
          <a:p>
            <a:pPr>
              <a:buNone/>
            </a:pPr>
            <a:r>
              <a:rPr lang="tr-TR" b="1" dirty="0" smtClean="0"/>
              <a:t>3.b. Tasarımın kullanıcının beklentileri ve sezgileriyle tutarlı olması</a:t>
            </a:r>
            <a:endParaRPr lang="tr-TR" dirty="0" smtClean="0"/>
          </a:p>
          <a:p>
            <a:pPr>
              <a:buNone/>
            </a:pPr>
            <a:r>
              <a:rPr lang="tr-TR" b="1" dirty="0" smtClean="0"/>
              <a:t>3.c. Çeşitli okuma-yazma ve dil becerilerini kapsaması</a:t>
            </a:r>
            <a:endParaRPr lang="tr-TR" dirty="0" smtClean="0"/>
          </a:p>
          <a:p>
            <a:pPr>
              <a:buNone/>
            </a:pPr>
            <a:r>
              <a:rPr lang="tr-TR" b="1" dirty="0" smtClean="0"/>
              <a:t>3.d. Tasarımın önemi ile tutarlı bilgilerin düzenlenmesi</a:t>
            </a:r>
            <a:endParaRPr lang="tr-TR" dirty="0" smtClean="0"/>
          </a:p>
          <a:p>
            <a:pPr>
              <a:buNone/>
            </a:pPr>
            <a:r>
              <a:rPr lang="tr-TR" b="1" dirty="0" smtClean="0"/>
              <a:t>3.e. Görev sürecinde ve tamamlanmasını müteakip etkili yönlendirmenin ve geribildirimin sağlanması</a:t>
            </a:r>
            <a:endParaRPr lang="tr-TR" dirty="0" smtClean="0"/>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15</a:t>
            </a:fld>
            <a:endParaRPr lang="tr-TR"/>
          </a:p>
        </p:txBody>
      </p:sp>
      <p:sp>
        <p:nvSpPr>
          <p:cNvPr id="5" name="1 Başlık"/>
          <p:cNvSpPr>
            <a:spLocks noGrp="1"/>
          </p:cNvSpPr>
          <p:nvPr>
            <p:ph type="title"/>
          </p:nvPr>
        </p:nvSpPr>
        <p:spPr/>
        <p:txBody>
          <a:bodyPr>
            <a:normAutofit/>
          </a:bodyPr>
          <a:lstStyle/>
          <a:p>
            <a:r>
              <a:rPr lang="tr-TR" dirty="0" smtClean="0"/>
              <a:t>EVRENSEL TASARIM İLKELERİ</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lvl="0">
              <a:buNone/>
            </a:pPr>
            <a:r>
              <a:rPr lang="tr-TR" b="1" dirty="0" smtClean="0"/>
              <a:t>4. Algılanabilir Bilgi İlkesi:  Tasarım, ortam koşullarından veya kullanıcının duyusal yeterliliklerinden bağımsız olarak, kullanıcı için gerekli bilgileri etkin bir biçimde sunmalıdır.</a:t>
            </a:r>
            <a:endParaRPr lang="tr-TR" dirty="0" smtClean="0"/>
          </a:p>
          <a:p>
            <a:pPr>
              <a:buNone/>
            </a:pPr>
            <a:r>
              <a:rPr lang="tr-TR" b="1" dirty="0" smtClean="0"/>
              <a:t>Yönergeler:</a:t>
            </a:r>
            <a:endParaRPr lang="tr-TR" dirty="0" smtClean="0"/>
          </a:p>
          <a:p>
            <a:pPr>
              <a:buNone/>
            </a:pPr>
            <a:r>
              <a:rPr lang="tr-TR" b="1" dirty="0" smtClean="0"/>
              <a:t>4.a. Gerekli bilgilendirmenin yapılabilmesi için farklı yöntemler (görsel, sözel, dokunsal) kullanılması</a:t>
            </a:r>
            <a:endParaRPr lang="tr-TR" dirty="0" smtClean="0"/>
          </a:p>
          <a:p>
            <a:pPr>
              <a:buNone/>
            </a:pPr>
            <a:r>
              <a:rPr lang="tr-TR" b="1" dirty="0" smtClean="0"/>
              <a:t>4.b. Gerekli bilgilendirmenin anlaşılabilirliğinin en üst düzeye çıkarılması</a:t>
            </a:r>
            <a:endParaRPr lang="tr-TR" dirty="0" smtClean="0"/>
          </a:p>
          <a:p>
            <a:pPr>
              <a:buNone/>
            </a:pPr>
            <a:r>
              <a:rPr lang="tr-TR" b="1" dirty="0" smtClean="0"/>
              <a:t>4.c. Talimat vermeyi veya yönlendirmeyi kolaylaştıracak şekilde unsurları tanımlanabilir şekilde ayırt etmek</a:t>
            </a:r>
            <a:endParaRPr lang="tr-TR" dirty="0" smtClean="0"/>
          </a:p>
          <a:p>
            <a:pPr>
              <a:buNone/>
            </a:pPr>
            <a:r>
              <a:rPr lang="tr-TR" b="1" dirty="0" smtClean="0"/>
              <a:t>4.d.Duyusal sınırlamaları olan kişiler tarafından kullanılan teknikler veya çeşitli cihazlar ile uyumluluk sağlanması</a:t>
            </a: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16</a:t>
            </a:fld>
            <a:endParaRPr lang="tr-TR"/>
          </a:p>
        </p:txBody>
      </p:sp>
      <p:sp>
        <p:nvSpPr>
          <p:cNvPr id="5" name="1 Başlık"/>
          <p:cNvSpPr>
            <a:spLocks noGrp="1"/>
          </p:cNvSpPr>
          <p:nvPr>
            <p:ph type="title"/>
          </p:nvPr>
        </p:nvSpPr>
        <p:spPr/>
        <p:txBody>
          <a:bodyPr>
            <a:normAutofit/>
          </a:bodyPr>
          <a:lstStyle/>
          <a:p>
            <a:r>
              <a:rPr lang="tr-TR" dirty="0" smtClean="0"/>
              <a:t>EVRENSEL TASARIM İLKELERİ</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buNone/>
            </a:pPr>
            <a:r>
              <a:rPr lang="tr-TR" b="1" dirty="0" smtClean="0"/>
              <a:t>5. Hata Toleransı İlkesi: Tasarım, tehlikeleri ve istenmeyen eylemlerin olumsuz sonuçlarını en aza indirmelidir. </a:t>
            </a:r>
            <a:endParaRPr lang="tr-TR" dirty="0" smtClean="0"/>
          </a:p>
          <a:p>
            <a:pPr>
              <a:buNone/>
            </a:pPr>
            <a:r>
              <a:rPr lang="tr-TR" b="1" dirty="0" smtClean="0"/>
              <a:t>Yönergeler:</a:t>
            </a:r>
            <a:endParaRPr lang="tr-TR" dirty="0" smtClean="0"/>
          </a:p>
          <a:p>
            <a:pPr>
              <a:buNone/>
            </a:pPr>
            <a:r>
              <a:rPr lang="tr-TR" b="1" dirty="0" smtClean="0"/>
              <a:t>5.a. En fazla kullanılan ve en fazla erişilen elemanların -tehlikeleri ve hata payını en aza indirecek şekilde- düzenlenmesi</a:t>
            </a:r>
            <a:endParaRPr lang="tr-TR" dirty="0" smtClean="0"/>
          </a:p>
          <a:p>
            <a:pPr>
              <a:buNone/>
            </a:pPr>
            <a:r>
              <a:rPr lang="tr-TR" b="1" dirty="0" smtClean="0"/>
              <a:t>5. b. Tehlike ve hatalara karşı uyarıların sağlanması   </a:t>
            </a:r>
            <a:endParaRPr lang="tr-TR" dirty="0" smtClean="0"/>
          </a:p>
          <a:p>
            <a:pPr>
              <a:buNone/>
            </a:pPr>
            <a:r>
              <a:rPr lang="tr-TR" b="1" dirty="0" smtClean="0"/>
              <a:t>5.c. Hatalara yol açmayan özelliklerin sağlanması     </a:t>
            </a:r>
            <a:endParaRPr lang="tr-TR" dirty="0" smtClean="0"/>
          </a:p>
          <a:p>
            <a:pPr>
              <a:buNone/>
            </a:pPr>
            <a:r>
              <a:rPr lang="tr-TR" b="1" dirty="0" smtClean="0"/>
              <a:t>5.d. Dikkat isteyen işlerde kontrolsüz/bilinçsiz/istem dışı hareketlerin sınırlandırılması</a:t>
            </a:r>
            <a:endParaRPr lang="tr-TR" dirty="0" smtClean="0"/>
          </a:p>
          <a:p>
            <a:pPr lvl="0">
              <a:buNone/>
            </a:pP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17</a:t>
            </a:fld>
            <a:endParaRPr lang="tr-TR"/>
          </a:p>
        </p:txBody>
      </p:sp>
      <p:sp>
        <p:nvSpPr>
          <p:cNvPr id="5" name="1 Başlık"/>
          <p:cNvSpPr>
            <a:spLocks noGrp="1"/>
          </p:cNvSpPr>
          <p:nvPr>
            <p:ph type="title"/>
          </p:nvPr>
        </p:nvSpPr>
        <p:spPr/>
        <p:txBody>
          <a:bodyPr>
            <a:normAutofit/>
          </a:bodyPr>
          <a:lstStyle/>
          <a:p>
            <a:r>
              <a:rPr lang="tr-TR" dirty="0" smtClean="0"/>
              <a:t>EVRENSEL TASARIM İLKELERİ</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lvl="0">
              <a:buNone/>
            </a:pPr>
            <a:r>
              <a:rPr lang="tr-TR" sz="3000" b="1" dirty="0" smtClean="0"/>
              <a:t>6. Düşük Fiziksel Çaba: Tasarım ürünü, etkin bir biçimde ve rahatlıkla kullanılabilmelidir. Kullanıcıyı fazla yormamalıdır. </a:t>
            </a:r>
            <a:endParaRPr lang="tr-TR" sz="3000" dirty="0" smtClean="0"/>
          </a:p>
          <a:p>
            <a:pPr>
              <a:buNone/>
            </a:pPr>
            <a:r>
              <a:rPr lang="tr-TR" sz="3000" b="1" dirty="0" smtClean="0"/>
              <a:t>Yönergeler:</a:t>
            </a:r>
            <a:endParaRPr lang="tr-TR" sz="3000" dirty="0" smtClean="0"/>
          </a:p>
          <a:p>
            <a:pPr>
              <a:buNone/>
            </a:pPr>
            <a:r>
              <a:rPr lang="tr-TR" sz="3000" b="1" dirty="0" smtClean="0"/>
              <a:t>6.a. Kullanıcının doğal vücut pozisyonunu korumasının sağlanması</a:t>
            </a:r>
            <a:endParaRPr lang="tr-TR" sz="3000" dirty="0" smtClean="0"/>
          </a:p>
          <a:p>
            <a:pPr>
              <a:buNone/>
            </a:pPr>
            <a:r>
              <a:rPr lang="tr-TR" sz="3000" b="1" dirty="0" smtClean="0"/>
              <a:t>6.b. Kabul edilebilir seviyede güç harcanması</a:t>
            </a:r>
            <a:endParaRPr lang="tr-TR" sz="3000" dirty="0" smtClean="0"/>
          </a:p>
          <a:p>
            <a:pPr>
              <a:buNone/>
            </a:pPr>
            <a:r>
              <a:rPr lang="tr-TR" sz="3000" b="1" dirty="0" smtClean="0"/>
              <a:t>6.c. Tekrar eden hareketlerin sınırlandırılması</a:t>
            </a:r>
            <a:endParaRPr lang="tr-TR" sz="3000" dirty="0" smtClean="0"/>
          </a:p>
          <a:p>
            <a:pPr>
              <a:buNone/>
            </a:pPr>
            <a:r>
              <a:rPr lang="tr-TR" sz="3000" b="1" dirty="0" smtClean="0"/>
              <a:t>6.d. Sürekli fiziksel güç kullanımının en aza indirilmesi</a:t>
            </a:r>
            <a:endParaRPr lang="tr-TR" sz="3000" dirty="0" smtClean="0"/>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18</a:t>
            </a:fld>
            <a:endParaRPr lang="tr-TR"/>
          </a:p>
        </p:txBody>
      </p:sp>
      <p:sp>
        <p:nvSpPr>
          <p:cNvPr id="5" name="1 Başlık"/>
          <p:cNvSpPr>
            <a:spLocks noGrp="1"/>
          </p:cNvSpPr>
          <p:nvPr>
            <p:ph type="title"/>
          </p:nvPr>
        </p:nvSpPr>
        <p:spPr>
          <a:xfrm>
            <a:off x="457200" y="274638"/>
            <a:ext cx="8229600" cy="1143000"/>
          </a:xfrm>
        </p:spPr>
        <p:txBody>
          <a:bodyPr>
            <a:normAutofit/>
          </a:bodyPr>
          <a:lstStyle/>
          <a:p>
            <a:r>
              <a:rPr lang="tr-TR" dirty="0" smtClean="0"/>
              <a:t>EVRENSEL TASARIM İLKELERİ</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lvl="0">
              <a:buNone/>
            </a:pPr>
            <a:r>
              <a:rPr lang="tr-TR" b="1" dirty="0" smtClean="0"/>
              <a:t>7. Yaklaşım ve Kullanım için Uygun Boyut ve Mekan İlkesi: Kullanıcının vücut ölçüleri, duruş pozisyonu ve hareketlerinden bağımsız olarak yaklaşım, erişim ve kullanım için uygun boyut ve alanın sağlanması gerekir.</a:t>
            </a:r>
            <a:endParaRPr lang="tr-TR" dirty="0" smtClean="0"/>
          </a:p>
          <a:p>
            <a:pPr>
              <a:buNone/>
            </a:pPr>
            <a:r>
              <a:rPr lang="tr-TR" b="1" dirty="0" smtClean="0"/>
              <a:t>Yönergeler:</a:t>
            </a:r>
            <a:endParaRPr lang="tr-TR" dirty="0" smtClean="0"/>
          </a:p>
          <a:p>
            <a:pPr>
              <a:buNone/>
            </a:pPr>
            <a:r>
              <a:rPr lang="tr-TR" b="1" dirty="0" smtClean="0"/>
              <a:t>7.a. Oturan veya ayakta duran kullanıcı için tasarımın önemli elemanlarının net bir görüş alanı içine girmesini sağlamak</a:t>
            </a:r>
            <a:endParaRPr lang="tr-TR" dirty="0" smtClean="0"/>
          </a:p>
          <a:p>
            <a:pPr>
              <a:buNone/>
            </a:pPr>
            <a:r>
              <a:rPr lang="tr-TR" b="1" dirty="0" smtClean="0"/>
              <a:t>7.b.  Oturan veya ayakta duran kullanıcının tüm tasarım bileşenlerine rahatlıkla erişiminin sağlanması</a:t>
            </a:r>
            <a:endParaRPr lang="tr-TR" dirty="0" smtClean="0"/>
          </a:p>
          <a:p>
            <a:pPr>
              <a:buNone/>
            </a:pPr>
            <a:r>
              <a:rPr lang="tr-TR" b="1" dirty="0" smtClean="0"/>
              <a:t>7.c.  El ve kavrama ölçülerindeki farklılıklara uyum sağlaması</a:t>
            </a:r>
            <a:endParaRPr lang="tr-TR" dirty="0" smtClean="0"/>
          </a:p>
          <a:p>
            <a:pPr>
              <a:buNone/>
            </a:pPr>
            <a:r>
              <a:rPr lang="tr-TR" b="1" dirty="0" smtClean="0"/>
              <a:t>7.d. Yardımcı cihazların kullanımı veya kişisel yardım için yeterli alanın ayrılması</a:t>
            </a:r>
            <a:endParaRPr lang="tr-TR" dirty="0" smtClean="0"/>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19</a:t>
            </a:fld>
            <a:endParaRPr lang="tr-TR"/>
          </a:p>
        </p:txBody>
      </p:sp>
      <p:sp>
        <p:nvSpPr>
          <p:cNvPr id="5" name="1 Başlık"/>
          <p:cNvSpPr>
            <a:spLocks noGrp="1"/>
          </p:cNvSpPr>
          <p:nvPr>
            <p:ph type="title"/>
          </p:nvPr>
        </p:nvSpPr>
        <p:spPr>
          <a:xfrm>
            <a:off x="457200" y="274638"/>
            <a:ext cx="8229600" cy="1143000"/>
          </a:xfrm>
        </p:spPr>
        <p:txBody>
          <a:bodyPr>
            <a:normAutofit/>
          </a:bodyPr>
          <a:lstStyle/>
          <a:p>
            <a:r>
              <a:rPr lang="tr-TR" dirty="0" smtClean="0"/>
              <a:t>EVRENSEL TASARIM İLKELERİ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11960" y="764540"/>
            <a:ext cx="4752528" cy="5632311"/>
          </a:xfrm>
          <a:prstGeom prst="rect">
            <a:avLst/>
          </a:prstGeom>
        </p:spPr>
        <p:txBody>
          <a:bodyPr wrap="square">
            <a:spAutoFit/>
          </a:bodyPr>
          <a:lstStyle/>
          <a:p>
            <a:r>
              <a:rPr lang="tr-TR" dirty="0"/>
              <a:t> </a:t>
            </a:r>
            <a:r>
              <a:rPr lang="tr-TR" sz="2000" dirty="0" smtClean="0"/>
              <a:t>UNICEF </a:t>
            </a:r>
            <a:r>
              <a:rPr lang="tr-TR" sz="2000" b="1" dirty="0"/>
              <a:t>“Dünya Çocuklarının Durumu 2012: Kentsel bir Dünyada Çocuklar” </a:t>
            </a:r>
            <a:r>
              <a:rPr lang="tr-TR" sz="2000" dirty="0"/>
              <a:t>başlığını taşıyan raporunda kentlerin çocukların ihtiyacını karşılayamadığını belirtmektedir. </a:t>
            </a:r>
            <a:r>
              <a:rPr lang="tr-TR" sz="2000" dirty="0" smtClean="0"/>
              <a:t>Kentleşme</a:t>
            </a:r>
            <a:r>
              <a:rPr lang="tr-TR" sz="2000" dirty="0"/>
              <a:t>, kentlerde ve kasabalarda yaşayan yüz milyonlarca çocuğu yaşamsal önem taşıyan hizmetlerden yoksun bırakmaktadır. </a:t>
            </a:r>
            <a:r>
              <a:rPr lang="tr-TR" sz="2000" b="1" dirty="0"/>
              <a:t>Kentler çocuklara barınma, eğitim, sağlık ve oyun için fiziki mekanlar sunmaktadır. Fakat her çocuk bu imkanlara eşit olarak erişememektedir. </a:t>
            </a:r>
            <a:r>
              <a:rPr lang="tr-TR" sz="2000" dirty="0"/>
              <a:t>Birleşmiş Milletlerin öngörüsüne göre, 2015 yılında dünya çocuklarının 60%’ı kentlerde yaşayacaktır. Bu nedenle, UNICEF hükümetlere </a:t>
            </a:r>
            <a:r>
              <a:rPr lang="tr-TR" sz="2000" b="1" dirty="0"/>
              <a:t>çocukları kent planlamasının merkezine yerleştirmeleri ve hizmetleri tüm çocuklara ulaşacak şekilde düzenlemeleri </a:t>
            </a:r>
            <a:r>
              <a:rPr lang="tr-TR" sz="2000" dirty="0"/>
              <a:t>çağrısında bulunmaktadır.</a:t>
            </a:r>
          </a:p>
        </p:txBody>
      </p:sp>
      <p:pic>
        <p:nvPicPr>
          <p:cNvPr id="5" name="Resim 4" descr="UNICEF uyarıyor: Kentler çocukların ihtiyaçlarını karşılayamıyor "/>
          <p:cNvPicPr/>
          <p:nvPr/>
        </p:nvPicPr>
        <p:blipFill>
          <a:blip r:embed="rId3" cstate="print">
            <a:extLst>
              <a:ext uri="{BEBA8EAE-BF5A-486C-A8C5-ECC9F3942E4B}">
                <a14:imgProps xmlns="" xmlns:a14="http://schemas.microsoft.com/office/drawing/2010/main">
                  <a14:imgLayer r:embed="rId4">
                    <a14:imgEffect>
                      <a14:brightnessContrast bright="-12000"/>
                    </a14:imgEffect>
                  </a14:imgLayer>
                </a14:imgProps>
              </a:ext>
              <a:ext uri="{28A0092B-C50C-407E-A947-70E740481C1C}">
                <a14:useLocalDpi xmlns="" xmlns:a14="http://schemas.microsoft.com/office/drawing/2010/main" val="0"/>
              </a:ext>
            </a:extLst>
          </a:blip>
          <a:srcRect/>
          <a:stretch>
            <a:fillRect/>
          </a:stretch>
        </p:blipFill>
        <p:spPr bwMode="auto">
          <a:xfrm>
            <a:off x="539552" y="764540"/>
            <a:ext cx="3600400" cy="5472772"/>
          </a:xfrm>
          <a:prstGeom prst="rect">
            <a:avLst/>
          </a:prstGeom>
          <a:noFill/>
          <a:ln>
            <a:noFill/>
          </a:ln>
        </p:spPr>
      </p:pic>
      <p:sp>
        <p:nvSpPr>
          <p:cNvPr id="7" name="6 Slayt Numarası Yer Tutucusu"/>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 xmlns:p14="http://schemas.microsoft.com/office/powerpoint/2010/main" val="3137088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659" y="476672"/>
            <a:ext cx="8229600" cy="1900808"/>
          </a:xfrm>
        </p:spPr>
        <p:txBody>
          <a:bodyPr>
            <a:normAutofit/>
          </a:bodyPr>
          <a:lstStyle/>
          <a:p>
            <a:pPr marL="0" indent="0">
              <a:buNone/>
            </a:pPr>
            <a:r>
              <a:rPr lang="tr-TR" sz="2800" b="1" dirty="0" smtClean="0"/>
              <a:t>	Yapılı </a:t>
            </a:r>
            <a:r>
              <a:rPr lang="tr-TR" sz="2800" b="1" dirty="0"/>
              <a:t>çevre herkes için tasarlanmalı, yalın ve </a:t>
            </a:r>
            <a:r>
              <a:rPr lang="tr-TR" sz="2800" b="1" dirty="0" smtClean="0"/>
              <a:t>	kolay </a:t>
            </a:r>
            <a:r>
              <a:rPr lang="tr-TR" sz="2800" b="1" dirty="0"/>
              <a:t>algılanabilir olmalı, herkes için eşit </a:t>
            </a:r>
            <a:r>
              <a:rPr lang="tr-TR" sz="2800" b="1" dirty="0" smtClean="0"/>
              <a:t>	kullanım </a:t>
            </a:r>
            <a:r>
              <a:rPr lang="tr-TR" sz="2800" b="1" dirty="0"/>
              <a:t>sağlanmalı ve süreklilik içinde </a:t>
            </a:r>
            <a:r>
              <a:rPr lang="tr-TR" sz="2800" b="1" dirty="0" smtClean="0"/>
              <a:t>	kurgulanmalıdır </a:t>
            </a:r>
            <a:r>
              <a:rPr lang="tr-TR" sz="1800" b="1" dirty="0" smtClean="0"/>
              <a:t>(1). </a:t>
            </a:r>
            <a:endParaRPr lang="tr-TR" sz="18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2474" y="2636912"/>
            <a:ext cx="7106344"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97173" y="5760359"/>
            <a:ext cx="8350572" cy="646331"/>
          </a:xfrm>
          <a:prstGeom prst="rect">
            <a:avLst/>
          </a:prstGeom>
        </p:spPr>
        <p:txBody>
          <a:bodyPr wrap="square">
            <a:spAutoFit/>
          </a:bodyPr>
          <a:lstStyle/>
          <a:p>
            <a:pPr lvl="0">
              <a:spcBef>
                <a:spcPct val="20000"/>
              </a:spcBef>
            </a:pPr>
            <a:r>
              <a:rPr lang="tr-TR" b="1" dirty="0">
                <a:solidFill>
                  <a:prstClr val="black"/>
                </a:solidFill>
              </a:rPr>
              <a:t>(1)İstanbul Büyükşehir Belediyesi. Herkes İçin Erişilebilir Ve Kullanılabilir Fiziksel Çevre Ve Yapılar İçin Ek Teknik Şartname </a:t>
            </a:r>
            <a:endParaRPr lang="tr-TR" dirty="0">
              <a:solidFill>
                <a:prstClr val="black"/>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 xmlns:p14="http://schemas.microsoft.com/office/powerpoint/2010/main" val="2236223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19672" y="548680"/>
            <a:ext cx="5731743" cy="2225417"/>
          </a:xfrm>
        </p:spPr>
      </p:pic>
      <p:sp>
        <p:nvSpPr>
          <p:cNvPr id="6" name="Dikdörtgen 5"/>
          <p:cNvSpPr/>
          <p:nvPr/>
        </p:nvSpPr>
        <p:spPr>
          <a:xfrm>
            <a:off x="885263" y="2780928"/>
            <a:ext cx="6984776" cy="1200329"/>
          </a:xfrm>
          <a:prstGeom prst="rect">
            <a:avLst/>
          </a:prstGeom>
        </p:spPr>
        <p:txBody>
          <a:bodyPr wrap="square">
            <a:spAutoFit/>
          </a:bodyPr>
          <a:lstStyle/>
          <a:p>
            <a:pPr lvl="0"/>
            <a:r>
              <a:rPr lang="tr-TR" b="1" dirty="0" smtClean="0">
                <a:solidFill>
                  <a:prstClr val="black"/>
                </a:solidFill>
              </a:rPr>
              <a:t>Kılavuz </a:t>
            </a:r>
            <a:r>
              <a:rPr lang="tr-TR" b="1" dirty="0">
                <a:solidFill>
                  <a:prstClr val="black"/>
                </a:solidFill>
              </a:rPr>
              <a:t>iz ve yön değiştirme öğelerinin </a:t>
            </a:r>
            <a:r>
              <a:rPr lang="tr-TR" b="1" dirty="0" smtClean="0">
                <a:solidFill>
                  <a:prstClr val="black"/>
                </a:solidFill>
              </a:rPr>
              <a:t>kullanımı:</a:t>
            </a:r>
          </a:p>
          <a:p>
            <a:pPr lvl="0"/>
            <a:r>
              <a:rPr lang="tr-TR" b="1" dirty="0" smtClean="0">
                <a:solidFill>
                  <a:prstClr val="black"/>
                </a:solidFill>
              </a:rPr>
              <a:t>Görme yetersizliği olan bireylerin yanı sıra konsantrasyon eksikliği olan bireyler için yönlendirme amaçlı ve muhtemel kazaları önlemeye yönelik yaklaşımlar</a:t>
            </a:r>
            <a:endParaRPr lang="tr-TR" dirty="0">
              <a:solidFill>
                <a:prstClr val="black"/>
              </a:solidFill>
            </a:endParaRPr>
          </a:p>
        </p:txBody>
      </p:sp>
      <p:pic>
        <p:nvPicPr>
          <p:cNvPr id="7" name="Resim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89460" y="3933056"/>
            <a:ext cx="6922900" cy="2164273"/>
          </a:xfrm>
          <a:prstGeom prst="rect">
            <a:avLst/>
          </a:prstGeom>
        </p:spPr>
      </p:pic>
      <p:sp>
        <p:nvSpPr>
          <p:cNvPr id="8" name="7 Slayt Numarası Yer Tutucusu"/>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 xmlns:p14="http://schemas.microsoft.com/office/powerpoint/2010/main" val="1934759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ENGELLEYEN KALDIRIM DÜZENLEMELERİ</a:t>
            </a:r>
            <a:endParaRPr lang="tr-TR" dirty="0"/>
          </a:p>
        </p:txBody>
      </p:sp>
      <p:pic>
        <p:nvPicPr>
          <p:cNvPr id="4" name="Picture 2" descr="C:\Users\selen\Desktop\150920133572.jpg"/>
          <p:cNvPicPr>
            <a:picLocks noChangeAspect="1" noChangeArrowheads="1"/>
          </p:cNvPicPr>
          <p:nvPr/>
        </p:nvPicPr>
        <p:blipFill>
          <a:blip r:embed="rId3" cstate="print"/>
          <a:srcRect/>
          <a:stretch>
            <a:fillRect/>
          </a:stretch>
        </p:blipFill>
        <p:spPr bwMode="auto">
          <a:xfrm>
            <a:off x="395536" y="1628800"/>
            <a:ext cx="3600400" cy="5037338"/>
          </a:xfrm>
          <a:prstGeom prst="rect">
            <a:avLst/>
          </a:prstGeom>
          <a:noFill/>
        </p:spPr>
      </p:pic>
      <p:pic>
        <p:nvPicPr>
          <p:cNvPr id="5" name="Picture 3" descr="C:\Users\selen\Desktop\150920133573.jpg"/>
          <p:cNvPicPr>
            <a:picLocks noChangeAspect="1" noChangeArrowheads="1"/>
          </p:cNvPicPr>
          <p:nvPr/>
        </p:nvPicPr>
        <p:blipFill>
          <a:blip r:embed="rId4" cstate="print"/>
          <a:srcRect/>
          <a:stretch>
            <a:fillRect/>
          </a:stretch>
        </p:blipFill>
        <p:spPr bwMode="auto">
          <a:xfrm>
            <a:off x="4499992" y="1700808"/>
            <a:ext cx="4240213" cy="4972050"/>
          </a:xfrm>
          <a:prstGeom prst="rect">
            <a:avLst/>
          </a:prstGeom>
          <a:noFill/>
        </p:spPr>
      </p:pic>
      <p:sp>
        <p:nvSpPr>
          <p:cNvPr id="7" name="6 Slayt Numarası Yer Tutucusu"/>
          <p:cNvSpPr>
            <a:spLocks noGrp="1"/>
          </p:cNvSpPr>
          <p:nvPr>
            <p:ph type="sldNum" sz="quarter" idx="12"/>
          </p:nvPr>
        </p:nvSpPr>
        <p:spPr/>
        <p:txBody>
          <a:bodyPr/>
          <a:lstStyle/>
          <a:p>
            <a:fld id="{F302176B-0E47-46AC-8F43-DAB4B8A37D06}"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len\Desktop\150920133574.jpg"/>
          <p:cNvPicPr>
            <a:picLocks noChangeAspect="1" noChangeArrowheads="1"/>
          </p:cNvPicPr>
          <p:nvPr/>
        </p:nvPicPr>
        <p:blipFill>
          <a:blip r:embed="rId3" cstate="print"/>
          <a:srcRect/>
          <a:stretch>
            <a:fillRect/>
          </a:stretch>
        </p:blipFill>
        <p:spPr bwMode="auto">
          <a:xfrm>
            <a:off x="611560" y="260648"/>
            <a:ext cx="3695966" cy="4824536"/>
          </a:xfrm>
          <a:prstGeom prst="rect">
            <a:avLst/>
          </a:prstGeom>
          <a:noFill/>
        </p:spPr>
      </p:pic>
      <p:pic>
        <p:nvPicPr>
          <p:cNvPr id="2051" name="Picture 3" descr="C:\Users\selen\Desktop\150920133575.jpg"/>
          <p:cNvPicPr>
            <a:picLocks noChangeAspect="1" noChangeArrowheads="1"/>
          </p:cNvPicPr>
          <p:nvPr/>
        </p:nvPicPr>
        <p:blipFill>
          <a:blip r:embed="rId4" cstate="print"/>
          <a:srcRect/>
          <a:stretch>
            <a:fillRect/>
          </a:stretch>
        </p:blipFill>
        <p:spPr bwMode="auto">
          <a:xfrm>
            <a:off x="4572000" y="260648"/>
            <a:ext cx="4107465" cy="4844837"/>
          </a:xfrm>
          <a:prstGeom prst="rect">
            <a:avLst/>
          </a:prstGeom>
          <a:noFill/>
        </p:spPr>
      </p:pic>
      <p:sp>
        <p:nvSpPr>
          <p:cNvPr id="7" name="6 Dikdörtgen"/>
          <p:cNvSpPr/>
          <p:nvPr/>
        </p:nvSpPr>
        <p:spPr>
          <a:xfrm>
            <a:off x="395536" y="5085184"/>
            <a:ext cx="8424936" cy="1569660"/>
          </a:xfrm>
          <a:prstGeom prst="rect">
            <a:avLst/>
          </a:prstGeom>
        </p:spPr>
        <p:txBody>
          <a:bodyPr wrap="square">
            <a:spAutoFit/>
          </a:bodyPr>
          <a:lstStyle/>
          <a:p>
            <a:r>
              <a:rPr lang="tr-TR" sz="2400" dirty="0" smtClean="0"/>
              <a:t>Kaldırım ve yaya yollarının işgaline izin verilmemelidir. Kurum ve işletmelerin yakın çevrelerindeki yaya yolu ve kaldırımı mevcut durumdan farklı eğimde ve farklı malzeme ile düzenlemelerine izin verilmeyecektir. </a:t>
            </a:r>
            <a:endParaRPr lang="tr-TR" sz="2400"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len\Desktop\201309A0\P1080497.JPG"/>
          <p:cNvPicPr>
            <a:picLocks noChangeAspect="1" noChangeArrowheads="1"/>
          </p:cNvPicPr>
          <p:nvPr/>
        </p:nvPicPr>
        <p:blipFill>
          <a:blip r:embed="rId3" cstate="print"/>
          <a:srcRect/>
          <a:stretch>
            <a:fillRect/>
          </a:stretch>
        </p:blipFill>
        <p:spPr bwMode="auto">
          <a:xfrm>
            <a:off x="539552" y="476672"/>
            <a:ext cx="4464496" cy="5619198"/>
          </a:xfrm>
          <a:prstGeom prst="rect">
            <a:avLst/>
          </a:prstGeom>
          <a:noFill/>
        </p:spPr>
      </p:pic>
      <p:sp>
        <p:nvSpPr>
          <p:cNvPr id="7" name="6 Dikdörtgen"/>
          <p:cNvSpPr/>
          <p:nvPr/>
        </p:nvSpPr>
        <p:spPr>
          <a:xfrm>
            <a:off x="5076056" y="332656"/>
            <a:ext cx="3888432" cy="2246769"/>
          </a:xfrm>
          <a:prstGeom prst="rect">
            <a:avLst/>
          </a:prstGeom>
        </p:spPr>
        <p:txBody>
          <a:bodyPr wrap="square">
            <a:spAutoFit/>
          </a:bodyPr>
          <a:lstStyle/>
          <a:p>
            <a:r>
              <a:rPr lang="tr-TR" sz="2800" dirty="0" smtClean="0"/>
              <a:t>Kaldırımlardaki engeller yayaların taşıt yolundan yürümelerine yol açarak kazalara davetiye çıkarmaktadır. </a:t>
            </a:r>
            <a:endParaRPr lang="tr-TR" sz="2800"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644008" y="404664"/>
            <a:ext cx="4032448" cy="54726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j-lt"/>
                <a:ea typeface="+mj-ea"/>
                <a:cs typeface="+mj-cs"/>
              </a:rPr>
              <a:t>Kent donatıları, ağaçlandırma ve altyapı elemanları kaldırımları daraltacak şekilde düzenlenmemelidir.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mj-lt"/>
                <a:ea typeface="+mj-ea"/>
                <a:cs typeface="+mj-cs"/>
              </a:rPr>
              <a:t>Yürüyüş aksı üzerinde seviye farklılıkları oluşturulmamalıdır.</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800" dirty="0" smtClean="0">
                <a:latin typeface="+mj-lt"/>
                <a:ea typeface="+mj-ea"/>
                <a:cs typeface="+mj-cs"/>
              </a:rPr>
              <a:t>Düzgün ve kaygan olmayan yüzeyler oluşturulmalıdır.</a:t>
            </a:r>
            <a:endParaRPr kumimoji="0" lang="tr-TR"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3" descr="C:\Users\selen\Desktop\201309A0\P1080498.JPG"/>
          <p:cNvPicPr>
            <a:picLocks noChangeAspect="1" noChangeArrowheads="1"/>
          </p:cNvPicPr>
          <p:nvPr/>
        </p:nvPicPr>
        <p:blipFill>
          <a:blip r:embed="rId3" cstate="print"/>
          <a:srcRect/>
          <a:stretch>
            <a:fillRect/>
          </a:stretch>
        </p:blipFill>
        <p:spPr bwMode="auto">
          <a:xfrm>
            <a:off x="323528" y="404664"/>
            <a:ext cx="4163372" cy="5184576"/>
          </a:xfrm>
          <a:prstGeom prst="rect">
            <a:avLst/>
          </a:prstGeom>
          <a:noFill/>
        </p:spPr>
      </p:pic>
      <p:sp>
        <p:nvSpPr>
          <p:cNvPr id="8" name="7 Slayt Numarası Yer Tutucusu"/>
          <p:cNvSpPr>
            <a:spLocks noGrp="1"/>
          </p:cNvSpPr>
          <p:nvPr>
            <p:ph type="sldNum" sz="quarter" idx="12"/>
          </p:nvPr>
        </p:nvSpPr>
        <p:spPr/>
        <p:txBody>
          <a:bodyPr/>
          <a:lstStyle/>
          <a:p>
            <a:fld id="{F302176B-0E47-46AC-8F43-DAB4B8A37D06}"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763688" y="260648"/>
            <a:ext cx="5832648" cy="3967626"/>
          </a:xfrm>
          <a:prstGeom prst="rect">
            <a:avLst/>
          </a:prstGeom>
          <a:noFill/>
          <a:ln w="9525">
            <a:noFill/>
            <a:miter lim="800000"/>
            <a:headEnd/>
            <a:tailEnd/>
          </a:ln>
        </p:spPr>
      </p:pic>
      <p:sp>
        <p:nvSpPr>
          <p:cNvPr id="5" name="4 Dikdörtgen"/>
          <p:cNvSpPr/>
          <p:nvPr/>
        </p:nvSpPr>
        <p:spPr>
          <a:xfrm>
            <a:off x="395536" y="4293096"/>
            <a:ext cx="8424936" cy="2246769"/>
          </a:xfrm>
          <a:prstGeom prst="rect">
            <a:avLst/>
          </a:prstGeom>
        </p:spPr>
        <p:txBody>
          <a:bodyPr wrap="square">
            <a:spAutoFit/>
          </a:bodyPr>
          <a:lstStyle/>
          <a:p>
            <a:pPr algn="just"/>
            <a:r>
              <a:rPr lang="tr-TR" sz="2800" dirty="0" smtClean="0"/>
              <a:t>Yaya yolları ve kaldırımlar, hareket kısıtlılığı yaşayan bireylerin de rahatça hareket edebileceği yüzeyler şeklinde düzenlenmelidir. Şehirlerdeki yaya yollarının genişliği yan yana rahat geçişler için en az </a:t>
            </a:r>
            <a:r>
              <a:rPr lang="tr-TR" sz="2800" b="1" dirty="0" smtClean="0"/>
              <a:t>180 cm genişliğinde olmalıdır. </a:t>
            </a:r>
            <a:endParaRPr lang="tr-TR" sz="2800" dirty="0"/>
          </a:p>
        </p:txBody>
      </p:sp>
      <p:sp>
        <p:nvSpPr>
          <p:cNvPr id="8" name="7 Slayt Numarası Yer Tutucusu"/>
          <p:cNvSpPr>
            <a:spLocks noGrp="1"/>
          </p:cNvSpPr>
          <p:nvPr>
            <p:ph type="sldNum" sz="quarter" idx="12"/>
          </p:nvPr>
        </p:nvSpPr>
        <p:spPr/>
        <p:txBody>
          <a:bodyPr/>
          <a:lstStyle/>
          <a:p>
            <a:fld id="{F302176B-0E47-46AC-8F43-DAB4B8A37D06}"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1052736"/>
            <a:ext cx="5062444" cy="5112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5724128" y="1124744"/>
            <a:ext cx="2952328" cy="4401205"/>
          </a:xfrm>
          <a:prstGeom prst="rect">
            <a:avLst/>
          </a:prstGeom>
          <a:noFill/>
        </p:spPr>
        <p:txBody>
          <a:bodyPr wrap="square" rtlCol="0">
            <a:spAutoFit/>
          </a:bodyPr>
          <a:lstStyle/>
          <a:p>
            <a:r>
              <a:rPr lang="tr-TR" sz="2800" dirty="0" smtClean="0"/>
              <a:t>Kaldırımın ortasında bulunan yangın vanası bebek arabasının geçişine engel olmakta, yetersiz genişlikte bulunan yaya yolunda güvenliği tehlikeye atmaktadır.</a:t>
            </a:r>
            <a:endParaRPr lang="tr-TR" sz="2800" dirty="0"/>
          </a:p>
        </p:txBody>
      </p:sp>
      <p:sp>
        <p:nvSpPr>
          <p:cNvPr id="7" name="6 Slayt Numarası Yer Tutucusu"/>
          <p:cNvSpPr>
            <a:spLocks noGrp="1"/>
          </p:cNvSpPr>
          <p:nvPr>
            <p:ph type="sldNum" sz="quarter" idx="12"/>
          </p:nvPr>
        </p:nvSpPr>
        <p:spPr/>
        <p:txBody>
          <a:bodyPr/>
          <a:lstStyle/>
          <a:p>
            <a:fld id="{F302176B-0E47-46AC-8F43-DAB4B8A37D06}" type="slidenum">
              <a:rPr lang="tr-TR" sz="1400" b="1" smtClean="0"/>
              <a:pPr/>
              <a:t>27</a:t>
            </a:fld>
            <a:endParaRPr lang="tr-TR" sz="1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692696"/>
            <a:ext cx="5001985"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Slayt Numarası Yer Tutucusu"/>
          <p:cNvSpPr>
            <a:spLocks noGrp="1"/>
          </p:cNvSpPr>
          <p:nvPr>
            <p:ph type="sldNum" sz="quarter" idx="12"/>
          </p:nvPr>
        </p:nvSpPr>
        <p:spPr/>
        <p:txBody>
          <a:bodyPr/>
          <a:lstStyle/>
          <a:p>
            <a:fld id="{F302176B-0E47-46AC-8F43-DAB4B8A37D06}" type="slidenum">
              <a:rPr lang="tr-TR" smtClean="0"/>
              <a:pPr/>
              <a:t>28</a:t>
            </a:fld>
            <a:endParaRPr lang="tr-TR"/>
          </a:p>
        </p:txBody>
      </p:sp>
      <p:sp>
        <p:nvSpPr>
          <p:cNvPr id="9" name="8 Dikdörtgen"/>
          <p:cNvSpPr/>
          <p:nvPr/>
        </p:nvSpPr>
        <p:spPr>
          <a:xfrm>
            <a:off x="5220072" y="620688"/>
            <a:ext cx="3744416" cy="5693866"/>
          </a:xfrm>
          <a:prstGeom prst="rect">
            <a:avLst/>
          </a:prstGeom>
        </p:spPr>
        <p:txBody>
          <a:bodyPr wrap="square">
            <a:spAutoFit/>
          </a:bodyPr>
          <a:lstStyle/>
          <a:p>
            <a:r>
              <a:rPr lang="tr-TR" sz="2800" dirty="0" smtClean="0"/>
              <a:t>Rampalar; yaya geçidinden kaldırıma çıkışta ve kaldırım başlangıç ile bitişinde</a:t>
            </a:r>
          </a:p>
          <a:p>
            <a:r>
              <a:rPr lang="tr-TR" sz="2800" dirty="0" smtClean="0"/>
              <a:t>yola bağlantıyı sağlayan noktalarda bulunmalıdır. Rampaların başlangıç ve bitişlerinde ve birbirini izleyen rampalar arasında tekerlekli sandalyenin manevra yapabileceği açık ve düz bir alan bırakılmalıdır. </a:t>
            </a:r>
            <a:endParaRPr lang="tr-TR" sz="2800" dirty="0"/>
          </a:p>
        </p:txBody>
      </p:sp>
      <p:pic>
        <p:nvPicPr>
          <p:cNvPr id="5" name="Picture 2"/>
          <p:cNvPicPr>
            <a:picLocks noChangeAspect="1" noChangeArrowheads="1"/>
          </p:cNvPicPr>
          <p:nvPr/>
        </p:nvPicPr>
        <p:blipFill>
          <a:blip r:embed="rId4" cstate="print"/>
          <a:srcRect/>
          <a:stretch>
            <a:fillRect/>
          </a:stretch>
        </p:blipFill>
        <p:spPr bwMode="auto">
          <a:xfrm>
            <a:off x="251520" y="3992446"/>
            <a:ext cx="5040560" cy="2672003"/>
          </a:xfrm>
          <a:prstGeom prst="rect">
            <a:avLst/>
          </a:prstGeom>
          <a:noFill/>
          <a:ln w="9525">
            <a:noFill/>
            <a:miter lim="800000"/>
            <a:headEnd/>
            <a:tailEnd/>
          </a:ln>
        </p:spPr>
      </p:pic>
    </p:spTree>
    <p:extLst>
      <p:ext uri="{BB962C8B-B14F-4D97-AF65-F5344CB8AC3E}">
        <p14:creationId xmlns="" xmlns:p14="http://schemas.microsoft.com/office/powerpoint/2010/main" val="1975636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40152" y="0"/>
            <a:ext cx="3203848" cy="6093296"/>
          </a:xfrm>
        </p:spPr>
        <p:txBody>
          <a:bodyPr>
            <a:noAutofit/>
          </a:bodyPr>
          <a:lstStyle/>
          <a:p>
            <a:pPr algn="l"/>
            <a:r>
              <a:rPr lang="tr-TR" sz="2400" dirty="0" smtClean="0"/>
              <a:t>Kent donatıları, yaya yollarında geçişi engellemeyecek şekilde düzenlenmelidir.</a:t>
            </a:r>
            <a:br>
              <a:rPr lang="tr-TR" sz="2400" dirty="0" smtClean="0"/>
            </a:br>
            <a:r>
              <a:rPr lang="tr-TR" sz="2400" dirty="0" smtClean="0"/>
              <a:t>Kaldırım üzerinde bulunan her türlü levha, işaret ve tabelaların en alçaktaki noktaları görme yetersizliği veya dikkat eksikliği bulunan bireylerin başlarını çarpmamaları için yerden en az 220 cm yükseklikte olmalıdır. </a:t>
            </a:r>
            <a:endParaRPr lang="tr-TR" sz="2400"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29</a:t>
            </a:fld>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251520" y="476672"/>
            <a:ext cx="5600700" cy="528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70000" lnSpcReduction="20000"/>
          </a:bodyPr>
          <a:lstStyle/>
          <a:p>
            <a:pPr marL="514350" indent="-514350"/>
            <a:r>
              <a:rPr lang="tr-TR" sz="3400" dirty="0"/>
              <a:t>Çocuklar gündelik hayatlarında yaşam çevrelerinde zaman zaman engellerle karşılaşıp gerek fiziksel, gerek zihinsel ve algısal sorunlar yaşamaktadırlar. Bu sorunları ortaya çıkarıp tasarımda çözüm aramak kent plancıları ve mimarların sorumluluklarının başında gelmektedir. </a:t>
            </a:r>
            <a:endParaRPr lang="tr-TR" sz="3400" dirty="0" smtClean="0"/>
          </a:p>
          <a:p>
            <a:pPr marL="514350" indent="-514350"/>
            <a:endParaRPr lang="tr-TR" sz="3400" dirty="0" smtClean="0"/>
          </a:p>
          <a:p>
            <a:pPr marL="514350" indent="-514350"/>
            <a:r>
              <a:rPr lang="tr-TR" sz="3400" dirty="0" smtClean="0"/>
              <a:t>Kentlerde </a:t>
            </a:r>
            <a:r>
              <a:rPr lang="tr-TR" sz="3400" dirty="0"/>
              <a:t>çocukların yaşam çevrelerinin kalitesini arttırmak yerel yönetimlerin öncelikli hedefi olmalıdır. Çünkü bu çevreler, sadece çocukların değil, ailelerinin ve çocukların bakımını üstlenen kişilerin de yaşam kalitesini arttıracaktır. Dolayısıyla </a:t>
            </a:r>
            <a:r>
              <a:rPr lang="tr-TR" sz="3400" b="1" dirty="0"/>
              <a:t>çocuk dostu çevreler</a:t>
            </a:r>
            <a:r>
              <a:rPr lang="tr-TR" sz="3400" dirty="0"/>
              <a:t>, aslında kentte yaşayan her vatandaş için tasarlanmış çevreler haline gelecektir</a:t>
            </a:r>
            <a:r>
              <a:rPr lang="tr-TR" sz="3400" dirty="0" smtClean="0"/>
              <a:t>.</a:t>
            </a:r>
          </a:p>
          <a:p>
            <a:pPr marL="514350" indent="-514350"/>
            <a:endParaRPr lang="tr-TR" sz="3400" dirty="0" smtClean="0"/>
          </a:p>
          <a:p>
            <a:pPr marL="514350" indent="-514350"/>
            <a:r>
              <a:rPr lang="tr-TR" sz="3400" dirty="0" smtClean="0"/>
              <a:t>Bireylerin gündelik yaşama bağımsız olarak katılımını kolaylaştıran, dolayısıyla da yaşam kalitesini artıran fiziksel çevrelerin tasarımı da </a:t>
            </a:r>
            <a:r>
              <a:rPr lang="tr-TR" sz="3400" b="1" dirty="0" smtClean="0"/>
              <a:t>Sağlıklı Kentlerin </a:t>
            </a:r>
            <a:r>
              <a:rPr lang="tr-TR" sz="3400" dirty="0" smtClean="0"/>
              <a:t>en önemli </a:t>
            </a:r>
            <a:r>
              <a:rPr lang="tr-TR" sz="3400" b="1" dirty="0" smtClean="0"/>
              <a:t>göstergeleri</a:t>
            </a:r>
            <a:r>
              <a:rPr lang="tr-TR" sz="3400" dirty="0" smtClean="0"/>
              <a:t> arasında yer almaktadır.</a:t>
            </a:r>
          </a:p>
          <a:p>
            <a:pPr marL="514350" indent="-514350"/>
            <a:endParaRPr lang="tr-TR" dirty="0" smtClean="0"/>
          </a:p>
          <a:p>
            <a:pPr marL="0" indent="0">
              <a:buNone/>
            </a:pPr>
            <a:endParaRPr lang="tr-TR" dirty="0"/>
          </a:p>
          <a:p>
            <a:pPr marL="0" indent="0">
              <a:buNone/>
            </a:pPr>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 xmlns:p14="http://schemas.microsoft.com/office/powerpoint/2010/main" val="3743591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30</a:t>
            </a:fld>
            <a:endParaRPr lang="tr-TR"/>
          </a:p>
        </p:txBody>
      </p:sp>
      <p:pic>
        <p:nvPicPr>
          <p:cNvPr id="3074" name="Picture 2" descr="1185105_582247318483809_2120446034_n"/>
          <p:cNvPicPr>
            <a:picLocks noChangeAspect="1" noChangeArrowheads="1"/>
          </p:cNvPicPr>
          <p:nvPr/>
        </p:nvPicPr>
        <p:blipFill>
          <a:blip r:embed="rId3" cstate="print"/>
          <a:srcRect l="2520" t="2739" r="2520" b="6390"/>
          <a:stretch>
            <a:fillRect/>
          </a:stretch>
        </p:blipFill>
        <p:spPr bwMode="auto">
          <a:xfrm>
            <a:off x="647538" y="728679"/>
            <a:ext cx="4070278" cy="3583418"/>
          </a:xfrm>
          <a:prstGeom prst="rect">
            <a:avLst/>
          </a:prstGeom>
          <a:noFill/>
          <a:ln w="9525">
            <a:noFill/>
            <a:miter lim="800000"/>
            <a:headEnd/>
            <a:tailEnd/>
          </a:ln>
        </p:spPr>
      </p:pic>
      <p:sp>
        <p:nvSpPr>
          <p:cNvPr id="7" name="6 Metin kutusu"/>
          <p:cNvSpPr txBox="1"/>
          <p:nvPr/>
        </p:nvSpPr>
        <p:spPr>
          <a:xfrm>
            <a:off x="4932040" y="620688"/>
            <a:ext cx="3744416" cy="3108543"/>
          </a:xfrm>
          <a:prstGeom prst="rect">
            <a:avLst/>
          </a:prstGeom>
          <a:noFill/>
        </p:spPr>
        <p:txBody>
          <a:bodyPr wrap="square" rtlCol="0">
            <a:spAutoFit/>
          </a:bodyPr>
          <a:lstStyle/>
          <a:p>
            <a:r>
              <a:rPr lang="tr-TR" sz="2800" dirty="0" smtClean="0"/>
              <a:t>Araçlar, yaya yollarında bulunan mevcut düzenlemelerin doğru kullanımını engelleyerek yayaların hayatını tehlikeye atacak şekilde park etmemelidir. </a:t>
            </a:r>
            <a:endParaRPr lang="tr-T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31</a:t>
            </a:fld>
            <a:endParaRPr lang="tr-TR"/>
          </a:p>
        </p:txBody>
      </p:sp>
      <p:sp>
        <p:nvSpPr>
          <p:cNvPr id="29697" name="Rectangle 1"/>
          <p:cNvSpPr>
            <a:spLocks noChangeArrowheads="1"/>
          </p:cNvSpPr>
          <p:nvPr/>
        </p:nvSpPr>
        <p:spPr bwMode="auto">
          <a:xfrm>
            <a:off x="323528" y="188640"/>
            <a:ext cx="856895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Çocukların gündelik yaşamda en fazla zamanlarını geçirdikleri kapalı mekanların başında;</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barınma amaçlı mekanlar (konutlar, kimsesiz çocuklar için yurtlar vs.), </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eğitim amaçlı mekanlar (kreşler, okullar, dershaneler, etüt merkezleri vs.),</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sağlık ve rehabilitasyon hizmetleri veren mekanlar (hastaneler, sağlık ocakları, rehabilitasyon merkezleri, bakımevleri vs.),</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oyun, eğlence ve alışveriş amaçlı mekanlar (alışveriş merkezleri) vs.</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kültürel ve sanatsal amaçlı mekanlar (çocuk kütüphaneleri, çocuk müzeleri, sinema ve tiyatrolar) </a:t>
            </a:r>
            <a:endParaRPr kumimoji="0" lang="tr-TR" sz="2400" b="0" i="0" u="none"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ulaşım amaçlı kullanılan mekanlar (kapalı otoparklar, kapalı metro istasyonları vs.) gelmektedir.</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endParaRPr kumimoji="0" lang="tr-T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ea typeface="Calibri" pitchFamily="34" charset="0"/>
                <a:cs typeface="Times New Roman" pitchFamily="18" charset="0"/>
              </a:rPr>
              <a:t>Bu kapalı mekanların çocukların sağlıklı gelişimlerini destekleyecek şekilde düzenlenmeleri gerekmektedir.</a:t>
            </a:r>
            <a:endParaRPr kumimoji="0" lang="tr-TR"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32</a:t>
            </a:fld>
            <a:endParaRPr lang="tr-TR"/>
          </a:p>
        </p:txBody>
      </p:sp>
      <p:sp>
        <p:nvSpPr>
          <p:cNvPr id="80897" name="Rectangle 1"/>
          <p:cNvSpPr>
            <a:spLocks noChangeArrowheads="1"/>
          </p:cNvSpPr>
          <p:nvPr/>
        </p:nvSpPr>
        <p:spPr bwMode="auto">
          <a:xfrm>
            <a:off x="467544" y="476672"/>
            <a:ext cx="75963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Çocukların gündelik yaşamda sık kullandıkları kentsel dış mekanlar da çocukların sağlıklı gelişimine katkıda bulunmalıdır.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Bu alanların başında ise;</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oyun ve </a:t>
            </a:r>
            <a:r>
              <a:rPr kumimoji="0" lang="tr-TR" sz="24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rekreatif</a:t>
            </a: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amaçlı kentsel dış mekanlar (oyun parkları, yeşil alanlar, barınma/eğitim/sağlık ve rehabilitasyon/oyun, eğlence ve alışveriş amaçlı mekanların bahçeleri)</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ulaşım/dolaşım amaçlı (bulunulan yerden hedeflenen yere giden güzergah üzerinde kullanılan) kentsel dış mekanlar (yaya yolları ve kaldırımlar, taşıt yolları, yaya geçitleri, bina girişleri, açık otoparklar, otobüs ve metro durakları, meydanlar vs.) gelmektedir.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 DOSTU ÇEVRELER</a:t>
            </a:r>
            <a:endParaRPr lang="tr-TR" dirty="0"/>
          </a:p>
        </p:txBody>
      </p:sp>
      <p:sp>
        <p:nvSpPr>
          <p:cNvPr id="3" name="2 İçerik Yer Tutucusu"/>
          <p:cNvSpPr>
            <a:spLocks noGrp="1"/>
          </p:cNvSpPr>
          <p:nvPr>
            <p:ph idx="1"/>
          </p:nvPr>
        </p:nvSpPr>
        <p:spPr/>
        <p:txBody>
          <a:bodyPr>
            <a:normAutofit fontScale="70000" lnSpcReduction="20000"/>
          </a:bodyPr>
          <a:lstStyle/>
          <a:p>
            <a:pPr>
              <a:buNone/>
            </a:pPr>
            <a:r>
              <a:rPr lang="tr-TR" b="1" dirty="0" smtClean="0"/>
              <a:t>Oyun alanları (konut çevresindeki)</a:t>
            </a:r>
            <a:endParaRPr lang="tr-TR" dirty="0" smtClean="0"/>
          </a:p>
          <a:p>
            <a:pPr>
              <a:buNone/>
            </a:pPr>
            <a:endParaRPr lang="tr-TR" dirty="0" smtClean="0"/>
          </a:p>
          <a:p>
            <a:pPr lvl="0"/>
            <a:r>
              <a:rPr lang="tr-TR" dirty="0" smtClean="0"/>
              <a:t>Yaşadığım yerde bulunan oyun alanları yeterli mi?</a:t>
            </a:r>
          </a:p>
          <a:p>
            <a:pPr lvl="0"/>
            <a:r>
              <a:rPr lang="tr-TR" dirty="0" smtClean="0"/>
              <a:t>Başka amaçlar için kullanılıyor mu? (Otopark vs.)</a:t>
            </a:r>
          </a:p>
          <a:p>
            <a:pPr lvl="0"/>
            <a:r>
              <a:rPr lang="tr-TR" dirty="0" smtClean="0"/>
              <a:t>Güvenli mi?</a:t>
            </a:r>
          </a:p>
          <a:p>
            <a:pPr lvl="0"/>
            <a:r>
              <a:rPr lang="tr-TR" dirty="0" smtClean="0"/>
              <a:t>Trafikten arındırılmış mı?</a:t>
            </a:r>
          </a:p>
          <a:p>
            <a:pPr lvl="0"/>
            <a:r>
              <a:rPr lang="tr-TR" dirty="0" smtClean="0"/>
              <a:t>Gece yeterince ışıklandırılıyor mu?</a:t>
            </a:r>
          </a:p>
          <a:p>
            <a:pPr lvl="0"/>
            <a:r>
              <a:rPr lang="tr-TR" dirty="0" smtClean="0"/>
              <a:t>Yeşil alanlara yakın mı?</a:t>
            </a:r>
          </a:p>
          <a:p>
            <a:pPr lvl="0"/>
            <a:r>
              <a:rPr lang="tr-TR" dirty="0" smtClean="0"/>
              <a:t>Ne tür donatılar var (salıncak, kaydırak vs.)</a:t>
            </a:r>
          </a:p>
          <a:p>
            <a:pPr lvl="0"/>
            <a:r>
              <a:rPr lang="tr-TR" dirty="0" smtClean="0"/>
              <a:t>Hangi yaş grubuna hitap ediyor?</a:t>
            </a:r>
          </a:p>
          <a:p>
            <a:pPr lvl="0"/>
            <a:r>
              <a:rPr lang="tr-TR" dirty="0" smtClean="0"/>
              <a:t>Zemin kaplama malzemesi nasıl?</a:t>
            </a:r>
          </a:p>
          <a:p>
            <a:pPr lvl="0"/>
            <a:r>
              <a:rPr lang="tr-TR" dirty="0" smtClean="0"/>
              <a:t>Hangi oyunlar oynamaya müsait? (koşma, saklambaç, kovalamaca, ip atlama, voleybol vs.)</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pPr>
              <a:buNone/>
            </a:pPr>
            <a:r>
              <a:rPr lang="tr-TR" b="1" dirty="0" smtClean="0"/>
              <a:t>Oyun alanları (konut çevresindeki)</a:t>
            </a:r>
            <a:endParaRPr lang="tr-TR" dirty="0" smtClean="0"/>
          </a:p>
          <a:p>
            <a:pPr lvl="0"/>
            <a:endParaRPr lang="tr-TR" dirty="0" smtClean="0"/>
          </a:p>
          <a:p>
            <a:pPr lvl="0"/>
            <a:r>
              <a:rPr lang="tr-TR" dirty="0" smtClean="0"/>
              <a:t>Ayrıca yakın çevrede kullandığınız açık spor alanları var mı?</a:t>
            </a:r>
          </a:p>
          <a:p>
            <a:pPr lvl="0"/>
            <a:r>
              <a:rPr lang="tr-TR" dirty="0" smtClean="0"/>
              <a:t>Oynadığınız alanlarda velilerinizin sizi uzaktan kontrol edebilmesine olanaklı mı?</a:t>
            </a:r>
          </a:p>
          <a:p>
            <a:pPr lvl="0"/>
            <a:r>
              <a:rPr lang="tr-TR" dirty="0" smtClean="0"/>
              <a:t>Evinizden görülebiliyor mu?</a:t>
            </a:r>
          </a:p>
          <a:p>
            <a:pPr lvl="0"/>
            <a:r>
              <a:rPr lang="tr-TR" dirty="0" smtClean="0"/>
              <a:t>Çevresinde başka evler var mı?</a:t>
            </a:r>
          </a:p>
          <a:p>
            <a:pPr lvl="0"/>
            <a:r>
              <a:rPr lang="tr-TR" dirty="0" smtClean="0"/>
              <a:t>Küçük çocukları oyun alanlarında vakit geçirirken, aile büyüklerinin hem çocukları denetleyebilecekleri beklerken de farklı aktivitelerde bulunabilecekleri alanlar var mı? Bu alanlarda ne gibi donatılar var?</a:t>
            </a:r>
          </a:p>
          <a:p>
            <a:pPr lvl="0"/>
            <a:r>
              <a:rPr lang="tr-TR" dirty="0" smtClean="0"/>
              <a:t>Oynarken hissettiğiniz duygular? Tamamen özgür/ kısmen özgür/kısıtlanmış</a:t>
            </a:r>
          </a:p>
          <a:p>
            <a:pPr lvl="0"/>
            <a:r>
              <a:rPr lang="tr-TR" dirty="0" smtClean="0"/>
              <a:t>Ne kadar süre ile sıkılmadan oynuyorsunuz?</a:t>
            </a:r>
          </a:p>
          <a:p>
            <a:pPr lvl="0"/>
            <a:r>
              <a:rPr lang="tr-TR" dirty="0" smtClean="0"/>
              <a:t>Günün hangi saatlerinde ne kadar vakit geçiriyorsunuz?</a:t>
            </a: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34</a:t>
            </a:fld>
            <a:endParaRPr lang="tr-TR"/>
          </a:p>
        </p:txBody>
      </p:sp>
      <p:sp>
        <p:nvSpPr>
          <p:cNvPr id="5" name="1 Başlık"/>
          <p:cNvSpPr>
            <a:spLocks noGrp="1"/>
          </p:cNvSpPr>
          <p:nvPr>
            <p:ph type="title"/>
          </p:nvPr>
        </p:nvSpPr>
        <p:spPr>
          <a:xfrm>
            <a:off x="457200" y="274638"/>
            <a:ext cx="8229600" cy="1143000"/>
          </a:xfrm>
        </p:spPr>
        <p:txBody>
          <a:bodyPr/>
          <a:lstStyle/>
          <a:p>
            <a:r>
              <a:rPr lang="tr-TR" dirty="0" smtClean="0"/>
              <a:t>ÇOCUK DOSTU ÇEVRELER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 DOSTU ÇEVRELER</a:t>
            </a:r>
            <a:endParaRPr lang="tr-TR" dirty="0"/>
          </a:p>
        </p:txBody>
      </p:sp>
      <p:sp>
        <p:nvSpPr>
          <p:cNvPr id="3" name="2 İçerik Yer Tutucusu"/>
          <p:cNvSpPr>
            <a:spLocks noGrp="1"/>
          </p:cNvSpPr>
          <p:nvPr>
            <p:ph idx="1"/>
          </p:nvPr>
        </p:nvSpPr>
        <p:spPr>
          <a:xfrm>
            <a:off x="457200" y="1124744"/>
            <a:ext cx="8229600" cy="5001419"/>
          </a:xfrm>
        </p:spPr>
        <p:txBody>
          <a:bodyPr>
            <a:noAutofit/>
          </a:bodyPr>
          <a:lstStyle/>
          <a:p>
            <a:pPr>
              <a:buNone/>
            </a:pPr>
            <a:endParaRPr lang="tr-TR" sz="2200" b="1" dirty="0" smtClean="0"/>
          </a:p>
          <a:p>
            <a:pPr>
              <a:buNone/>
            </a:pPr>
            <a:r>
              <a:rPr lang="tr-TR" sz="2200" b="1" dirty="0" smtClean="0"/>
              <a:t>Yeşil alanlar (parklar)</a:t>
            </a:r>
            <a:endParaRPr lang="tr-TR" sz="2200" dirty="0" smtClean="0"/>
          </a:p>
          <a:p>
            <a:pPr>
              <a:buNone/>
            </a:pPr>
            <a:r>
              <a:rPr lang="tr-TR" sz="2200" b="1" dirty="0" smtClean="0"/>
              <a:t> </a:t>
            </a:r>
            <a:endParaRPr lang="tr-TR" sz="2200" dirty="0" smtClean="0"/>
          </a:p>
          <a:p>
            <a:r>
              <a:rPr lang="tr-TR" sz="2200" dirty="0" smtClean="0"/>
              <a:t>Yaşadığım yere yakın (15 dakika yürümekle ulaşılabilecek) parklar (yeşil alanlar) var mı?</a:t>
            </a:r>
          </a:p>
          <a:p>
            <a:r>
              <a:rPr lang="tr-TR" sz="2200" dirty="0" smtClean="0"/>
              <a:t>Düzenli bakımı yapılıyor mu?</a:t>
            </a:r>
          </a:p>
          <a:p>
            <a:r>
              <a:rPr lang="tr-TR" sz="2200" dirty="0" smtClean="0"/>
              <a:t>Farklı türde bitki ve ağaçlar var mı?</a:t>
            </a:r>
          </a:p>
          <a:p>
            <a:r>
              <a:rPr lang="tr-TR" sz="2200" dirty="0" smtClean="0"/>
              <a:t>Güvenli mi?</a:t>
            </a:r>
          </a:p>
          <a:p>
            <a:r>
              <a:rPr lang="tr-TR" sz="2200" dirty="0" smtClean="0"/>
              <a:t>Yeterince aydınlatılmış mı?</a:t>
            </a:r>
          </a:p>
          <a:p>
            <a:r>
              <a:rPr lang="tr-TR" sz="2200" dirty="0" smtClean="0"/>
              <a:t>Sportif aktivitelere olanak tanıyor mu (uzun yürüyüş parkurları, fiziksel aktivite için çeşitli ekipmanlar vs.)</a:t>
            </a:r>
          </a:p>
          <a:p>
            <a:r>
              <a:rPr lang="tr-TR" sz="2200" dirty="0" smtClean="0"/>
              <a:t>Bu alanlarda ne kadar vakit geçiriyorsunuz?</a:t>
            </a:r>
          </a:p>
        </p:txBody>
      </p:sp>
      <p:sp>
        <p:nvSpPr>
          <p:cNvPr id="4" name="3 Slayt Numarası Yer Tutucusu"/>
          <p:cNvSpPr>
            <a:spLocks noGrp="1"/>
          </p:cNvSpPr>
          <p:nvPr>
            <p:ph type="sldNum" sz="quarter" idx="12"/>
          </p:nvPr>
        </p:nvSpPr>
        <p:spPr/>
        <p:txBody>
          <a:bodyPr/>
          <a:lstStyle/>
          <a:p>
            <a:fld id="{F302176B-0E47-46AC-8F43-DAB4B8A37D06}"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 DOSTU ÇEVRELER</a:t>
            </a:r>
            <a:endParaRPr lang="tr-TR" dirty="0"/>
          </a:p>
        </p:txBody>
      </p:sp>
      <p:sp>
        <p:nvSpPr>
          <p:cNvPr id="3" name="2 İçerik Yer Tutucusu"/>
          <p:cNvSpPr>
            <a:spLocks noGrp="1"/>
          </p:cNvSpPr>
          <p:nvPr>
            <p:ph idx="1"/>
          </p:nvPr>
        </p:nvSpPr>
        <p:spPr>
          <a:xfrm>
            <a:off x="457200" y="1600200"/>
            <a:ext cx="8229600" cy="4925144"/>
          </a:xfrm>
        </p:spPr>
        <p:txBody>
          <a:bodyPr>
            <a:normAutofit fontScale="62500" lnSpcReduction="20000"/>
          </a:bodyPr>
          <a:lstStyle/>
          <a:p>
            <a:pPr>
              <a:buNone/>
            </a:pPr>
            <a:r>
              <a:rPr lang="tr-TR" b="1" dirty="0" smtClean="0"/>
              <a:t>Kaldırımlar ve yaya geçitleri, otobüs durakları</a:t>
            </a:r>
          </a:p>
          <a:p>
            <a:r>
              <a:rPr lang="tr-TR" dirty="0" smtClean="0"/>
              <a:t>Yaşadığınız mahallede rahatça kaldırımda yürüyebiliyor musunuz?</a:t>
            </a:r>
          </a:p>
          <a:p>
            <a:r>
              <a:rPr lang="tr-TR" dirty="0" smtClean="0"/>
              <a:t>Kaldırımlarda sizi rahatsız eden, takılıp düşmenize yol açan herhangi bir engel/yükseklik farkı var mı?</a:t>
            </a:r>
          </a:p>
          <a:p>
            <a:r>
              <a:rPr lang="tr-TR" dirty="0" smtClean="0"/>
              <a:t>Araç yolunda trafik hızlı mı akıyor? Yoğun mu? </a:t>
            </a:r>
          </a:p>
          <a:p>
            <a:r>
              <a:rPr lang="tr-TR" dirty="0" smtClean="0"/>
              <a:t>Hangi saatlerde araç trafiği yoğun?</a:t>
            </a:r>
          </a:p>
          <a:p>
            <a:r>
              <a:rPr lang="tr-TR" dirty="0" smtClean="0"/>
              <a:t>Kaldırımda yürürken kendinizi güvende hissediyor musunuz?</a:t>
            </a:r>
          </a:p>
          <a:p>
            <a:r>
              <a:rPr lang="tr-TR" dirty="0" smtClean="0"/>
              <a:t>Kaldırımın genişliği iki kişinin yan yana yürümesine imkan veriyor mu?</a:t>
            </a:r>
          </a:p>
          <a:p>
            <a:r>
              <a:rPr lang="tr-TR" dirty="0" smtClean="0"/>
              <a:t>Okulunuza servisle mi yaya olarak mı gidiyorsunuz?</a:t>
            </a:r>
          </a:p>
          <a:p>
            <a:r>
              <a:rPr lang="tr-TR" dirty="0" smtClean="0"/>
              <a:t>Servisle gidiyorsanız beklediğiniz durak güvenli mi?</a:t>
            </a:r>
          </a:p>
          <a:p>
            <a:r>
              <a:rPr lang="tr-TR" dirty="0" smtClean="0"/>
              <a:t>Yaya olarak gidiyorsanız kaç kere araç yolundan geçiyorsunuz? Yaya geçidinden mi geçiyorsunuz? (üst geçit, hemzemin geçit, alt geçit)</a:t>
            </a:r>
          </a:p>
          <a:p>
            <a:r>
              <a:rPr lang="tr-TR" dirty="0" smtClean="0"/>
              <a:t>Yaya geçitlerinde trafik lambaları var mı?</a:t>
            </a:r>
          </a:p>
          <a:p>
            <a:r>
              <a:rPr lang="tr-TR" dirty="0" smtClean="0"/>
              <a:t>En yakın otobüs/metro durağına ne kadar mesafede (kaç dakikalık yürüyüş mesafesi) oturuyorsunuz?</a:t>
            </a:r>
          </a:p>
          <a:p>
            <a:r>
              <a:rPr lang="tr-TR" dirty="0" smtClean="0"/>
              <a:t>Durağa ulaşırken kaç kere araç yolundan geçiyorsunuz?</a:t>
            </a:r>
          </a:p>
          <a:p>
            <a:endParaRPr lang="tr-TR" dirty="0" smtClean="0"/>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4000" dirty="0" smtClean="0"/>
              <a:t>HER İŞİN BAŞI SAĞLIK …</a:t>
            </a:r>
          </a:p>
          <a:p>
            <a:pPr algn="ctr">
              <a:buNone/>
            </a:pPr>
            <a:endParaRPr lang="tr-TR" sz="4000" dirty="0" smtClean="0"/>
          </a:p>
          <a:p>
            <a:pPr algn="ctr">
              <a:buNone/>
            </a:pPr>
            <a:r>
              <a:rPr lang="tr-TR" sz="4000" dirty="0" smtClean="0"/>
              <a:t>TEŞEKKÜR EDERİM.</a:t>
            </a:r>
            <a:endParaRPr lang="tr-TR" sz="4000"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37</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3"/>
            <a:ext cx="8229600" cy="5040560"/>
          </a:xfrm>
        </p:spPr>
        <p:txBody>
          <a:bodyPr>
            <a:normAutofit lnSpcReduction="10000"/>
          </a:bodyPr>
          <a:lstStyle/>
          <a:p>
            <a:pPr marL="0" indent="0">
              <a:buNone/>
            </a:pPr>
            <a:r>
              <a:rPr lang="tr-TR" b="1" dirty="0" smtClean="0"/>
              <a:t>Engellilik</a:t>
            </a:r>
            <a:r>
              <a:rPr lang="tr-TR" dirty="0" smtClean="0"/>
              <a:t>, yaşamın beklenmedik bir anında bir hastalık, kaza veya afet sonrasında herkesin deneyimleyebileceği </a:t>
            </a:r>
            <a:r>
              <a:rPr lang="tr-TR" b="1" dirty="0" smtClean="0"/>
              <a:t>evrensel bir olgu </a:t>
            </a:r>
            <a:r>
              <a:rPr lang="tr-TR" dirty="0" smtClean="0"/>
              <a:t>olarak tanımlanmıştır. </a:t>
            </a:r>
          </a:p>
          <a:p>
            <a:pPr marL="0" indent="0">
              <a:buNone/>
            </a:pPr>
            <a:r>
              <a:rPr lang="tr-TR" dirty="0" smtClean="0"/>
              <a:t>Yapılı çevrede engellilere yönelik düzenlemeler, toplumdaki tüm bireylerin yaşamını, gündelik hayata katılımını kolaylaştıracaktır. Bunlar arasında yaşlılar, çocuklar, hamileler, bebekli veya çocuklu aileler, engellilerin ve/veya çocukların bakımını üstlenen bireyler, yük taşıyanlar da bulunmaktadır. ……. Özetle herkes </a:t>
            </a:r>
            <a:endParaRPr lang="tr-TR"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5589240"/>
            <a:ext cx="8640960" cy="1148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 xmlns:p14="http://schemas.microsoft.com/office/powerpoint/2010/main" val="3818358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Autofit/>
          </a:bodyPr>
          <a:lstStyle/>
          <a:p>
            <a:r>
              <a:rPr lang="tr-TR" sz="2400" dirty="0" smtClean="0"/>
              <a:t>Sağlıklı </a:t>
            </a:r>
            <a:r>
              <a:rPr lang="tr-TR" sz="2400" dirty="0"/>
              <a:t>Kentler Birliği’nin amaçları ile çakışan bir </a:t>
            </a:r>
            <a:r>
              <a:rPr lang="tr-TR" sz="2400" dirty="0" smtClean="0"/>
              <a:t>oluşum: </a:t>
            </a:r>
            <a:r>
              <a:rPr lang="tr-TR" sz="2400" b="1" dirty="0" smtClean="0"/>
              <a:t>Çocuk </a:t>
            </a:r>
            <a:r>
              <a:rPr lang="tr-TR" sz="2400" b="1" dirty="0"/>
              <a:t>Dostu Kent</a:t>
            </a:r>
            <a:r>
              <a:rPr lang="tr-TR" sz="2400" dirty="0"/>
              <a:t> girişimi </a:t>
            </a:r>
            <a:endParaRPr lang="tr-TR" sz="2400" dirty="0" smtClean="0"/>
          </a:p>
          <a:p>
            <a:r>
              <a:rPr lang="tr-TR" sz="2400" b="1" dirty="0" smtClean="0"/>
              <a:t>Çocukları </a:t>
            </a:r>
            <a:r>
              <a:rPr lang="tr-TR" sz="2400" b="1" dirty="0"/>
              <a:t>önemseyen ve gelişimini destekleyen çevreler</a:t>
            </a:r>
            <a:r>
              <a:rPr lang="tr-TR" sz="2400" dirty="0"/>
              <a:t>in oluşumunda bir araç olarak kullanılabilecek bir tasarım yaklaşımı olan </a:t>
            </a:r>
            <a:r>
              <a:rPr lang="tr-TR" sz="2400" b="1" dirty="0"/>
              <a:t>Evrensel </a:t>
            </a:r>
            <a:r>
              <a:rPr lang="tr-TR" sz="2400" b="1" dirty="0" smtClean="0"/>
              <a:t>Tasarım</a:t>
            </a:r>
            <a:endParaRPr lang="tr-TR" sz="2400" dirty="0"/>
          </a:p>
          <a:p>
            <a:r>
              <a:rPr lang="tr-TR" sz="2400" b="1" dirty="0" smtClean="0"/>
              <a:t>Çocuk </a:t>
            </a:r>
            <a:r>
              <a:rPr lang="tr-TR" sz="2400" b="1" dirty="0"/>
              <a:t>Dostu Kent</a:t>
            </a:r>
            <a:r>
              <a:rPr lang="tr-TR" sz="2400" dirty="0"/>
              <a:t>, çocukların temel hak ve özgürlüklerini kentin günlük yaşamında hayata geçiren ve koruyan bir </a:t>
            </a:r>
            <a:r>
              <a:rPr lang="tr-TR" sz="2400" b="1" dirty="0"/>
              <a:t>yerel yönetişim sistemi </a:t>
            </a:r>
            <a:r>
              <a:rPr lang="tr-TR" sz="2400" dirty="0"/>
              <a:t>olarak tanımlanmaktadır. </a:t>
            </a:r>
            <a:endParaRPr lang="tr-TR" sz="2400" dirty="0" smtClean="0"/>
          </a:p>
          <a:p>
            <a:r>
              <a:rPr lang="tr-TR" sz="2400" dirty="0" smtClean="0"/>
              <a:t>UNICEF</a:t>
            </a:r>
            <a:r>
              <a:rPr lang="tr-TR" sz="2400" dirty="0"/>
              <a:t>, Çocuk Dostu Kent projesini İstanbul’da 1996 yılında toplanan Birleşmiş Milletler İnsan Yerleşimleri Konferansı’nın (Habitat II) ardından başlatmıştır</a:t>
            </a:r>
            <a:r>
              <a:rPr lang="tr-TR" sz="2400" dirty="0" smtClean="0"/>
              <a:t>.</a:t>
            </a:r>
          </a:p>
          <a:p>
            <a:r>
              <a:rPr lang="tr-TR" sz="2400" dirty="0" smtClean="0"/>
              <a:t>Ülkemizde </a:t>
            </a:r>
            <a:r>
              <a:rPr lang="tr-TR" sz="2400" dirty="0"/>
              <a:t>ise, UNICEF ve İç İşleri Bakanlığı ortak olarak, Çocuk Dostu şehir modelini, belirlenen 12 pilot ilde 2006-2010 yıllarını içeren bir program dahilinde desteklemiştir. </a:t>
            </a:r>
          </a:p>
        </p:txBody>
      </p:sp>
      <p:sp>
        <p:nvSpPr>
          <p:cNvPr id="5" name="4 Slayt Numarası Yer Tutucusu"/>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 xmlns:p14="http://schemas.microsoft.com/office/powerpoint/2010/main" val="17885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2060848"/>
            <a:ext cx="8229600" cy="4525963"/>
          </a:xfrm>
        </p:spPr>
        <p:txBody>
          <a:bodyPr>
            <a:normAutofit fontScale="40000" lnSpcReduction="20000"/>
          </a:bodyPr>
          <a:lstStyle/>
          <a:p>
            <a:r>
              <a:rPr lang="tr-TR" sz="4500" dirty="0" smtClean="0"/>
              <a:t>İtalya’nın Floransa kentinde bulunan UNICEF Çocuk Dostu Kentler </a:t>
            </a:r>
            <a:r>
              <a:rPr lang="tr-TR" sz="4500" dirty="0" err="1" smtClean="0"/>
              <a:t>Sekreteryası</a:t>
            </a:r>
            <a:r>
              <a:rPr lang="tr-TR" sz="4500" dirty="0" smtClean="0"/>
              <a:t>, Çocuk dostu kent tanımı ve geliştirilmesi ile ilgili bir çerçeve belge hazırlamıştır. Belge, çocuk haklarını yaşama geçirme kararlılığında bir yerel yönetişim sistemi oluşturulmasına yönelik adımları belirlemektedir. Çerçeve belge, Çocuk Dostu Kent için gerekli olan “temel </a:t>
            </a:r>
            <a:r>
              <a:rPr lang="tr-TR" sz="4500" dirty="0" err="1" smtClean="0"/>
              <a:t>taşları”nı</a:t>
            </a:r>
            <a:r>
              <a:rPr lang="tr-TR" sz="4500" dirty="0" smtClean="0"/>
              <a:t> dokuz ana başlık ile belirlemektedir”: </a:t>
            </a:r>
          </a:p>
          <a:p>
            <a:pPr>
              <a:buNone/>
            </a:pPr>
            <a:r>
              <a:rPr lang="tr-TR" sz="4500" dirty="0" smtClean="0"/>
              <a:t>	1. Çocukların katılımı</a:t>
            </a:r>
            <a:br>
              <a:rPr lang="tr-TR" sz="4500" dirty="0" smtClean="0"/>
            </a:br>
            <a:r>
              <a:rPr lang="tr-TR" sz="4500" dirty="0" smtClean="0"/>
              <a:t>2. Çocuk dostu hukuksal çerçeve</a:t>
            </a:r>
            <a:br>
              <a:rPr lang="tr-TR" sz="4500" dirty="0" smtClean="0"/>
            </a:br>
            <a:r>
              <a:rPr lang="tr-TR" sz="4500" dirty="0" smtClean="0"/>
              <a:t>3. Kent ölçeğinde Çocuk Hakları Stratejisi</a:t>
            </a:r>
            <a:br>
              <a:rPr lang="tr-TR" sz="4500" dirty="0" smtClean="0"/>
            </a:br>
            <a:r>
              <a:rPr lang="tr-TR" sz="4500" dirty="0" smtClean="0"/>
              <a:t>4. Çocuk Hakları Birimi veya eşgüdüm mekanizması</a:t>
            </a:r>
            <a:br>
              <a:rPr lang="tr-TR" sz="4500" dirty="0" smtClean="0"/>
            </a:br>
            <a:r>
              <a:rPr lang="tr-TR" sz="4500" dirty="0" smtClean="0"/>
              <a:t>5. Çocuk üzerindeki etkinin ölçümü ve değerlendirmesi</a:t>
            </a:r>
            <a:br>
              <a:rPr lang="tr-TR" sz="4500" dirty="0" smtClean="0"/>
            </a:br>
            <a:r>
              <a:rPr lang="tr-TR" sz="4500" dirty="0" smtClean="0"/>
              <a:t>6. Çocuk bütçesi</a:t>
            </a:r>
            <a:br>
              <a:rPr lang="tr-TR" sz="4500" dirty="0" smtClean="0"/>
            </a:br>
            <a:r>
              <a:rPr lang="tr-TR" sz="4500" dirty="0" smtClean="0"/>
              <a:t>7. Düzenli yayınlanan “Kentteki Çocukların Durumu Raporu”</a:t>
            </a:r>
            <a:br>
              <a:rPr lang="tr-TR" sz="4500" dirty="0" smtClean="0"/>
            </a:br>
            <a:r>
              <a:rPr lang="tr-TR" sz="4500" dirty="0" smtClean="0"/>
              <a:t>8. Çocuk haklarının bilinmesinin sağlanması</a:t>
            </a:r>
            <a:br>
              <a:rPr lang="tr-TR" sz="4500" dirty="0" smtClean="0"/>
            </a:br>
            <a:r>
              <a:rPr lang="tr-TR" sz="4500" dirty="0" smtClean="0"/>
              <a:t>9. Çocuklar adına bağımsız tanıtım-savunu</a:t>
            </a:r>
          </a:p>
          <a:p>
            <a:r>
              <a:rPr lang="tr-TR" sz="4500" dirty="0" smtClean="0"/>
              <a:t>Çocuklarının kentlilik haklarının ne olduğu ve kent yönetiminde bu hakların tanınması için yerel yönetimlerin sorumluluklarına ilişkin UNICEF Uluslararası Çocuk Dostu Kentler </a:t>
            </a:r>
            <a:r>
              <a:rPr lang="tr-TR" sz="4500" dirty="0" err="1" smtClean="0"/>
              <a:t>Sekreteryası</a:t>
            </a:r>
            <a:r>
              <a:rPr lang="tr-TR" sz="4500" dirty="0" smtClean="0"/>
              <a:t> 2003 yılında uluslararası bir konferans düzenlemiştir. Bu konferansta çocukların katılım hakkının uygulanmasına da vurgu yapılmıştır.</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6</a:t>
            </a:fld>
            <a:endParaRPr lang="tr-TR"/>
          </a:p>
        </p:txBody>
      </p:sp>
      <p:pic>
        <p:nvPicPr>
          <p:cNvPr id="5" name="4 Resim"/>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55576" y="0"/>
            <a:ext cx="2520280" cy="1916832"/>
          </a:xfrm>
          <a:prstGeom prst="rect">
            <a:avLst/>
          </a:prstGeom>
          <a:noFill/>
          <a:ln>
            <a:noFill/>
          </a:ln>
        </p:spPr>
      </p:pic>
      <p:sp>
        <p:nvSpPr>
          <p:cNvPr id="6" name="5 Metin kutusu"/>
          <p:cNvSpPr txBox="1"/>
          <p:nvPr/>
        </p:nvSpPr>
        <p:spPr>
          <a:xfrm>
            <a:off x="3707904" y="476672"/>
            <a:ext cx="4896544" cy="461665"/>
          </a:xfrm>
          <a:prstGeom prst="rect">
            <a:avLst/>
          </a:prstGeom>
          <a:noFill/>
        </p:spPr>
        <p:txBody>
          <a:bodyPr wrap="square" rtlCol="0">
            <a:spAutoFit/>
          </a:bodyPr>
          <a:lstStyle/>
          <a:p>
            <a:r>
              <a:rPr lang="tr-TR" sz="2400" dirty="0" smtClean="0"/>
              <a:t>ÇOCUK DOSTU KENT GİRİŞİMİ</a:t>
            </a:r>
            <a:endParaRPr lang="tr-T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pPr/>
              <a:t>7</a:t>
            </a:fld>
            <a:endParaRPr lang="tr-TR"/>
          </a:p>
        </p:txBody>
      </p:sp>
      <p:sp>
        <p:nvSpPr>
          <p:cNvPr id="82945" name="Rectangle 1"/>
          <p:cNvSpPr>
            <a:spLocks noChangeArrowheads="1"/>
          </p:cNvSpPr>
          <p:nvPr/>
        </p:nvSpPr>
        <p:spPr bwMode="auto">
          <a:xfrm>
            <a:off x="539552" y="508030"/>
            <a:ext cx="79208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Avrupa Sağlıklı Şehirler Ağı Bildirgesinin ana temalardan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birincisi olan “Önemseyen ve Destekleyici Çevreler”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Sağlıklı bir şehir </a:t>
            </a: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her şeyin üzerinde tüm vatandaşlarını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kapsayıcı, destekleyici, duyarlı </a:t>
            </a: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ve vatandaşlarının </a:t>
            </a:r>
            <a:r>
              <a:rPr kumimoji="0" lang="tr-TR"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farklı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ihtiyaç ve beklentilerine  cevap verebilen</a:t>
            </a: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bir şehir olmalıdır.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Bu kapsamda önemsenen konulardan birisi 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r>
              <a:rPr kumimoji="0" lang="tr-TR"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Tüm Çocuklar için Daha İyi Sonuçlar</a:t>
            </a: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başlığı altında, çocuk hizmetleri vermek, tüm genç</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vatandaşları desteklemek ve çocukların  yaşamlarını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sistematik olarak iyileştirmeyi amaçlamak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olarak belirlenmiştir.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dirty="0" smtClean="0">
              <a:solidFill>
                <a:srgbClr val="000000"/>
              </a:solidFill>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solidFill>
                  <a:srgbClr val="000000"/>
                </a:solidFill>
                <a:latin typeface="Calibri" pitchFamily="34" charset="0"/>
                <a:ea typeface="Calibri" pitchFamily="34" charset="0"/>
                <a:cs typeface="Times New Roman" pitchFamily="18" charset="0"/>
              </a:rPr>
              <a:t>Çocuklara verilen hizmetlerin iyileştirilmesine yönelik </a:t>
            </a: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solidFill>
                  <a:srgbClr val="000000"/>
                </a:solidFill>
                <a:latin typeface="Calibri" pitchFamily="34" charset="0"/>
                <a:ea typeface="Calibri" pitchFamily="34" charset="0"/>
                <a:cs typeface="Times New Roman" pitchFamily="18" charset="0"/>
              </a:rPr>
              <a:t>amaçlar Bursa Büyükşehir Belediyesi’nin 2010-2014 yılı </a:t>
            </a: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solidFill>
                  <a:srgbClr val="000000"/>
                </a:solidFill>
                <a:latin typeface="Calibri" pitchFamily="34" charset="0"/>
                <a:ea typeface="Calibri" pitchFamily="34" charset="0"/>
                <a:cs typeface="Times New Roman" pitchFamily="18" charset="0"/>
              </a:rPr>
              <a:t>Stratejik Planı’nda da yer almaktadır.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92500" lnSpcReduction="20000"/>
          </a:bodyPr>
          <a:lstStyle/>
          <a:p>
            <a:r>
              <a:rPr lang="tr-TR" b="1" dirty="0"/>
              <a:t>Evrensel Tasarım </a:t>
            </a:r>
            <a:r>
              <a:rPr lang="tr-TR" b="1" dirty="0" smtClean="0"/>
              <a:t>yaklaşımı</a:t>
            </a:r>
            <a:r>
              <a:rPr lang="tr-TR" dirty="0" smtClean="0"/>
              <a:t>:</a:t>
            </a:r>
          </a:p>
          <a:p>
            <a:pPr marL="0" indent="0">
              <a:buNone/>
            </a:pPr>
            <a:r>
              <a:rPr lang="tr-TR" dirty="0" smtClean="0"/>
              <a:t>İnsanların </a:t>
            </a:r>
            <a:r>
              <a:rPr lang="tr-TR" dirty="0"/>
              <a:t>hak ve özgürlüklerine önem veren, onlara mümkün olduğu kadar eşit olarak kullanabilecekleri çevreler sunmayı amaçlayan, </a:t>
            </a:r>
            <a:r>
              <a:rPr lang="tr-TR" b="1" dirty="0"/>
              <a:t>insanları çevreye değil, çevreyi insanlara adapte etmeye çalışan </a:t>
            </a:r>
            <a:r>
              <a:rPr lang="tr-TR" dirty="0"/>
              <a:t>bir anlayış olarak son yıllarda tasarım disiplininde önem kazanmıştır. </a:t>
            </a:r>
            <a:endParaRPr lang="tr-TR" dirty="0" smtClean="0"/>
          </a:p>
          <a:p>
            <a:pPr marL="0" indent="0">
              <a:buNone/>
            </a:pPr>
            <a:r>
              <a:rPr lang="tr-TR" dirty="0" smtClean="0"/>
              <a:t>'</a:t>
            </a:r>
            <a:r>
              <a:rPr lang="tr-TR" b="1" i="1" dirty="0" smtClean="0"/>
              <a:t>Ayrılmış</a:t>
            </a:r>
            <a:r>
              <a:rPr lang="tr-TR" dirty="0" smtClean="0"/>
              <a:t> olan </a:t>
            </a:r>
            <a:r>
              <a:rPr lang="tr-TR" b="1" i="1" dirty="0" smtClean="0"/>
              <a:t>eşit değildir</a:t>
            </a:r>
            <a:r>
              <a:rPr lang="tr-TR" dirty="0" smtClean="0"/>
              <a:t>' söylemine dayanmaktadır.</a:t>
            </a:r>
          </a:p>
          <a:p>
            <a:pPr marL="0" indent="0">
              <a:buNone/>
            </a:pPr>
            <a:r>
              <a:rPr lang="tr-TR" dirty="0" smtClean="0"/>
              <a:t>Bu </a:t>
            </a:r>
            <a:r>
              <a:rPr lang="tr-TR" dirty="0"/>
              <a:t>yaklaşım, </a:t>
            </a:r>
            <a:r>
              <a:rPr lang="tr-TR" b="1" dirty="0"/>
              <a:t>bireyler arasındaki farklılıklar</a:t>
            </a:r>
            <a:r>
              <a:rPr lang="tr-TR" dirty="0"/>
              <a:t>ın önemine vurgu yapmakta, bireylerin </a:t>
            </a:r>
            <a:r>
              <a:rPr lang="tr-TR" b="1" dirty="0"/>
              <a:t>fiziksel farklılıklarının yanı sıra, bilişsel, algısal ve </a:t>
            </a:r>
            <a:r>
              <a:rPr lang="tr-TR" b="1" dirty="0" err="1"/>
              <a:t>sosyo</a:t>
            </a:r>
            <a:r>
              <a:rPr lang="tr-TR" b="1" dirty="0"/>
              <a:t>-kültürel farklılıklar</a:t>
            </a:r>
            <a:r>
              <a:rPr lang="tr-TR" dirty="0"/>
              <a:t>ına da dikkat çekmektedir.</a:t>
            </a:r>
          </a:p>
          <a:p>
            <a:endParaRPr lang="tr-TR" dirty="0"/>
          </a:p>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 xmlns:p14="http://schemas.microsoft.com/office/powerpoint/2010/main" val="326919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424936" cy="5472608"/>
          </a:xfrm>
        </p:spPr>
        <p:txBody>
          <a:bodyPr>
            <a:normAutofit fontScale="92500" lnSpcReduction="20000"/>
          </a:bodyPr>
          <a:lstStyle/>
          <a:p>
            <a:pPr>
              <a:buNone/>
            </a:pPr>
            <a:r>
              <a:rPr lang="tr-TR" dirty="0" smtClean="0"/>
              <a:t>	Evrensel Tasarım’ın temeli olan </a:t>
            </a:r>
            <a:r>
              <a:rPr lang="tr-TR" b="1" i="1" dirty="0" smtClean="0"/>
              <a:t>kaynaştırma </a:t>
            </a:r>
            <a:r>
              <a:rPr lang="tr-TR" b="1" dirty="0" smtClean="0"/>
              <a:t>kavramı</a:t>
            </a:r>
            <a:r>
              <a:rPr lang="tr-TR" b="1" i="1" dirty="0" smtClean="0"/>
              <a:t> </a:t>
            </a:r>
            <a:r>
              <a:rPr lang="tr-TR" dirty="0" smtClean="0"/>
              <a:t>(</a:t>
            </a:r>
            <a:r>
              <a:rPr lang="tr-TR" dirty="0" err="1" smtClean="0"/>
              <a:t>inclusion</a:t>
            </a:r>
            <a:r>
              <a:rPr lang="tr-TR" dirty="0" smtClean="0"/>
              <a:t>) insan hakları, farklılıklar, erişilebilirlik ve katılımcılık kavramlarına aynı anda referans verir. </a:t>
            </a:r>
          </a:p>
          <a:p>
            <a:pPr>
              <a:buNone/>
            </a:pPr>
            <a:r>
              <a:rPr lang="tr-TR" b="1" dirty="0" smtClean="0"/>
              <a:t>	Kaynaştırma, </a:t>
            </a:r>
            <a:r>
              <a:rPr lang="tr-TR" dirty="0" smtClean="0"/>
              <a:t>demokratik toplum ve sosyal adalet inşa etme; bunu yanı sıra bireylerin yaşamını etkileyen ekonomik, sosyal, kültürel ve ekonomik süreçlere katılım sağlama durumudur. </a:t>
            </a:r>
          </a:p>
          <a:p>
            <a:pPr>
              <a:buNone/>
            </a:pPr>
            <a:r>
              <a:rPr lang="tr-TR" dirty="0" smtClean="0"/>
              <a:t>	</a:t>
            </a:r>
            <a:r>
              <a:rPr lang="tr-TR" b="1" dirty="0" smtClean="0"/>
              <a:t>Bir eğitim modeli olarak kaynaştırma </a:t>
            </a:r>
            <a:r>
              <a:rPr lang="tr-TR" dirty="0" smtClean="0"/>
              <a:t>1990’larda ilköğretim okullarında uygulanmaya başlamıştır. Temeli farklılıkların sindirilmesi yerine tanınmasına ve herkesin olabildiğince eşit olanaklarla eğitim alabilmesine dayanır. </a:t>
            </a:r>
          </a:p>
          <a:p>
            <a:pPr>
              <a:buNone/>
            </a:pP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2125</Words>
  <Application>Microsoft Office PowerPoint</Application>
  <PresentationFormat>Ekran Gösterisi (4:3)</PresentationFormat>
  <Paragraphs>266</Paragraphs>
  <Slides>37</Slides>
  <Notes>37</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  SAĞLIKLI KENTLER BİRLİĞİ 9.YIL KONFERANSI “Kentsel Yaşamda Değişim ve Yeni Eğilimler” </vt:lpstr>
      <vt:lpstr>Slayt 2</vt:lpstr>
      <vt:lpstr>Slayt 3</vt:lpstr>
      <vt:lpstr>Slayt 4</vt:lpstr>
      <vt:lpstr>Slayt 5</vt:lpstr>
      <vt:lpstr>Slayt 6</vt:lpstr>
      <vt:lpstr>Slayt 7</vt:lpstr>
      <vt:lpstr>Slayt 8</vt:lpstr>
      <vt:lpstr>Slayt 9</vt:lpstr>
      <vt:lpstr>Slayt 10</vt:lpstr>
      <vt:lpstr>Slayt 11</vt:lpstr>
      <vt:lpstr>Slayt 12</vt:lpstr>
      <vt:lpstr>EVRENSEL TASARIM İLKELERİ</vt:lpstr>
      <vt:lpstr>EVRENSEL TASARIM İLKELERİ</vt:lpstr>
      <vt:lpstr>EVRENSEL TASARIM İLKELERİ</vt:lpstr>
      <vt:lpstr>EVRENSEL TASARIM İLKELERİ</vt:lpstr>
      <vt:lpstr>EVRENSEL TASARIM İLKELERİ</vt:lpstr>
      <vt:lpstr>EVRENSEL TASARIM İLKELERİ</vt:lpstr>
      <vt:lpstr>EVRENSEL TASARIM İLKELERİ</vt:lpstr>
      <vt:lpstr>Slayt 20</vt:lpstr>
      <vt:lpstr>Slayt 21</vt:lpstr>
      <vt:lpstr>ENGELLEYEN KALDIRIM DÜZENLEMELERİ</vt:lpstr>
      <vt:lpstr>Slayt 23</vt:lpstr>
      <vt:lpstr>Slayt 24</vt:lpstr>
      <vt:lpstr>Slayt 25</vt:lpstr>
      <vt:lpstr>Slayt 26</vt:lpstr>
      <vt:lpstr>Slayt 27</vt:lpstr>
      <vt:lpstr>Slayt 28</vt:lpstr>
      <vt:lpstr>Kent donatıları, yaya yollarında geçişi engellemeyecek şekilde düzenlenmelidir. Kaldırım üzerinde bulunan her türlü levha, işaret ve tabelaların en alçaktaki noktaları görme yetersizliği veya dikkat eksikliği bulunan bireylerin başlarını çarpmamaları için yerden en az 220 cm yükseklikte olmalıdır. </vt:lpstr>
      <vt:lpstr>Slayt 30</vt:lpstr>
      <vt:lpstr>Slayt 31</vt:lpstr>
      <vt:lpstr>Slayt 32</vt:lpstr>
      <vt:lpstr>ÇOCUK DOSTU ÇEVRELER</vt:lpstr>
      <vt:lpstr>ÇOCUK DOSTU ÇEVRELER</vt:lpstr>
      <vt:lpstr>ÇOCUK DOSTU ÇEVRELER</vt:lpstr>
      <vt:lpstr>ÇOCUK DOSTU ÇEVRELER</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SELEN</dc:creator>
  <cp:lastModifiedBy>selen</cp:lastModifiedBy>
  <cp:revision>60</cp:revision>
  <dcterms:created xsi:type="dcterms:W3CDTF">2013-10-01T11:25:49Z</dcterms:created>
  <dcterms:modified xsi:type="dcterms:W3CDTF">2013-10-02T07:44:33Z</dcterms:modified>
</cp:coreProperties>
</file>