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337" r:id="rId9"/>
    <p:sldId id="285" r:id="rId10"/>
    <p:sldId id="274" r:id="rId11"/>
    <p:sldId id="257" r:id="rId12"/>
    <p:sldId id="287" r:id="rId13"/>
    <p:sldId id="288" r:id="rId14"/>
    <p:sldId id="286" r:id="rId15"/>
    <p:sldId id="260" r:id="rId16"/>
    <p:sldId id="263" r:id="rId17"/>
    <p:sldId id="261" r:id="rId18"/>
    <p:sldId id="262" r:id="rId19"/>
    <p:sldId id="264" r:id="rId20"/>
    <p:sldId id="301" r:id="rId21"/>
    <p:sldId id="302" r:id="rId22"/>
    <p:sldId id="269" r:id="rId23"/>
    <p:sldId id="291" r:id="rId24"/>
    <p:sldId id="297" r:id="rId25"/>
    <p:sldId id="298" r:id="rId26"/>
    <p:sldId id="299" r:id="rId27"/>
    <p:sldId id="300" r:id="rId28"/>
    <p:sldId id="343" r:id="rId29"/>
    <p:sldId id="344" r:id="rId30"/>
    <p:sldId id="338" r:id="rId31"/>
    <p:sldId id="303" r:id="rId32"/>
    <p:sldId id="265" r:id="rId33"/>
    <p:sldId id="266" r:id="rId34"/>
    <p:sldId id="268" r:id="rId35"/>
    <p:sldId id="267" r:id="rId36"/>
    <p:sldId id="339" r:id="rId37"/>
    <p:sldId id="304" r:id="rId38"/>
    <p:sldId id="305" r:id="rId39"/>
    <p:sldId id="335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07" r:id="rId51"/>
    <p:sldId id="322" r:id="rId52"/>
    <p:sldId id="323" r:id="rId53"/>
    <p:sldId id="324" r:id="rId54"/>
    <p:sldId id="325" r:id="rId55"/>
    <p:sldId id="336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07" autoAdjust="0"/>
  </p:normalViewPr>
  <p:slideViewPr>
    <p:cSldViewPr snapToGrid="0" snapToObjects="1">
      <p:cViewPr>
        <p:scale>
          <a:sx n="103" d="100"/>
          <a:sy n="103" d="100"/>
        </p:scale>
        <p:origin x="-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407B-F89F-F446-83E7-77A5138860C1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318B-E37F-014E-AC32-EBCE2D06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BM, e-devlet gelişme endeksinin yanında e-katılım ve çevresel endeks ile de ülkeleri değerlendirmektedir.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Bir ülkenin e-katılım endeks değeri bu özelliklerin diğer ülkelere göre  ne kadar iyi sunulduğunu ve ne kadar yararlı olduğunu yansıtmaktadır.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318B-E37F-014E-AC32-EBCE2D0687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ülkenin e-katılım endeks değeri bu özelliklerin diğer ülkelere göre  ne kadar iyi sunulduğunu ve ne kadar yararlı olduğunu yansıtmaktadır.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318B-E37F-014E-AC32-EBCE2D0687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Türkiye e-katılımda ilk 127 ülke arasında yer almamaktadır. Ülkelerin 32 guruba ayrıldığı e-katılım sıralamasında Türkiye 30. gurupta az gelişmiş ülkeler arasında yer almaktadır.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318B-E37F-014E-AC32-EBCE2D0687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318B-E37F-014E-AC32-EBCE2D0687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6CB86E-2AD1-B44E-94E4-93AC218D697A}" type="datetimeFigureOut">
              <a:rPr lang="en-US" smtClean="0"/>
              <a:t>04.10.2013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75EBC7-9832-BE4E-844F-24D3108AE6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ropbox\Projects\&#304;&#351;birli&#287;i\Izmir%20Belediyesi\Macintosh%20HD:Users:macbookpro:Downloads:esikayet.docx!OLE_LINK1" TargetMode="External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ropbox\Projects\&#304;&#351;birli&#287;i\Izmir%20Belediyesi\Macintosh%20HD:Users:macbookpro:Downloads:esikayet.docx!OLE_LINK2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ropbox\Projects\&#304;&#351;birli&#287;i\Izmir%20Belediyesi\Macintosh%20HD:Users:macbookpro:Downloads:esikayet.docx!OLE_LINK3" TargetMode="External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ropbox\Projects\&#304;&#351;birli&#287;i\Izmir%20Belediyesi\Macintosh%20HD:Users:macbookpro:Downloads:esikayet.docx!OLE_LINK4" TargetMode="External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ropbox\Projects\&#304;&#351;birli&#287;i\Izmir%20Belediyesi\Macintosh%20HD:Users:macbookpro:Downloads:esikayet.docx!OLE_LINK5" TargetMode="External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E-KATILIM VE İZMİR BELEDİYELERİ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Emrah</a:t>
            </a:r>
            <a:r>
              <a:rPr lang="en-US" dirty="0" smtClean="0"/>
              <a:t> </a:t>
            </a:r>
            <a:r>
              <a:rPr lang="en-US" dirty="0" err="1" smtClean="0"/>
              <a:t>Orhun</a:t>
            </a:r>
            <a:endParaRPr lang="en-US" dirty="0" smtClean="0"/>
          </a:p>
          <a:p>
            <a:r>
              <a:rPr lang="en-US" dirty="0" err="1" smtClean="0"/>
              <a:t>Yazılım</a:t>
            </a:r>
            <a:r>
              <a:rPr lang="en-US" dirty="0" smtClean="0"/>
              <a:t> </a:t>
            </a:r>
            <a:r>
              <a:rPr lang="en-US" dirty="0" err="1" smtClean="0"/>
              <a:t>Mühendisliği</a:t>
            </a:r>
            <a:r>
              <a:rPr lang="en-US" dirty="0" smtClean="0"/>
              <a:t> </a:t>
            </a:r>
            <a:r>
              <a:rPr lang="en-US" dirty="0" err="1" smtClean="0"/>
              <a:t>Bölümü</a:t>
            </a:r>
            <a:endParaRPr lang="en-US" dirty="0" smtClean="0"/>
          </a:p>
          <a:p>
            <a:r>
              <a:rPr lang="en-US" dirty="0" smtClean="0"/>
              <a:t>Izmir </a:t>
            </a:r>
            <a:r>
              <a:rPr lang="en-US" dirty="0" err="1" smtClean="0"/>
              <a:t>Üniversitesi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dirty="0" smtClean="0"/>
              <a:t>SAĞLIKLI KENTLER BİRLİĞİ 9.YIL KONFERANSI “Kentsel Yaşamda Değişim ve Yeni Eğilimler” , 3-4 Ekim 2013, </a:t>
            </a:r>
            <a:r>
              <a:rPr lang="tr-TR" dirty="0" err="1" smtClean="0"/>
              <a:t>Izmir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4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302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6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Bilgi ve iletişim </a:t>
            </a:r>
            <a:r>
              <a:rPr lang="tr-TR" sz="2800" dirty="0" smtClean="0"/>
              <a:t>teknolojilerini </a:t>
            </a:r>
            <a:r>
              <a:rPr lang="tr-TR" sz="2800" dirty="0"/>
              <a:t>etkin olarak kullanan e-devlet ve e-yönetişim, sürdürülebilir kalkınma için gerekli olan etkin kamu sektörünün </a:t>
            </a:r>
            <a:r>
              <a:rPr lang="tr-TR" sz="2800" dirty="0" smtClean="0"/>
              <a:t>temelidir. </a:t>
            </a:r>
          </a:p>
          <a:p>
            <a:r>
              <a:rPr lang="tr-TR" sz="2800" dirty="0"/>
              <a:t>S</a:t>
            </a:r>
            <a:r>
              <a:rPr lang="tr-TR" sz="2800" dirty="0" smtClean="0"/>
              <a:t>ürdürülebilirlik </a:t>
            </a:r>
            <a:r>
              <a:rPr lang="tr-TR" sz="2800" dirty="0"/>
              <a:t>kavramı, yurttaş odaklı, kapsayıcı ve katılımcı yönetişim sistemlerini </a:t>
            </a:r>
            <a:r>
              <a:rPr lang="tr-TR" sz="2800" dirty="0" smtClean="0"/>
              <a:t>gerektirmektedir.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Temel</a:t>
            </a:r>
            <a:r>
              <a:rPr lang="en-US" sz="3200" dirty="0" smtClean="0"/>
              <a:t> </a:t>
            </a:r>
            <a:r>
              <a:rPr lang="en-US" sz="3200" dirty="0" err="1" smtClean="0"/>
              <a:t>görüşler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21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03461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/>
              <a:t>193 üye devlet için, bilgi ve iletişim teknolojilerinin; </a:t>
            </a:r>
          </a:p>
          <a:p>
            <a:r>
              <a:rPr lang="tr-TR" sz="2800" dirty="0" smtClean="0"/>
              <a:t>verimlilik, </a:t>
            </a:r>
          </a:p>
          <a:p>
            <a:r>
              <a:rPr lang="tr-TR" sz="2800" dirty="0" smtClean="0"/>
              <a:t>etkinlik, </a:t>
            </a:r>
          </a:p>
          <a:p>
            <a:r>
              <a:rPr lang="tr-TR" sz="2800" dirty="0" smtClean="0"/>
              <a:t>şeffaflık, </a:t>
            </a:r>
          </a:p>
          <a:p>
            <a:r>
              <a:rPr lang="tr-TR" sz="2800" dirty="0" smtClean="0"/>
              <a:t>sorumluluk, </a:t>
            </a:r>
          </a:p>
          <a:p>
            <a:r>
              <a:rPr lang="tr-TR" sz="2800" dirty="0" smtClean="0"/>
              <a:t>kamu hizmetlerine erişim ve </a:t>
            </a:r>
          </a:p>
          <a:p>
            <a:r>
              <a:rPr lang="tr-TR" sz="2800" dirty="0" smtClean="0"/>
              <a:t>yurttaş katılımını </a:t>
            </a:r>
          </a:p>
          <a:p>
            <a:pPr marL="0" indent="0">
              <a:buNone/>
            </a:pPr>
            <a:r>
              <a:rPr lang="tr-TR" sz="2800" dirty="0" smtClean="0"/>
              <a:t>güçlendirerek kamu sektörünü dönüştürmede kullanım ve potansiyelini değerlendirmek.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BM'in</a:t>
            </a:r>
            <a:r>
              <a:rPr lang="tr-TR" sz="3200" dirty="0" smtClean="0"/>
              <a:t> e-Devlet anketinin amacı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81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U</a:t>
            </a:r>
            <a:r>
              <a:rPr lang="tr-TR" sz="2800" dirty="0" smtClean="0"/>
              <a:t>lusal yönetimlerin kamu hizmetlerini sunumda bilgi ve iletişim teknolojilerini kullanma yeterliğinin ve istekliliğinin ölçütü.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dirty="0" smtClean="0"/>
              <a:t>e-devlet gelişme endeksi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55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çevrimiçi hizmetlerin kapsam ve niteliği</a:t>
            </a:r>
          </a:p>
          <a:p>
            <a:r>
              <a:rPr lang="tr-TR" sz="2800" dirty="0" smtClean="0"/>
              <a:t>telekomünikasyon altyapısının gelişme düzeyi</a:t>
            </a:r>
          </a:p>
          <a:p>
            <a:r>
              <a:rPr lang="tr-TR" sz="2800" dirty="0" smtClean="0"/>
              <a:t>insan sermayesi</a:t>
            </a:r>
            <a:r>
              <a:rPr lang="en-US" sz="2800" dirty="0" smtClean="0">
                <a:effectLst/>
              </a:rPr>
              <a:t>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dirty="0" smtClean="0"/>
              <a:t>e-devlet gelişme endeksi</a:t>
            </a:r>
            <a:r>
              <a:rPr lang="tr-TR" sz="3200" dirty="0" smtClean="0"/>
              <a:t>nin boyutları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049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2012 </a:t>
            </a:r>
            <a:r>
              <a:rPr lang="tr-TR" sz="2800" dirty="0"/>
              <a:t>anketi sonuçlarına göre Türkiye 80. sırada yer almaktadır ve 2010 anketindeki 69. konumundan geriye düşmüştür. </a:t>
            </a:r>
            <a:endParaRPr lang="tr-TR" sz="2800" dirty="0" smtClean="0"/>
          </a:p>
          <a:p>
            <a:r>
              <a:rPr lang="tr-TR" sz="2800" dirty="0" smtClean="0"/>
              <a:t>Bu </a:t>
            </a:r>
            <a:r>
              <a:rPr lang="tr-TR" sz="2800" dirty="0"/>
              <a:t>konum, gelişmiş ülkelerin gerisinde gelişmekte olan ülkeler gurubundadır.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dirty="0" smtClean="0"/>
              <a:t>e-devlet gelişme endeksi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5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4658"/>
            <a:ext cx="7394480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561982" y="5659006"/>
            <a:ext cx="1035693" cy="184935"/>
          </a:xfrm>
          <a:custGeom>
            <a:avLst/>
            <a:gdLst>
              <a:gd name="connsiteX0" fmla="*/ 1023364 w 1035693"/>
              <a:gd name="connsiteY0" fmla="*/ 49316 h 184935"/>
              <a:gd name="connsiteX1" fmla="*/ 1023364 w 1035693"/>
              <a:gd name="connsiteY1" fmla="*/ 49316 h 184935"/>
              <a:gd name="connsiteX2" fmla="*/ 850748 w 1035693"/>
              <a:gd name="connsiteY2" fmla="*/ 12329 h 184935"/>
              <a:gd name="connsiteX3" fmla="*/ 813759 w 1035693"/>
              <a:gd name="connsiteY3" fmla="*/ 0 h 184935"/>
              <a:gd name="connsiteX4" fmla="*/ 369891 w 1035693"/>
              <a:gd name="connsiteY4" fmla="*/ 12329 h 184935"/>
              <a:gd name="connsiteX5" fmla="*/ 258923 w 1035693"/>
              <a:gd name="connsiteY5" fmla="*/ 36987 h 184935"/>
              <a:gd name="connsiteX6" fmla="*/ 147956 w 1035693"/>
              <a:gd name="connsiteY6" fmla="*/ 61645 h 184935"/>
              <a:gd name="connsiteX7" fmla="*/ 73978 w 1035693"/>
              <a:gd name="connsiteY7" fmla="*/ 86303 h 184935"/>
              <a:gd name="connsiteX8" fmla="*/ 36989 w 1035693"/>
              <a:gd name="connsiteY8" fmla="*/ 98632 h 184935"/>
              <a:gd name="connsiteX9" fmla="*/ 0 w 1035693"/>
              <a:gd name="connsiteY9" fmla="*/ 110961 h 184935"/>
              <a:gd name="connsiteX10" fmla="*/ 86308 w 1035693"/>
              <a:gd name="connsiteY10" fmla="*/ 172606 h 184935"/>
              <a:gd name="connsiteX11" fmla="*/ 123297 w 1035693"/>
              <a:gd name="connsiteY11" fmla="*/ 184935 h 184935"/>
              <a:gd name="connsiteX12" fmla="*/ 998704 w 1035693"/>
              <a:gd name="connsiteY12" fmla="*/ 172606 h 184935"/>
              <a:gd name="connsiteX13" fmla="*/ 1023364 w 1035693"/>
              <a:gd name="connsiteY13" fmla="*/ 147948 h 184935"/>
              <a:gd name="connsiteX14" fmla="*/ 1035693 w 1035693"/>
              <a:gd name="connsiteY14" fmla="*/ 110961 h 184935"/>
              <a:gd name="connsiteX15" fmla="*/ 949386 w 1035693"/>
              <a:gd name="connsiteY15" fmla="*/ 36987 h 184935"/>
              <a:gd name="connsiteX16" fmla="*/ 949386 w 1035693"/>
              <a:gd name="connsiteY16" fmla="*/ 36987 h 184935"/>
              <a:gd name="connsiteX17" fmla="*/ 949386 w 1035693"/>
              <a:gd name="connsiteY17" fmla="*/ 36987 h 1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5693" h="184935">
                <a:moveTo>
                  <a:pt x="1023364" y="49316"/>
                </a:moveTo>
                <a:lnTo>
                  <a:pt x="1023364" y="49316"/>
                </a:lnTo>
                <a:cubicBezTo>
                  <a:pt x="976184" y="39881"/>
                  <a:pt x="903236" y="27325"/>
                  <a:pt x="850748" y="12329"/>
                </a:cubicBezTo>
                <a:cubicBezTo>
                  <a:pt x="838251" y="8759"/>
                  <a:pt x="826089" y="4110"/>
                  <a:pt x="813759" y="0"/>
                </a:cubicBezTo>
                <a:cubicBezTo>
                  <a:pt x="665803" y="4110"/>
                  <a:pt x="517728" y="5118"/>
                  <a:pt x="369891" y="12329"/>
                </a:cubicBezTo>
                <a:cubicBezTo>
                  <a:pt x="346068" y="13491"/>
                  <a:pt x="284551" y="31292"/>
                  <a:pt x="258923" y="36987"/>
                </a:cubicBezTo>
                <a:cubicBezTo>
                  <a:pt x="213672" y="47042"/>
                  <a:pt x="190911" y="48759"/>
                  <a:pt x="147956" y="61645"/>
                </a:cubicBezTo>
                <a:cubicBezTo>
                  <a:pt x="123059" y="69114"/>
                  <a:pt x="98637" y="78084"/>
                  <a:pt x="73978" y="86303"/>
                </a:cubicBezTo>
                <a:lnTo>
                  <a:pt x="36989" y="98632"/>
                </a:lnTo>
                <a:lnTo>
                  <a:pt x="0" y="110961"/>
                </a:lnTo>
                <a:cubicBezTo>
                  <a:pt x="20550" y="172607"/>
                  <a:pt x="1" y="143838"/>
                  <a:pt x="86308" y="172606"/>
                </a:cubicBezTo>
                <a:lnTo>
                  <a:pt x="123297" y="184935"/>
                </a:lnTo>
                <a:cubicBezTo>
                  <a:pt x="415099" y="180825"/>
                  <a:pt x="707119" y="184588"/>
                  <a:pt x="998704" y="172606"/>
                </a:cubicBezTo>
                <a:cubicBezTo>
                  <a:pt x="1010319" y="172129"/>
                  <a:pt x="1017383" y="157916"/>
                  <a:pt x="1023364" y="147948"/>
                </a:cubicBezTo>
                <a:cubicBezTo>
                  <a:pt x="1030051" y="136804"/>
                  <a:pt x="1031583" y="123290"/>
                  <a:pt x="1035693" y="110961"/>
                </a:cubicBezTo>
                <a:cubicBezTo>
                  <a:pt x="954069" y="56548"/>
                  <a:pt x="974969" y="88153"/>
                  <a:pt x="949386" y="36987"/>
                </a:cubicBezTo>
                <a:lnTo>
                  <a:pt x="949386" y="36987"/>
                </a:lnTo>
                <a:lnTo>
                  <a:pt x="949386" y="3698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D</a:t>
            </a:r>
            <a:r>
              <a:rPr lang="tr-TR" sz="2800" dirty="0" smtClean="0"/>
              <a:t>evletin Internet'i;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yurttaşlara bilgi sağlamada (e-bilgi paylaşımı)</a:t>
            </a:r>
            <a:r>
              <a:rPr lang="tr-TR" sz="2800" dirty="0" smtClean="0"/>
              <a:t>,</a:t>
            </a:r>
          </a:p>
          <a:p>
            <a:r>
              <a:rPr lang="tr-TR" sz="2800" dirty="0" smtClean="0"/>
              <a:t>paydaşlarla </a:t>
            </a:r>
            <a:r>
              <a:rPr lang="tr-TR" sz="2800" dirty="0"/>
              <a:t>etkileşim (e-danışma) ve </a:t>
            </a:r>
            <a:endParaRPr lang="tr-TR" sz="2800" dirty="0" smtClean="0"/>
          </a:p>
          <a:p>
            <a:r>
              <a:rPr lang="tr-TR" sz="2800" dirty="0" smtClean="0"/>
              <a:t>karar </a:t>
            </a:r>
            <a:r>
              <a:rPr lang="tr-TR" sz="2800" dirty="0"/>
              <a:t>verme süreçlerine katılım (e-karar verme)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amaçlı kullanımının ölçütü.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e-katılım endeksi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987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Türkiye e</a:t>
            </a:r>
            <a:r>
              <a:rPr lang="tr-TR" sz="2800" dirty="0"/>
              <a:t>-katılımda ilk 127 ülke arasında yer almamaktadır. Ülkelerin 32 guruba ayrıldığı e-katılım sıralamasında Türkiye 30. gurupta az gelişmiş ülkeler arasında yer almaktadır.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e-katılım sıralaması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8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10961"/>
            <a:ext cx="6342361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597675" y="6386416"/>
            <a:ext cx="937056" cy="258909"/>
          </a:xfrm>
          <a:custGeom>
            <a:avLst/>
            <a:gdLst>
              <a:gd name="connsiteX0" fmla="*/ 900067 w 937056"/>
              <a:gd name="connsiteY0" fmla="*/ 0 h 258909"/>
              <a:gd name="connsiteX1" fmla="*/ 900067 w 937056"/>
              <a:gd name="connsiteY1" fmla="*/ 0 h 258909"/>
              <a:gd name="connsiteX2" fmla="*/ 221935 w 937056"/>
              <a:gd name="connsiteY2" fmla="*/ 12329 h 258909"/>
              <a:gd name="connsiteX3" fmla="*/ 184946 w 937056"/>
              <a:gd name="connsiteY3" fmla="*/ 24658 h 258909"/>
              <a:gd name="connsiteX4" fmla="*/ 135627 w 937056"/>
              <a:gd name="connsiteY4" fmla="*/ 36987 h 258909"/>
              <a:gd name="connsiteX5" fmla="*/ 98638 w 937056"/>
              <a:gd name="connsiteY5" fmla="*/ 61645 h 258909"/>
              <a:gd name="connsiteX6" fmla="*/ 61649 w 937056"/>
              <a:gd name="connsiteY6" fmla="*/ 73974 h 258909"/>
              <a:gd name="connsiteX7" fmla="*/ 36989 w 937056"/>
              <a:gd name="connsiteY7" fmla="*/ 98632 h 258909"/>
              <a:gd name="connsiteX8" fmla="*/ 0 w 937056"/>
              <a:gd name="connsiteY8" fmla="*/ 172606 h 258909"/>
              <a:gd name="connsiteX9" fmla="*/ 12330 w 937056"/>
              <a:gd name="connsiteY9" fmla="*/ 209593 h 258909"/>
              <a:gd name="connsiteX10" fmla="*/ 86308 w 937056"/>
              <a:gd name="connsiteY10" fmla="*/ 234251 h 258909"/>
              <a:gd name="connsiteX11" fmla="*/ 197275 w 937056"/>
              <a:gd name="connsiteY11" fmla="*/ 258909 h 258909"/>
              <a:gd name="connsiteX12" fmla="*/ 443869 w 937056"/>
              <a:gd name="connsiteY12" fmla="*/ 246580 h 258909"/>
              <a:gd name="connsiteX13" fmla="*/ 505517 w 937056"/>
              <a:gd name="connsiteY13" fmla="*/ 234251 h 258909"/>
              <a:gd name="connsiteX14" fmla="*/ 801430 w 937056"/>
              <a:gd name="connsiteY14" fmla="*/ 197264 h 258909"/>
              <a:gd name="connsiteX15" fmla="*/ 900067 w 937056"/>
              <a:gd name="connsiteY15" fmla="*/ 172606 h 258909"/>
              <a:gd name="connsiteX16" fmla="*/ 937056 w 937056"/>
              <a:gd name="connsiteY16" fmla="*/ 147948 h 258909"/>
              <a:gd name="connsiteX17" fmla="*/ 924726 w 937056"/>
              <a:gd name="connsiteY17" fmla="*/ 49316 h 258909"/>
              <a:gd name="connsiteX18" fmla="*/ 850748 w 937056"/>
              <a:gd name="connsiteY18" fmla="*/ 12329 h 258909"/>
              <a:gd name="connsiteX19" fmla="*/ 838419 w 937056"/>
              <a:gd name="connsiteY19" fmla="*/ 12329 h 258909"/>
              <a:gd name="connsiteX20" fmla="*/ 838419 w 937056"/>
              <a:gd name="connsiteY20" fmla="*/ 12329 h 25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7056" h="258909">
                <a:moveTo>
                  <a:pt x="900067" y="0"/>
                </a:moveTo>
                <a:lnTo>
                  <a:pt x="900067" y="0"/>
                </a:lnTo>
                <a:lnTo>
                  <a:pt x="221935" y="12329"/>
                </a:lnTo>
                <a:cubicBezTo>
                  <a:pt x="208946" y="12777"/>
                  <a:pt x="197443" y="21088"/>
                  <a:pt x="184946" y="24658"/>
                </a:cubicBezTo>
                <a:cubicBezTo>
                  <a:pt x="168652" y="29313"/>
                  <a:pt x="152067" y="32877"/>
                  <a:pt x="135627" y="36987"/>
                </a:cubicBezTo>
                <a:cubicBezTo>
                  <a:pt x="123297" y="45206"/>
                  <a:pt x="111892" y="55018"/>
                  <a:pt x="98638" y="61645"/>
                </a:cubicBezTo>
                <a:cubicBezTo>
                  <a:pt x="87013" y="67457"/>
                  <a:pt x="72794" y="67288"/>
                  <a:pt x="61649" y="73974"/>
                </a:cubicBezTo>
                <a:cubicBezTo>
                  <a:pt x="51681" y="79954"/>
                  <a:pt x="44251" y="89555"/>
                  <a:pt x="36989" y="98632"/>
                </a:cubicBezTo>
                <a:cubicBezTo>
                  <a:pt x="9674" y="132773"/>
                  <a:pt x="13023" y="133541"/>
                  <a:pt x="0" y="172606"/>
                </a:cubicBezTo>
                <a:cubicBezTo>
                  <a:pt x="4110" y="184935"/>
                  <a:pt x="1755" y="202040"/>
                  <a:pt x="12330" y="209593"/>
                </a:cubicBezTo>
                <a:cubicBezTo>
                  <a:pt x="33482" y="224701"/>
                  <a:pt x="61649" y="226032"/>
                  <a:pt x="86308" y="234251"/>
                </a:cubicBezTo>
                <a:cubicBezTo>
                  <a:pt x="147014" y="254485"/>
                  <a:pt x="110477" y="244443"/>
                  <a:pt x="197275" y="258909"/>
                </a:cubicBezTo>
                <a:cubicBezTo>
                  <a:pt x="279473" y="254799"/>
                  <a:pt x="361830" y="253143"/>
                  <a:pt x="443869" y="246580"/>
                </a:cubicBezTo>
                <a:cubicBezTo>
                  <a:pt x="464759" y="244909"/>
                  <a:pt x="484817" y="237519"/>
                  <a:pt x="505517" y="234251"/>
                </a:cubicBezTo>
                <a:cubicBezTo>
                  <a:pt x="663565" y="209297"/>
                  <a:pt x="659708" y="211435"/>
                  <a:pt x="801430" y="197264"/>
                </a:cubicBezTo>
                <a:cubicBezTo>
                  <a:pt x="824878" y="192575"/>
                  <a:pt x="874792" y="185243"/>
                  <a:pt x="900067" y="172606"/>
                </a:cubicBezTo>
                <a:cubicBezTo>
                  <a:pt x="913321" y="165979"/>
                  <a:pt x="924726" y="156167"/>
                  <a:pt x="937056" y="147948"/>
                </a:cubicBezTo>
                <a:cubicBezTo>
                  <a:pt x="932946" y="115071"/>
                  <a:pt x="937032" y="80079"/>
                  <a:pt x="924726" y="49316"/>
                </a:cubicBezTo>
                <a:cubicBezTo>
                  <a:pt x="918029" y="32575"/>
                  <a:pt x="865742" y="16077"/>
                  <a:pt x="850748" y="12329"/>
                </a:cubicBezTo>
                <a:cubicBezTo>
                  <a:pt x="846761" y="11332"/>
                  <a:pt x="842529" y="12329"/>
                  <a:pt x="838419" y="12329"/>
                </a:cubicBezTo>
                <a:lnTo>
                  <a:pt x="838419" y="1232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5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4532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Giriş</a:t>
            </a:r>
            <a:endParaRPr lang="en-US" sz="2800" dirty="0" smtClean="0"/>
          </a:p>
          <a:p>
            <a:pPr lvl="1"/>
            <a:r>
              <a:rPr lang="en-US" sz="2400" dirty="0" err="1" smtClean="0"/>
              <a:t>Türkiye’nin</a:t>
            </a:r>
            <a:r>
              <a:rPr lang="en-US" sz="2400" dirty="0" smtClean="0"/>
              <a:t> e-</a:t>
            </a:r>
            <a:r>
              <a:rPr lang="en-US" sz="2400" dirty="0" err="1" smtClean="0"/>
              <a:t>devlet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e-</a:t>
            </a:r>
            <a:r>
              <a:rPr lang="en-US" sz="2400" dirty="0" err="1" smtClean="0"/>
              <a:t>katılımdaki</a:t>
            </a:r>
            <a:r>
              <a:rPr lang="en-US" sz="2400" dirty="0" smtClean="0"/>
              <a:t> </a:t>
            </a:r>
            <a:r>
              <a:rPr lang="en-US" sz="2400" dirty="0" err="1" smtClean="0"/>
              <a:t>konumu</a:t>
            </a:r>
            <a:endParaRPr lang="en-US" sz="2400" dirty="0" smtClean="0"/>
          </a:p>
          <a:p>
            <a:pPr lvl="1"/>
            <a:r>
              <a:rPr lang="en-US" sz="2400" dirty="0" smtClean="0"/>
              <a:t>e-</a:t>
            </a:r>
            <a:r>
              <a:rPr lang="en-US" sz="2400" dirty="0" err="1" smtClean="0"/>
              <a:t>devlet</a:t>
            </a:r>
            <a:r>
              <a:rPr lang="en-US" sz="2400" dirty="0" smtClean="0"/>
              <a:t>, e-</a:t>
            </a:r>
            <a:r>
              <a:rPr lang="en-US" sz="2400" dirty="0" err="1" smtClean="0"/>
              <a:t>demokrasi</a:t>
            </a:r>
            <a:r>
              <a:rPr lang="en-US" sz="2400" dirty="0" smtClean="0"/>
              <a:t>, e-</a:t>
            </a:r>
            <a:r>
              <a:rPr lang="en-US" sz="2400" dirty="0" err="1" smtClean="0"/>
              <a:t>katılım</a:t>
            </a:r>
            <a:endParaRPr lang="en-US" sz="2400" dirty="0" smtClean="0"/>
          </a:p>
          <a:p>
            <a:r>
              <a:rPr lang="tr-TR" sz="2800" dirty="0" err="1" smtClean="0"/>
              <a:t>BM'in</a:t>
            </a:r>
            <a:r>
              <a:rPr lang="tr-TR" sz="2800" dirty="0" smtClean="0"/>
              <a:t> "Halk için e-Devlet" başlıklı 2012 e-Devlet raporu</a:t>
            </a:r>
          </a:p>
          <a:p>
            <a:r>
              <a:rPr lang="tr-TR" sz="2800" dirty="0" smtClean="0"/>
              <a:t>İzmir belediyeleri ve e-katılım</a:t>
            </a:r>
          </a:p>
          <a:p>
            <a:r>
              <a:rPr lang="tr-TR" sz="2800" dirty="0" smtClean="0"/>
              <a:t>e-katılımı arttırmak  için neler yapılabilir?</a:t>
            </a:r>
          </a:p>
          <a:p>
            <a:pPr lvl="1"/>
            <a:endParaRPr lang="tr-TR" sz="24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İçerik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92402"/>
          </a:xfrm>
        </p:spPr>
        <p:txBody>
          <a:bodyPr>
            <a:noAutofit/>
          </a:bodyPr>
          <a:lstStyle/>
          <a:p>
            <a:r>
              <a:rPr lang="en-US" sz="2800" dirty="0" err="1"/>
              <a:t>Belediyelerin</a:t>
            </a:r>
            <a:r>
              <a:rPr lang="en-US" sz="2800" dirty="0"/>
              <a:t> e-</a:t>
            </a:r>
            <a:r>
              <a:rPr lang="en-US" sz="2800" dirty="0" err="1"/>
              <a:t>katılım</a:t>
            </a:r>
            <a:r>
              <a:rPr lang="en-US" sz="2800" dirty="0"/>
              <a:t> </a:t>
            </a:r>
            <a:r>
              <a:rPr lang="en-US" sz="2800" dirty="0" err="1"/>
              <a:t>açısından</a:t>
            </a:r>
            <a:r>
              <a:rPr lang="en-US" sz="2800" dirty="0"/>
              <a:t> </a:t>
            </a:r>
            <a:r>
              <a:rPr lang="en-US" sz="2800" dirty="0" err="1"/>
              <a:t>değerlendirilmesi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9217" y="2655330"/>
            <a:ext cx="4136583" cy="3470833"/>
          </a:xfrm>
        </p:spPr>
        <p:txBody>
          <a:bodyPr>
            <a:noAutofit/>
          </a:bodyPr>
          <a:lstStyle/>
          <a:p>
            <a:pPr marL="800100" lvl="2" indent="0">
              <a:buNone/>
            </a:pPr>
            <a:r>
              <a:rPr lang="en-US" sz="1800" u="sng" dirty="0" smtClean="0"/>
              <a:t>2007</a:t>
            </a:r>
          </a:p>
          <a:p>
            <a:pPr marL="800100" lvl="2" indent="0">
              <a:buNone/>
            </a:pPr>
            <a:r>
              <a:rPr lang="en-US" sz="1800" dirty="0" smtClean="0"/>
              <a:t>En </a:t>
            </a:r>
            <a:r>
              <a:rPr lang="en-US" sz="1800" dirty="0" err="1" smtClean="0"/>
              <a:t>üstte</a:t>
            </a:r>
            <a:endParaRPr lang="en-US" sz="1800" dirty="0" smtClean="0"/>
          </a:p>
          <a:p>
            <a:pPr marL="800100" lvl="2" indent="0">
              <a:buNone/>
            </a:pPr>
            <a:r>
              <a:rPr lang="en-US" sz="1800" dirty="0" smtClean="0"/>
              <a:t>Seoul</a:t>
            </a:r>
            <a:r>
              <a:rPr lang="en-US" sz="1800" dirty="0"/>
              <a:t>, Singapore, Bangkok</a:t>
            </a:r>
            <a:r>
              <a:rPr lang="en-US" sz="1800" dirty="0" smtClean="0"/>
              <a:t>, Helsinki </a:t>
            </a:r>
            <a:r>
              <a:rPr lang="en-US" sz="1800" dirty="0" err="1"/>
              <a:t>ve</a:t>
            </a:r>
            <a:r>
              <a:rPr lang="en-US" sz="1800" dirty="0"/>
              <a:t> Amsterdam </a:t>
            </a:r>
          </a:p>
          <a:p>
            <a:pPr marL="800100" lvl="2" indent="0">
              <a:buNone/>
            </a:pPr>
            <a:endParaRPr lang="en-US" sz="1800" dirty="0"/>
          </a:p>
          <a:p>
            <a:pPr marL="800100" lvl="2" indent="0">
              <a:buNone/>
            </a:pPr>
            <a:r>
              <a:rPr lang="en-US" sz="1800" dirty="0"/>
              <a:t>50 Tallinn Estonia 2.18</a:t>
            </a:r>
          </a:p>
          <a:p>
            <a:pPr marL="800100" lvl="2" indent="0">
              <a:buNone/>
            </a:pPr>
            <a:r>
              <a:rPr lang="en-US" sz="1800" dirty="0"/>
              <a:t>51 Nicosia Cyprus 2.00</a:t>
            </a:r>
          </a:p>
          <a:p>
            <a:pPr marL="800100" lvl="2" indent="0">
              <a:buNone/>
            </a:pPr>
            <a:r>
              <a:rPr lang="en-US" sz="1800" b="1" dirty="0"/>
              <a:t>51 Istanbul Turkey 2.00</a:t>
            </a:r>
          </a:p>
          <a:p>
            <a:pPr marL="800100" lvl="2" indent="0">
              <a:buNone/>
            </a:pPr>
            <a:r>
              <a:rPr lang="en-US" sz="1800" dirty="0"/>
              <a:t>51 Santa </a:t>
            </a:r>
            <a:r>
              <a:rPr lang="en-US" sz="1800" dirty="0" err="1"/>
              <a:t>Fé</a:t>
            </a:r>
            <a:r>
              <a:rPr lang="en-US" sz="1800" dirty="0"/>
              <a:t> De Bogotá Colombia 2.00</a:t>
            </a:r>
          </a:p>
          <a:p>
            <a:pPr marL="800100" lvl="2" indent="0">
              <a:buNone/>
            </a:pPr>
            <a:r>
              <a:rPr lang="en-US" sz="1800" dirty="0" err="1"/>
              <a:t>Ortalama</a:t>
            </a:r>
            <a:r>
              <a:rPr lang="en-US" sz="1800" dirty="0"/>
              <a:t> 3.55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655330"/>
            <a:ext cx="4038600" cy="3470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2011-2012</a:t>
            </a:r>
          </a:p>
          <a:p>
            <a:pPr marL="0" lvl="2" indent="0">
              <a:buNone/>
            </a:pPr>
            <a:r>
              <a:rPr lang="en-US" sz="1800" dirty="0"/>
              <a:t>En </a:t>
            </a:r>
            <a:r>
              <a:rPr lang="en-US" sz="1800" dirty="0" err="1"/>
              <a:t>üstte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Seoul, Prague</a:t>
            </a:r>
            <a:r>
              <a:rPr lang="en-US" sz="1800" dirty="0" smtClean="0"/>
              <a:t>, Shanghai</a:t>
            </a:r>
            <a:r>
              <a:rPr lang="en-US" sz="1800" dirty="0"/>
              <a:t>, Vienna, </a:t>
            </a:r>
            <a:r>
              <a:rPr lang="en-US" sz="1800" dirty="0" err="1" smtClean="0"/>
              <a:t>ve</a:t>
            </a:r>
            <a:r>
              <a:rPr lang="en-US" sz="1800" dirty="0" smtClean="0"/>
              <a:t> Moscow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55 Dakar Senegal  2.09</a:t>
            </a:r>
          </a:p>
          <a:p>
            <a:pPr marL="0" indent="0">
              <a:buNone/>
            </a:pPr>
            <a:r>
              <a:rPr lang="pl-PL" sz="1800" dirty="0"/>
              <a:t>55 </a:t>
            </a:r>
            <a:r>
              <a:rPr lang="pl-PL" sz="1800" dirty="0" err="1"/>
              <a:t>Sarajevo</a:t>
            </a:r>
            <a:r>
              <a:rPr lang="pl-PL" sz="1800" dirty="0"/>
              <a:t> </a:t>
            </a:r>
            <a:r>
              <a:rPr lang="pl-PL" sz="1800" dirty="0" err="1"/>
              <a:t>Bosnia</a:t>
            </a:r>
            <a:r>
              <a:rPr lang="pl-PL" sz="1800" dirty="0"/>
              <a:t> and </a:t>
            </a:r>
            <a:r>
              <a:rPr lang="pl-PL" sz="1800" dirty="0" err="1"/>
              <a:t>Herzegovina</a:t>
            </a:r>
            <a:r>
              <a:rPr lang="pl-PL" sz="1800" dirty="0"/>
              <a:t>  2.09</a:t>
            </a:r>
          </a:p>
          <a:p>
            <a:pPr marL="0" indent="0">
              <a:buNone/>
            </a:pPr>
            <a:r>
              <a:rPr lang="tr-TR" sz="1800" b="1" dirty="0"/>
              <a:t>61 </a:t>
            </a:r>
            <a:r>
              <a:rPr lang="tr-TR" sz="1800" b="1" dirty="0" err="1"/>
              <a:t>Istanbul</a:t>
            </a:r>
            <a:r>
              <a:rPr lang="tr-TR" sz="1800" b="1" dirty="0"/>
              <a:t> </a:t>
            </a:r>
            <a:r>
              <a:rPr lang="tr-TR" sz="1800" b="1" dirty="0" err="1"/>
              <a:t>Turkey</a:t>
            </a:r>
            <a:r>
              <a:rPr lang="tr-TR" sz="1800" b="1" dirty="0"/>
              <a:t>  </a:t>
            </a:r>
            <a:r>
              <a:rPr lang="tr-TR" sz="1800" b="1" dirty="0" smtClean="0"/>
              <a:t>2.03</a:t>
            </a:r>
          </a:p>
          <a:p>
            <a:pPr marL="0" indent="0">
              <a:buNone/>
            </a:pPr>
            <a:r>
              <a:rPr lang="de-DE" sz="1800" dirty="0"/>
              <a:t>62 Auckland New </a:t>
            </a:r>
            <a:r>
              <a:rPr lang="de-DE" sz="1800" dirty="0" err="1"/>
              <a:t>Zealand</a:t>
            </a:r>
            <a:r>
              <a:rPr lang="de-DE" sz="1800" dirty="0"/>
              <a:t>  1.88</a:t>
            </a:r>
          </a:p>
          <a:p>
            <a:pPr marL="0" indent="0">
              <a:buNone/>
            </a:pPr>
            <a:r>
              <a:rPr lang="cs-CZ" sz="1800" dirty="0"/>
              <a:t>62 Rome Italy  </a:t>
            </a:r>
            <a:r>
              <a:rPr lang="cs-CZ" sz="1800" dirty="0" smtClean="0"/>
              <a:t>1.88</a:t>
            </a:r>
            <a:endParaRPr lang="cs-CZ" sz="1800" dirty="0"/>
          </a:p>
          <a:p>
            <a:pPr marL="0" indent="0">
              <a:buNone/>
            </a:pPr>
            <a:r>
              <a:rPr lang="cs-CZ" sz="1800" dirty="0" err="1" smtClean="0"/>
              <a:t>Ortalama</a:t>
            </a:r>
            <a:r>
              <a:rPr lang="cs-CZ" sz="1800" dirty="0" smtClean="0"/>
              <a:t> 3.53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79873"/>
            <a:ext cx="811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Dünyadaki</a:t>
            </a:r>
            <a:r>
              <a:rPr lang="en-US" dirty="0"/>
              <a:t> </a:t>
            </a:r>
            <a:r>
              <a:rPr lang="en-US" dirty="0" err="1"/>
              <a:t>Belediyelerde</a:t>
            </a:r>
            <a:r>
              <a:rPr lang="en-US" dirty="0"/>
              <a:t> </a:t>
            </a:r>
            <a:r>
              <a:rPr lang="en-US" dirty="0" err="1"/>
              <a:t>Sayısal</a:t>
            </a:r>
            <a:r>
              <a:rPr lang="en-US" dirty="0"/>
              <a:t> </a:t>
            </a:r>
            <a:r>
              <a:rPr lang="en-US" dirty="0" err="1"/>
              <a:t>Yönetişim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Digital Governance in Municipalities Worldwide) </a:t>
            </a:r>
            <a:r>
              <a:rPr lang="en-US" dirty="0" smtClean="0"/>
              <a:t>(2011-2012</a:t>
            </a:r>
            <a:r>
              <a:rPr lang="en-US" dirty="0"/>
              <a:t>, </a:t>
            </a:r>
            <a:r>
              <a:rPr lang="en-US" dirty="0" smtClean="0"/>
              <a:t>2009, 2007</a:t>
            </a:r>
            <a:r>
              <a:rPr lang="en-US" dirty="0"/>
              <a:t>, 2005, 2003)</a:t>
            </a:r>
          </a:p>
          <a:p>
            <a:pPr algn="ctr"/>
            <a:r>
              <a:rPr lang="en-US" dirty="0"/>
              <a:t>100 </a:t>
            </a:r>
            <a:r>
              <a:rPr lang="en-US" dirty="0" err="1"/>
              <a:t>ülkenin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 smtClean="0"/>
              <a:t>belediyeleri</a:t>
            </a:r>
            <a:endParaRPr lang="en-US" dirty="0" smtClean="0"/>
          </a:p>
        </p:txBody>
      </p:sp>
      <p:sp>
        <p:nvSpPr>
          <p:cNvPr id="2" name="Freeform 1"/>
          <p:cNvSpPr/>
          <p:nvPr/>
        </p:nvSpPr>
        <p:spPr>
          <a:xfrm>
            <a:off x="937056" y="4857622"/>
            <a:ext cx="2823497" cy="517817"/>
          </a:xfrm>
          <a:custGeom>
            <a:avLst/>
            <a:gdLst>
              <a:gd name="connsiteX0" fmla="*/ 493187 w 2823497"/>
              <a:gd name="connsiteY0" fmla="*/ 36987 h 517817"/>
              <a:gd name="connsiteX1" fmla="*/ 493187 w 2823497"/>
              <a:gd name="connsiteY1" fmla="*/ 36987 h 517817"/>
              <a:gd name="connsiteX2" fmla="*/ 221934 w 2823497"/>
              <a:gd name="connsiteY2" fmla="*/ 49316 h 517817"/>
              <a:gd name="connsiteX3" fmla="*/ 110967 w 2823497"/>
              <a:gd name="connsiteY3" fmla="*/ 98631 h 517817"/>
              <a:gd name="connsiteX4" fmla="*/ 73978 w 2823497"/>
              <a:gd name="connsiteY4" fmla="*/ 110960 h 517817"/>
              <a:gd name="connsiteX5" fmla="*/ 49319 w 2823497"/>
              <a:gd name="connsiteY5" fmla="*/ 147947 h 517817"/>
              <a:gd name="connsiteX6" fmla="*/ 24659 w 2823497"/>
              <a:gd name="connsiteY6" fmla="*/ 172605 h 517817"/>
              <a:gd name="connsiteX7" fmla="*/ 12329 w 2823497"/>
              <a:gd name="connsiteY7" fmla="*/ 234250 h 517817"/>
              <a:gd name="connsiteX8" fmla="*/ 0 w 2823497"/>
              <a:gd name="connsiteY8" fmla="*/ 283566 h 517817"/>
              <a:gd name="connsiteX9" fmla="*/ 12329 w 2823497"/>
              <a:gd name="connsiteY9" fmla="*/ 345211 h 517817"/>
              <a:gd name="connsiteX10" fmla="*/ 36989 w 2823497"/>
              <a:gd name="connsiteY10" fmla="*/ 369869 h 517817"/>
              <a:gd name="connsiteX11" fmla="*/ 86308 w 2823497"/>
              <a:gd name="connsiteY11" fmla="*/ 382198 h 517817"/>
              <a:gd name="connsiteX12" fmla="*/ 221934 w 2823497"/>
              <a:gd name="connsiteY12" fmla="*/ 394527 h 517817"/>
              <a:gd name="connsiteX13" fmla="*/ 308242 w 2823497"/>
              <a:gd name="connsiteY13" fmla="*/ 419185 h 517817"/>
              <a:gd name="connsiteX14" fmla="*/ 357561 w 2823497"/>
              <a:gd name="connsiteY14" fmla="*/ 431514 h 517817"/>
              <a:gd name="connsiteX15" fmla="*/ 456198 w 2823497"/>
              <a:gd name="connsiteY15" fmla="*/ 456172 h 517817"/>
              <a:gd name="connsiteX16" fmla="*/ 702792 w 2823497"/>
              <a:gd name="connsiteY16" fmla="*/ 480830 h 517817"/>
              <a:gd name="connsiteX17" fmla="*/ 826088 w 2823497"/>
              <a:gd name="connsiteY17" fmla="*/ 493159 h 517817"/>
              <a:gd name="connsiteX18" fmla="*/ 1615188 w 2823497"/>
              <a:gd name="connsiteY18" fmla="*/ 517817 h 517817"/>
              <a:gd name="connsiteX19" fmla="*/ 2317980 w 2823497"/>
              <a:gd name="connsiteY19" fmla="*/ 505488 h 517817"/>
              <a:gd name="connsiteX20" fmla="*/ 2354969 w 2823497"/>
              <a:gd name="connsiteY20" fmla="*/ 480830 h 517817"/>
              <a:gd name="connsiteX21" fmla="*/ 2576903 w 2823497"/>
              <a:gd name="connsiteY21" fmla="*/ 468501 h 517817"/>
              <a:gd name="connsiteX22" fmla="*/ 2675541 w 2823497"/>
              <a:gd name="connsiteY22" fmla="*/ 443843 h 517817"/>
              <a:gd name="connsiteX23" fmla="*/ 2749519 w 2823497"/>
              <a:gd name="connsiteY23" fmla="*/ 406856 h 517817"/>
              <a:gd name="connsiteX24" fmla="*/ 2774178 w 2823497"/>
              <a:gd name="connsiteY24" fmla="*/ 369869 h 517817"/>
              <a:gd name="connsiteX25" fmla="*/ 2811167 w 2823497"/>
              <a:gd name="connsiteY25" fmla="*/ 320553 h 517817"/>
              <a:gd name="connsiteX26" fmla="*/ 2823497 w 2823497"/>
              <a:gd name="connsiteY26" fmla="*/ 283566 h 517817"/>
              <a:gd name="connsiteX27" fmla="*/ 2811167 w 2823497"/>
              <a:gd name="connsiteY27" fmla="*/ 246579 h 517817"/>
              <a:gd name="connsiteX28" fmla="*/ 2761848 w 2823497"/>
              <a:gd name="connsiteY28" fmla="*/ 221921 h 517817"/>
              <a:gd name="connsiteX29" fmla="*/ 2724859 w 2823497"/>
              <a:gd name="connsiteY29" fmla="*/ 197263 h 517817"/>
              <a:gd name="connsiteX30" fmla="*/ 2700200 w 2823497"/>
              <a:gd name="connsiteY30" fmla="*/ 160276 h 517817"/>
              <a:gd name="connsiteX31" fmla="*/ 2663211 w 2823497"/>
              <a:gd name="connsiteY31" fmla="*/ 147947 h 517817"/>
              <a:gd name="connsiteX32" fmla="*/ 2515255 w 2823497"/>
              <a:gd name="connsiteY32" fmla="*/ 110960 h 517817"/>
              <a:gd name="connsiteX33" fmla="*/ 2465936 w 2823497"/>
              <a:gd name="connsiteY33" fmla="*/ 98631 h 517817"/>
              <a:gd name="connsiteX34" fmla="*/ 2268661 w 2823497"/>
              <a:gd name="connsiteY34" fmla="*/ 86302 h 517817"/>
              <a:gd name="connsiteX35" fmla="*/ 2096046 w 2823497"/>
              <a:gd name="connsiteY35" fmla="*/ 73974 h 517817"/>
              <a:gd name="connsiteX36" fmla="*/ 1639847 w 2823497"/>
              <a:gd name="connsiteY36" fmla="*/ 49316 h 517817"/>
              <a:gd name="connsiteX37" fmla="*/ 1467232 w 2823497"/>
              <a:gd name="connsiteY37" fmla="*/ 36987 h 517817"/>
              <a:gd name="connsiteX38" fmla="*/ 1097341 w 2823497"/>
              <a:gd name="connsiteY38" fmla="*/ 24658 h 517817"/>
              <a:gd name="connsiteX39" fmla="*/ 974045 w 2823497"/>
              <a:gd name="connsiteY39" fmla="*/ 12329 h 517817"/>
              <a:gd name="connsiteX40" fmla="*/ 924726 w 2823497"/>
              <a:gd name="connsiteY40" fmla="*/ 0 h 517817"/>
              <a:gd name="connsiteX41" fmla="*/ 653473 w 2823497"/>
              <a:gd name="connsiteY41" fmla="*/ 12329 h 517817"/>
              <a:gd name="connsiteX42" fmla="*/ 517846 w 2823497"/>
              <a:gd name="connsiteY42" fmla="*/ 36987 h 517817"/>
              <a:gd name="connsiteX43" fmla="*/ 406879 w 2823497"/>
              <a:gd name="connsiteY43" fmla="*/ 36987 h 517817"/>
              <a:gd name="connsiteX44" fmla="*/ 406879 w 2823497"/>
              <a:gd name="connsiteY44" fmla="*/ 36987 h 517817"/>
              <a:gd name="connsiteX45" fmla="*/ 406879 w 2823497"/>
              <a:gd name="connsiteY45" fmla="*/ 36987 h 517817"/>
              <a:gd name="connsiteX46" fmla="*/ 406879 w 2823497"/>
              <a:gd name="connsiteY46" fmla="*/ 36987 h 5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23497" h="517817">
                <a:moveTo>
                  <a:pt x="493187" y="36987"/>
                </a:moveTo>
                <a:lnTo>
                  <a:pt x="493187" y="36987"/>
                </a:lnTo>
                <a:cubicBezTo>
                  <a:pt x="402769" y="41097"/>
                  <a:pt x="311930" y="39674"/>
                  <a:pt x="221934" y="49316"/>
                </a:cubicBezTo>
                <a:cubicBezTo>
                  <a:pt x="140967" y="57991"/>
                  <a:pt x="165554" y="71339"/>
                  <a:pt x="110967" y="98631"/>
                </a:cubicBezTo>
                <a:cubicBezTo>
                  <a:pt x="99342" y="104443"/>
                  <a:pt x="86308" y="106850"/>
                  <a:pt x="73978" y="110960"/>
                </a:cubicBezTo>
                <a:cubicBezTo>
                  <a:pt x="65758" y="123289"/>
                  <a:pt x="58576" y="136377"/>
                  <a:pt x="49319" y="147947"/>
                </a:cubicBezTo>
                <a:cubicBezTo>
                  <a:pt x="42057" y="157024"/>
                  <a:pt x="29238" y="161921"/>
                  <a:pt x="24659" y="172605"/>
                </a:cubicBezTo>
                <a:cubicBezTo>
                  <a:pt x="16404" y="191866"/>
                  <a:pt x="16875" y="213794"/>
                  <a:pt x="12329" y="234250"/>
                </a:cubicBezTo>
                <a:cubicBezTo>
                  <a:pt x="8653" y="250791"/>
                  <a:pt x="4110" y="267127"/>
                  <a:pt x="0" y="283566"/>
                </a:cubicBezTo>
                <a:cubicBezTo>
                  <a:pt x="4110" y="304114"/>
                  <a:pt x="4074" y="325950"/>
                  <a:pt x="12329" y="345211"/>
                </a:cubicBezTo>
                <a:cubicBezTo>
                  <a:pt x="16908" y="355895"/>
                  <a:pt x="26592" y="364671"/>
                  <a:pt x="36989" y="369869"/>
                </a:cubicBezTo>
                <a:cubicBezTo>
                  <a:pt x="52146" y="377447"/>
                  <a:pt x="69511" y="379959"/>
                  <a:pt x="86308" y="382198"/>
                </a:cubicBezTo>
                <a:cubicBezTo>
                  <a:pt x="131305" y="388197"/>
                  <a:pt x="176725" y="390417"/>
                  <a:pt x="221934" y="394527"/>
                </a:cubicBezTo>
                <a:cubicBezTo>
                  <a:pt x="376114" y="433070"/>
                  <a:pt x="184423" y="383810"/>
                  <a:pt x="308242" y="419185"/>
                </a:cubicBezTo>
                <a:cubicBezTo>
                  <a:pt x="324536" y="423840"/>
                  <a:pt x="341267" y="426859"/>
                  <a:pt x="357561" y="431514"/>
                </a:cubicBezTo>
                <a:cubicBezTo>
                  <a:pt x="414933" y="447905"/>
                  <a:pt x="380996" y="445429"/>
                  <a:pt x="456198" y="456172"/>
                </a:cubicBezTo>
                <a:cubicBezTo>
                  <a:pt x="521098" y="465443"/>
                  <a:pt x="641325" y="474976"/>
                  <a:pt x="702792" y="480830"/>
                </a:cubicBezTo>
                <a:cubicBezTo>
                  <a:pt x="743910" y="484746"/>
                  <a:pt x="784889" y="490216"/>
                  <a:pt x="826088" y="493159"/>
                </a:cubicBezTo>
                <a:cubicBezTo>
                  <a:pt x="1105620" y="513124"/>
                  <a:pt x="1308828" y="511157"/>
                  <a:pt x="1615188" y="517817"/>
                </a:cubicBezTo>
                <a:cubicBezTo>
                  <a:pt x="1849452" y="513707"/>
                  <a:pt x="2083972" y="517188"/>
                  <a:pt x="2317980" y="505488"/>
                </a:cubicBezTo>
                <a:cubicBezTo>
                  <a:pt x="2332780" y="504748"/>
                  <a:pt x="2340300" y="482925"/>
                  <a:pt x="2354969" y="480830"/>
                </a:cubicBezTo>
                <a:cubicBezTo>
                  <a:pt x="2428316" y="470352"/>
                  <a:pt x="2502925" y="472611"/>
                  <a:pt x="2576903" y="468501"/>
                </a:cubicBezTo>
                <a:cubicBezTo>
                  <a:pt x="2609782" y="460282"/>
                  <a:pt x="2647341" y="462642"/>
                  <a:pt x="2675541" y="443843"/>
                </a:cubicBezTo>
                <a:cubicBezTo>
                  <a:pt x="2723344" y="411976"/>
                  <a:pt x="2698472" y="423871"/>
                  <a:pt x="2749519" y="406856"/>
                </a:cubicBezTo>
                <a:cubicBezTo>
                  <a:pt x="2757739" y="394527"/>
                  <a:pt x="2765565" y="381927"/>
                  <a:pt x="2774178" y="369869"/>
                </a:cubicBezTo>
                <a:cubicBezTo>
                  <a:pt x="2786122" y="353148"/>
                  <a:pt x="2800972" y="338394"/>
                  <a:pt x="2811167" y="320553"/>
                </a:cubicBezTo>
                <a:cubicBezTo>
                  <a:pt x="2817615" y="309269"/>
                  <a:pt x="2819387" y="295895"/>
                  <a:pt x="2823497" y="283566"/>
                </a:cubicBezTo>
                <a:cubicBezTo>
                  <a:pt x="2819387" y="271237"/>
                  <a:pt x="2820357" y="255768"/>
                  <a:pt x="2811167" y="246579"/>
                </a:cubicBezTo>
                <a:cubicBezTo>
                  <a:pt x="2798170" y="233583"/>
                  <a:pt x="2777806" y="231040"/>
                  <a:pt x="2761848" y="221921"/>
                </a:cubicBezTo>
                <a:cubicBezTo>
                  <a:pt x="2748982" y="214569"/>
                  <a:pt x="2737189" y="205482"/>
                  <a:pt x="2724859" y="197263"/>
                </a:cubicBezTo>
                <a:cubicBezTo>
                  <a:pt x="2716639" y="184934"/>
                  <a:pt x="2711771" y="169532"/>
                  <a:pt x="2700200" y="160276"/>
                </a:cubicBezTo>
                <a:cubicBezTo>
                  <a:pt x="2690051" y="152157"/>
                  <a:pt x="2675157" y="153066"/>
                  <a:pt x="2663211" y="147947"/>
                </a:cubicBezTo>
                <a:cubicBezTo>
                  <a:pt x="2552408" y="100463"/>
                  <a:pt x="2689543" y="140006"/>
                  <a:pt x="2515255" y="110960"/>
                </a:cubicBezTo>
                <a:cubicBezTo>
                  <a:pt x="2498540" y="108174"/>
                  <a:pt x="2482797" y="100317"/>
                  <a:pt x="2465936" y="98631"/>
                </a:cubicBezTo>
                <a:cubicBezTo>
                  <a:pt x="2400376" y="92075"/>
                  <a:pt x="2334402" y="90684"/>
                  <a:pt x="2268661" y="86302"/>
                </a:cubicBezTo>
                <a:lnTo>
                  <a:pt x="2096046" y="73974"/>
                </a:lnTo>
                <a:lnTo>
                  <a:pt x="1639847" y="49316"/>
                </a:lnTo>
                <a:cubicBezTo>
                  <a:pt x="1582309" y="45206"/>
                  <a:pt x="1524857" y="39606"/>
                  <a:pt x="1467232" y="36987"/>
                </a:cubicBezTo>
                <a:cubicBezTo>
                  <a:pt x="1343994" y="31386"/>
                  <a:pt x="1220638" y="28768"/>
                  <a:pt x="1097341" y="24658"/>
                </a:cubicBezTo>
                <a:cubicBezTo>
                  <a:pt x="1056242" y="20548"/>
                  <a:pt x="1014934" y="18170"/>
                  <a:pt x="974045" y="12329"/>
                </a:cubicBezTo>
                <a:cubicBezTo>
                  <a:pt x="957270" y="9933"/>
                  <a:pt x="941672" y="0"/>
                  <a:pt x="924726" y="0"/>
                </a:cubicBezTo>
                <a:cubicBezTo>
                  <a:pt x="834215" y="0"/>
                  <a:pt x="743891" y="8219"/>
                  <a:pt x="653473" y="12329"/>
                </a:cubicBezTo>
                <a:cubicBezTo>
                  <a:pt x="601721" y="25266"/>
                  <a:pt x="576751" y="33306"/>
                  <a:pt x="517846" y="36987"/>
                </a:cubicBezTo>
                <a:cubicBezTo>
                  <a:pt x="480929" y="39294"/>
                  <a:pt x="443868" y="36987"/>
                  <a:pt x="406879" y="36987"/>
                </a:cubicBezTo>
                <a:lnTo>
                  <a:pt x="406879" y="36987"/>
                </a:lnTo>
                <a:lnTo>
                  <a:pt x="406879" y="36987"/>
                </a:lnTo>
                <a:lnTo>
                  <a:pt x="406879" y="3698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315389" y="5128859"/>
            <a:ext cx="3131739" cy="554805"/>
          </a:xfrm>
          <a:custGeom>
            <a:avLst/>
            <a:gdLst>
              <a:gd name="connsiteX0" fmla="*/ 1060352 w 3131739"/>
              <a:gd name="connsiteY0" fmla="*/ 61645 h 554805"/>
              <a:gd name="connsiteX1" fmla="*/ 1060352 w 3131739"/>
              <a:gd name="connsiteY1" fmla="*/ 61645 h 554805"/>
              <a:gd name="connsiteX2" fmla="*/ 98637 w 3131739"/>
              <a:gd name="connsiteY2" fmla="*/ 73974 h 554805"/>
              <a:gd name="connsiteX3" fmla="*/ 49318 w 3131739"/>
              <a:gd name="connsiteY3" fmla="*/ 86303 h 554805"/>
              <a:gd name="connsiteX4" fmla="*/ 0 w 3131739"/>
              <a:gd name="connsiteY4" fmla="*/ 184935 h 554805"/>
              <a:gd name="connsiteX5" fmla="*/ 12329 w 3131739"/>
              <a:gd name="connsiteY5" fmla="*/ 394528 h 554805"/>
              <a:gd name="connsiteX6" fmla="*/ 36989 w 3131739"/>
              <a:gd name="connsiteY6" fmla="*/ 419186 h 554805"/>
              <a:gd name="connsiteX7" fmla="*/ 123296 w 3131739"/>
              <a:gd name="connsiteY7" fmla="*/ 468502 h 554805"/>
              <a:gd name="connsiteX8" fmla="*/ 172615 w 3131739"/>
              <a:gd name="connsiteY8" fmla="*/ 480831 h 554805"/>
              <a:gd name="connsiteX9" fmla="*/ 1134330 w 3131739"/>
              <a:gd name="connsiteY9" fmla="*/ 493160 h 554805"/>
              <a:gd name="connsiteX10" fmla="*/ 1294616 w 3131739"/>
              <a:gd name="connsiteY10" fmla="*/ 530147 h 554805"/>
              <a:gd name="connsiteX11" fmla="*/ 1343935 w 3131739"/>
              <a:gd name="connsiteY11" fmla="*/ 542476 h 554805"/>
              <a:gd name="connsiteX12" fmla="*/ 1528880 w 3131739"/>
              <a:gd name="connsiteY12" fmla="*/ 554805 h 554805"/>
              <a:gd name="connsiteX13" fmla="*/ 2330309 w 3131739"/>
              <a:gd name="connsiteY13" fmla="*/ 542476 h 554805"/>
              <a:gd name="connsiteX14" fmla="*/ 2416617 w 3131739"/>
              <a:gd name="connsiteY14" fmla="*/ 530147 h 554805"/>
              <a:gd name="connsiteX15" fmla="*/ 2712529 w 3131739"/>
              <a:gd name="connsiteY15" fmla="*/ 517818 h 554805"/>
              <a:gd name="connsiteX16" fmla="*/ 2798837 w 3131739"/>
              <a:gd name="connsiteY16" fmla="*/ 480831 h 554805"/>
              <a:gd name="connsiteX17" fmla="*/ 2872815 w 3131739"/>
              <a:gd name="connsiteY17" fmla="*/ 456173 h 554805"/>
              <a:gd name="connsiteX18" fmla="*/ 2983782 w 3131739"/>
              <a:gd name="connsiteY18" fmla="*/ 394528 h 554805"/>
              <a:gd name="connsiteX19" fmla="*/ 3033101 w 3131739"/>
              <a:gd name="connsiteY19" fmla="*/ 369870 h 554805"/>
              <a:gd name="connsiteX20" fmla="*/ 3070090 w 3131739"/>
              <a:gd name="connsiteY20" fmla="*/ 332883 h 554805"/>
              <a:gd name="connsiteX21" fmla="*/ 3107079 w 3131739"/>
              <a:gd name="connsiteY21" fmla="*/ 320554 h 554805"/>
              <a:gd name="connsiteX22" fmla="*/ 3119409 w 3131739"/>
              <a:gd name="connsiteY22" fmla="*/ 271238 h 554805"/>
              <a:gd name="connsiteX23" fmla="*/ 3131739 w 3131739"/>
              <a:gd name="connsiteY23" fmla="*/ 234251 h 554805"/>
              <a:gd name="connsiteX24" fmla="*/ 3107079 w 3131739"/>
              <a:gd name="connsiteY24" fmla="*/ 123290 h 554805"/>
              <a:gd name="connsiteX25" fmla="*/ 3020771 w 3131739"/>
              <a:gd name="connsiteY25" fmla="*/ 73974 h 554805"/>
              <a:gd name="connsiteX26" fmla="*/ 2959123 w 3131739"/>
              <a:gd name="connsiteY26" fmla="*/ 49316 h 554805"/>
              <a:gd name="connsiteX27" fmla="*/ 2811167 w 3131739"/>
              <a:gd name="connsiteY27" fmla="*/ 12329 h 554805"/>
              <a:gd name="connsiteX28" fmla="*/ 2774178 w 3131739"/>
              <a:gd name="connsiteY28" fmla="*/ 0 h 554805"/>
              <a:gd name="connsiteX29" fmla="*/ 2354969 w 3131739"/>
              <a:gd name="connsiteY29" fmla="*/ 12329 h 554805"/>
              <a:gd name="connsiteX30" fmla="*/ 2133034 w 3131739"/>
              <a:gd name="connsiteY30" fmla="*/ 36987 h 554805"/>
              <a:gd name="connsiteX31" fmla="*/ 2034397 w 3131739"/>
              <a:gd name="connsiteY31" fmla="*/ 49316 h 554805"/>
              <a:gd name="connsiteX32" fmla="*/ 1923430 w 3131739"/>
              <a:gd name="connsiteY32" fmla="*/ 73974 h 554805"/>
              <a:gd name="connsiteX33" fmla="*/ 1615188 w 3131739"/>
              <a:gd name="connsiteY33" fmla="*/ 86303 h 554805"/>
              <a:gd name="connsiteX34" fmla="*/ 998704 w 3131739"/>
              <a:gd name="connsiteY34" fmla="*/ 73974 h 554805"/>
              <a:gd name="connsiteX35" fmla="*/ 924726 w 3131739"/>
              <a:gd name="connsiteY35" fmla="*/ 61645 h 554805"/>
              <a:gd name="connsiteX36" fmla="*/ 924726 w 3131739"/>
              <a:gd name="connsiteY36" fmla="*/ 61645 h 5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31739" h="554805">
                <a:moveTo>
                  <a:pt x="1060352" y="61645"/>
                </a:moveTo>
                <a:lnTo>
                  <a:pt x="1060352" y="61645"/>
                </a:lnTo>
                <a:lnTo>
                  <a:pt x="98637" y="73974"/>
                </a:lnTo>
                <a:cubicBezTo>
                  <a:pt x="81696" y="74387"/>
                  <a:pt x="63418" y="76904"/>
                  <a:pt x="49318" y="86303"/>
                </a:cubicBezTo>
                <a:cubicBezTo>
                  <a:pt x="29171" y="99733"/>
                  <a:pt x="5087" y="172218"/>
                  <a:pt x="0" y="184935"/>
                </a:cubicBezTo>
                <a:cubicBezTo>
                  <a:pt x="4110" y="254799"/>
                  <a:pt x="1413" y="325399"/>
                  <a:pt x="12329" y="394528"/>
                </a:cubicBezTo>
                <a:cubicBezTo>
                  <a:pt x="14142" y="406010"/>
                  <a:pt x="27912" y="411925"/>
                  <a:pt x="36989" y="419186"/>
                </a:cubicBezTo>
                <a:cubicBezTo>
                  <a:pt x="58031" y="436019"/>
                  <a:pt x="99472" y="459569"/>
                  <a:pt x="123296" y="468502"/>
                </a:cubicBezTo>
                <a:cubicBezTo>
                  <a:pt x="139163" y="474452"/>
                  <a:pt x="155674" y="480418"/>
                  <a:pt x="172615" y="480831"/>
                </a:cubicBezTo>
                <a:cubicBezTo>
                  <a:pt x="493118" y="488648"/>
                  <a:pt x="813758" y="489050"/>
                  <a:pt x="1134330" y="493160"/>
                </a:cubicBezTo>
                <a:cubicBezTo>
                  <a:pt x="1292844" y="538447"/>
                  <a:pt x="1150878" y="501401"/>
                  <a:pt x="1294616" y="530147"/>
                </a:cubicBezTo>
                <a:cubicBezTo>
                  <a:pt x="1311233" y="533470"/>
                  <a:pt x="1327083" y="540702"/>
                  <a:pt x="1343935" y="542476"/>
                </a:cubicBezTo>
                <a:cubicBezTo>
                  <a:pt x="1405381" y="548944"/>
                  <a:pt x="1467232" y="550695"/>
                  <a:pt x="1528880" y="554805"/>
                </a:cubicBezTo>
                <a:lnTo>
                  <a:pt x="2330309" y="542476"/>
                </a:lnTo>
                <a:cubicBezTo>
                  <a:pt x="2359359" y="541669"/>
                  <a:pt x="2387616" y="532018"/>
                  <a:pt x="2416617" y="530147"/>
                </a:cubicBezTo>
                <a:cubicBezTo>
                  <a:pt x="2515135" y="523791"/>
                  <a:pt x="2613892" y="521928"/>
                  <a:pt x="2712529" y="517818"/>
                </a:cubicBezTo>
                <a:cubicBezTo>
                  <a:pt x="2741298" y="505489"/>
                  <a:pt x="2769623" y="492066"/>
                  <a:pt x="2798837" y="480831"/>
                </a:cubicBezTo>
                <a:cubicBezTo>
                  <a:pt x="2823098" y="471500"/>
                  <a:pt x="2848821" y="466170"/>
                  <a:pt x="2872815" y="456173"/>
                </a:cubicBezTo>
                <a:cubicBezTo>
                  <a:pt x="2981693" y="410810"/>
                  <a:pt x="2912219" y="435419"/>
                  <a:pt x="2983782" y="394528"/>
                </a:cubicBezTo>
                <a:cubicBezTo>
                  <a:pt x="2999740" y="385409"/>
                  <a:pt x="3016661" y="378089"/>
                  <a:pt x="3033101" y="369870"/>
                </a:cubicBezTo>
                <a:cubicBezTo>
                  <a:pt x="3045431" y="357541"/>
                  <a:pt x="3055582" y="342555"/>
                  <a:pt x="3070090" y="332883"/>
                </a:cubicBezTo>
                <a:cubicBezTo>
                  <a:pt x="3080904" y="325674"/>
                  <a:pt x="3098960" y="330702"/>
                  <a:pt x="3107079" y="320554"/>
                </a:cubicBezTo>
                <a:cubicBezTo>
                  <a:pt x="3117665" y="307323"/>
                  <a:pt x="3114754" y="287531"/>
                  <a:pt x="3119409" y="271238"/>
                </a:cubicBezTo>
                <a:cubicBezTo>
                  <a:pt x="3122980" y="258742"/>
                  <a:pt x="3127629" y="246580"/>
                  <a:pt x="3131739" y="234251"/>
                </a:cubicBezTo>
                <a:cubicBezTo>
                  <a:pt x="3123519" y="197264"/>
                  <a:pt x="3122759" y="157783"/>
                  <a:pt x="3107079" y="123290"/>
                </a:cubicBezTo>
                <a:cubicBezTo>
                  <a:pt x="3102057" y="112243"/>
                  <a:pt x="3024724" y="75731"/>
                  <a:pt x="3020771" y="73974"/>
                </a:cubicBezTo>
                <a:cubicBezTo>
                  <a:pt x="3000546" y="64986"/>
                  <a:pt x="2980356" y="55561"/>
                  <a:pt x="2959123" y="49316"/>
                </a:cubicBezTo>
                <a:cubicBezTo>
                  <a:pt x="2910352" y="34972"/>
                  <a:pt x="2859395" y="28404"/>
                  <a:pt x="2811167" y="12329"/>
                </a:cubicBezTo>
                <a:lnTo>
                  <a:pt x="2774178" y="0"/>
                </a:lnTo>
                <a:cubicBezTo>
                  <a:pt x="2634442" y="4110"/>
                  <a:pt x="2494534" y="4278"/>
                  <a:pt x="2354969" y="12329"/>
                </a:cubicBezTo>
                <a:cubicBezTo>
                  <a:pt x="2280659" y="16616"/>
                  <a:pt x="2206977" y="28456"/>
                  <a:pt x="2133034" y="36987"/>
                </a:cubicBezTo>
                <a:cubicBezTo>
                  <a:pt x="2100118" y="40785"/>
                  <a:pt x="2067028" y="43558"/>
                  <a:pt x="2034397" y="49316"/>
                </a:cubicBezTo>
                <a:cubicBezTo>
                  <a:pt x="1997082" y="55901"/>
                  <a:pt x="1961175" y="70644"/>
                  <a:pt x="1923430" y="73974"/>
                </a:cubicBezTo>
                <a:cubicBezTo>
                  <a:pt x="1820998" y="83012"/>
                  <a:pt x="1717935" y="82193"/>
                  <a:pt x="1615188" y="86303"/>
                </a:cubicBezTo>
                <a:lnTo>
                  <a:pt x="998704" y="73974"/>
                </a:lnTo>
                <a:cubicBezTo>
                  <a:pt x="973720" y="73082"/>
                  <a:pt x="924726" y="61645"/>
                  <a:pt x="924726" y="61645"/>
                </a:cubicBezTo>
                <a:lnTo>
                  <a:pt x="924726" y="616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2573" y="1307486"/>
            <a:ext cx="665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Kıtalara</a:t>
            </a:r>
            <a:r>
              <a:rPr lang="en-US" b="1" dirty="0" smtClean="0"/>
              <a:t> </a:t>
            </a:r>
            <a:r>
              <a:rPr lang="en-US" b="1" dirty="0" err="1"/>
              <a:t>G</a:t>
            </a:r>
            <a:r>
              <a:rPr lang="en-US" b="1" dirty="0" err="1" smtClean="0"/>
              <a:t>öre</a:t>
            </a:r>
            <a:r>
              <a:rPr lang="en-US" b="1" dirty="0" smtClean="0"/>
              <a:t> </a:t>
            </a:r>
            <a:r>
              <a:rPr lang="en-US" b="1" dirty="0" err="1" smtClean="0"/>
              <a:t>Yurttaş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Sosyal</a:t>
            </a:r>
            <a:r>
              <a:rPr lang="en-US" b="1" dirty="0" smtClean="0"/>
              <a:t> </a:t>
            </a:r>
            <a:r>
              <a:rPr lang="en-US" b="1" dirty="0" err="1" smtClean="0"/>
              <a:t>Katılım</a:t>
            </a:r>
            <a:r>
              <a:rPr lang="en-US" b="1" dirty="0" smtClean="0"/>
              <a:t> </a:t>
            </a:r>
            <a:r>
              <a:rPr lang="en-US" b="1" dirty="0" err="1" smtClean="0"/>
              <a:t>Ortalama</a:t>
            </a:r>
            <a:r>
              <a:rPr lang="en-US" b="1" dirty="0" smtClean="0"/>
              <a:t> </a:t>
            </a:r>
            <a:r>
              <a:rPr lang="en-US" b="1" dirty="0" err="1" smtClean="0"/>
              <a:t>Puanı</a:t>
            </a:r>
            <a:r>
              <a:rPr lang="en-US" b="1" dirty="0" smtClean="0"/>
              <a:t> (</a:t>
            </a:r>
            <a:r>
              <a:rPr lang="en-US" b="1" dirty="0"/>
              <a:t>2011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21044"/>
              </p:ext>
            </p:extLst>
          </p:nvPr>
        </p:nvGraphicFramePr>
        <p:xfrm>
          <a:off x="1536829" y="2355531"/>
          <a:ext cx="6558385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966389"/>
                <a:gridCol w="775325"/>
                <a:gridCol w="1007931"/>
                <a:gridCol w="1000677"/>
                <a:gridCol w="833896"/>
                <a:gridCol w="11033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</a:p>
                    <a:p>
                      <a:r>
                        <a:rPr lang="en-US" dirty="0" smtClean="0"/>
                        <a:t>America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</a:p>
                    <a:p>
                      <a:r>
                        <a:rPr lang="ro-RO" dirty="0" smtClean="0"/>
                        <a:t>America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Oceania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3.30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2.78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2.44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 smtClean="0"/>
                        <a:t>1.56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4840" y="4297274"/>
            <a:ext cx="132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Istanbul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tr-TR" dirty="0"/>
              <a:t>  2.03</a:t>
            </a:r>
          </a:p>
        </p:txBody>
      </p:sp>
      <p:sp>
        <p:nvSpPr>
          <p:cNvPr id="9" name="Freeform 8"/>
          <p:cNvSpPr/>
          <p:nvPr/>
        </p:nvSpPr>
        <p:spPr>
          <a:xfrm>
            <a:off x="5252444" y="1800032"/>
            <a:ext cx="1664507" cy="3649381"/>
          </a:xfrm>
          <a:custGeom>
            <a:avLst/>
            <a:gdLst>
              <a:gd name="connsiteX0" fmla="*/ 530177 w 1664507"/>
              <a:gd name="connsiteY0" fmla="*/ 258909 h 3649381"/>
              <a:gd name="connsiteX1" fmla="*/ 530177 w 1664507"/>
              <a:gd name="connsiteY1" fmla="*/ 258909 h 3649381"/>
              <a:gd name="connsiteX2" fmla="*/ 357561 w 1664507"/>
              <a:gd name="connsiteY2" fmla="*/ 702753 h 3649381"/>
              <a:gd name="connsiteX3" fmla="*/ 345231 w 1664507"/>
              <a:gd name="connsiteY3" fmla="*/ 752069 h 3649381"/>
              <a:gd name="connsiteX4" fmla="*/ 320572 w 1664507"/>
              <a:gd name="connsiteY4" fmla="*/ 801385 h 3649381"/>
              <a:gd name="connsiteX5" fmla="*/ 308242 w 1664507"/>
              <a:gd name="connsiteY5" fmla="*/ 850701 h 3649381"/>
              <a:gd name="connsiteX6" fmla="*/ 295913 w 1664507"/>
              <a:gd name="connsiteY6" fmla="*/ 887688 h 3649381"/>
              <a:gd name="connsiteX7" fmla="*/ 283583 w 1664507"/>
              <a:gd name="connsiteY7" fmla="*/ 973990 h 3649381"/>
              <a:gd name="connsiteX8" fmla="*/ 271253 w 1664507"/>
              <a:gd name="connsiteY8" fmla="*/ 1010977 h 3649381"/>
              <a:gd name="connsiteX9" fmla="*/ 258924 w 1664507"/>
              <a:gd name="connsiteY9" fmla="*/ 1060293 h 3649381"/>
              <a:gd name="connsiteX10" fmla="*/ 234264 w 1664507"/>
              <a:gd name="connsiteY10" fmla="*/ 1195912 h 3649381"/>
              <a:gd name="connsiteX11" fmla="*/ 197275 w 1664507"/>
              <a:gd name="connsiteY11" fmla="*/ 1331531 h 3649381"/>
              <a:gd name="connsiteX12" fmla="*/ 172616 w 1664507"/>
              <a:gd name="connsiteY12" fmla="*/ 1467150 h 3649381"/>
              <a:gd name="connsiteX13" fmla="*/ 147956 w 1664507"/>
              <a:gd name="connsiteY13" fmla="*/ 1553453 h 3649381"/>
              <a:gd name="connsiteX14" fmla="*/ 135627 w 1664507"/>
              <a:gd name="connsiteY14" fmla="*/ 1602769 h 3649381"/>
              <a:gd name="connsiteX15" fmla="*/ 98638 w 1664507"/>
              <a:gd name="connsiteY15" fmla="*/ 1639756 h 3649381"/>
              <a:gd name="connsiteX16" fmla="*/ 86308 w 1664507"/>
              <a:gd name="connsiteY16" fmla="*/ 1676743 h 3649381"/>
              <a:gd name="connsiteX17" fmla="*/ 61649 w 1664507"/>
              <a:gd name="connsiteY17" fmla="*/ 1726059 h 3649381"/>
              <a:gd name="connsiteX18" fmla="*/ 49319 w 1664507"/>
              <a:gd name="connsiteY18" fmla="*/ 1800033 h 3649381"/>
              <a:gd name="connsiteX19" fmla="*/ 36989 w 1664507"/>
              <a:gd name="connsiteY19" fmla="*/ 1849349 h 3649381"/>
              <a:gd name="connsiteX20" fmla="*/ 24660 w 1664507"/>
              <a:gd name="connsiteY20" fmla="*/ 1910994 h 3649381"/>
              <a:gd name="connsiteX21" fmla="*/ 12330 w 1664507"/>
              <a:gd name="connsiteY21" fmla="*/ 1960310 h 3649381"/>
              <a:gd name="connsiteX22" fmla="*/ 0 w 1664507"/>
              <a:gd name="connsiteY22" fmla="*/ 2034284 h 3649381"/>
              <a:gd name="connsiteX23" fmla="*/ 12330 w 1664507"/>
              <a:gd name="connsiteY23" fmla="*/ 2219218 h 3649381"/>
              <a:gd name="connsiteX24" fmla="*/ 49319 w 1664507"/>
              <a:gd name="connsiteY24" fmla="*/ 2317850 h 3649381"/>
              <a:gd name="connsiteX25" fmla="*/ 86308 w 1664507"/>
              <a:gd name="connsiteY25" fmla="*/ 2391824 h 3649381"/>
              <a:gd name="connsiteX26" fmla="*/ 135627 w 1664507"/>
              <a:gd name="connsiteY26" fmla="*/ 2478127 h 3649381"/>
              <a:gd name="connsiteX27" fmla="*/ 221935 w 1664507"/>
              <a:gd name="connsiteY27" fmla="*/ 2589088 h 3649381"/>
              <a:gd name="connsiteX28" fmla="*/ 246594 w 1664507"/>
              <a:gd name="connsiteY28" fmla="*/ 2663062 h 3649381"/>
              <a:gd name="connsiteX29" fmla="*/ 308242 w 1664507"/>
              <a:gd name="connsiteY29" fmla="*/ 2749365 h 3649381"/>
              <a:gd name="connsiteX30" fmla="*/ 345231 w 1664507"/>
              <a:gd name="connsiteY30" fmla="*/ 3341156 h 3649381"/>
              <a:gd name="connsiteX31" fmla="*/ 394550 w 1664507"/>
              <a:gd name="connsiteY31" fmla="*/ 3476775 h 3649381"/>
              <a:gd name="connsiteX32" fmla="*/ 443869 w 1664507"/>
              <a:gd name="connsiteY32" fmla="*/ 3501433 h 3649381"/>
              <a:gd name="connsiteX33" fmla="*/ 505517 w 1664507"/>
              <a:gd name="connsiteY33" fmla="*/ 3538420 h 3649381"/>
              <a:gd name="connsiteX34" fmla="*/ 665803 w 1664507"/>
              <a:gd name="connsiteY34" fmla="*/ 3575407 h 3649381"/>
              <a:gd name="connsiteX35" fmla="*/ 826089 w 1664507"/>
              <a:gd name="connsiteY35" fmla="*/ 3624723 h 3649381"/>
              <a:gd name="connsiteX36" fmla="*/ 961715 w 1664507"/>
              <a:gd name="connsiteY36" fmla="*/ 3649381 h 3649381"/>
              <a:gd name="connsiteX37" fmla="*/ 1208309 w 1664507"/>
              <a:gd name="connsiteY37" fmla="*/ 3624723 h 3649381"/>
              <a:gd name="connsiteX38" fmla="*/ 1245298 w 1664507"/>
              <a:gd name="connsiteY38" fmla="*/ 3600065 h 3649381"/>
              <a:gd name="connsiteX39" fmla="*/ 1319276 w 1664507"/>
              <a:gd name="connsiteY39" fmla="*/ 3526091 h 3649381"/>
              <a:gd name="connsiteX40" fmla="*/ 1356265 w 1664507"/>
              <a:gd name="connsiteY40" fmla="*/ 3439788 h 3649381"/>
              <a:gd name="connsiteX41" fmla="*/ 1368595 w 1664507"/>
              <a:gd name="connsiteY41" fmla="*/ 3402801 h 3649381"/>
              <a:gd name="connsiteX42" fmla="*/ 1393254 w 1664507"/>
              <a:gd name="connsiteY42" fmla="*/ 3341156 h 3649381"/>
              <a:gd name="connsiteX43" fmla="*/ 1405584 w 1664507"/>
              <a:gd name="connsiteY43" fmla="*/ 3304169 h 3649381"/>
              <a:gd name="connsiteX44" fmla="*/ 1442573 w 1664507"/>
              <a:gd name="connsiteY44" fmla="*/ 3217866 h 3649381"/>
              <a:gd name="connsiteX45" fmla="*/ 1467232 w 1664507"/>
              <a:gd name="connsiteY45" fmla="*/ 3082248 h 3649381"/>
              <a:gd name="connsiteX46" fmla="*/ 1479562 w 1664507"/>
              <a:gd name="connsiteY46" fmla="*/ 2847997 h 3649381"/>
              <a:gd name="connsiteX47" fmla="*/ 1504221 w 1664507"/>
              <a:gd name="connsiteY47" fmla="*/ 2564430 h 3649381"/>
              <a:gd name="connsiteX48" fmla="*/ 1516551 w 1664507"/>
              <a:gd name="connsiteY48" fmla="*/ 2515114 h 3649381"/>
              <a:gd name="connsiteX49" fmla="*/ 1553540 w 1664507"/>
              <a:gd name="connsiteY49" fmla="*/ 2169902 h 3649381"/>
              <a:gd name="connsiteX50" fmla="*/ 1578200 w 1664507"/>
              <a:gd name="connsiteY50" fmla="*/ 2021955 h 3649381"/>
              <a:gd name="connsiteX51" fmla="*/ 1602859 w 1664507"/>
              <a:gd name="connsiteY51" fmla="*/ 1923323 h 3649381"/>
              <a:gd name="connsiteX52" fmla="*/ 1615189 w 1664507"/>
              <a:gd name="connsiteY52" fmla="*/ 1676743 h 3649381"/>
              <a:gd name="connsiteX53" fmla="*/ 1627518 w 1664507"/>
              <a:gd name="connsiteY53" fmla="*/ 1294544 h 3649381"/>
              <a:gd name="connsiteX54" fmla="*/ 1639848 w 1664507"/>
              <a:gd name="connsiteY54" fmla="*/ 1208241 h 3649381"/>
              <a:gd name="connsiteX55" fmla="*/ 1664507 w 1664507"/>
              <a:gd name="connsiteY55" fmla="*/ 1010977 h 3649381"/>
              <a:gd name="connsiteX56" fmla="*/ 1652178 w 1664507"/>
              <a:gd name="connsiteY56" fmla="*/ 308225 h 3649381"/>
              <a:gd name="connsiteX57" fmla="*/ 1627518 w 1664507"/>
              <a:gd name="connsiteY57" fmla="*/ 221922 h 3649381"/>
              <a:gd name="connsiteX58" fmla="*/ 1553540 w 1664507"/>
              <a:gd name="connsiteY58" fmla="*/ 147948 h 3649381"/>
              <a:gd name="connsiteX59" fmla="*/ 1516551 w 1664507"/>
              <a:gd name="connsiteY59" fmla="*/ 110961 h 3649381"/>
              <a:gd name="connsiteX60" fmla="*/ 1479562 w 1664507"/>
              <a:gd name="connsiteY60" fmla="*/ 98632 h 3649381"/>
              <a:gd name="connsiteX61" fmla="*/ 1405584 w 1664507"/>
              <a:gd name="connsiteY61" fmla="*/ 61645 h 3649381"/>
              <a:gd name="connsiteX62" fmla="*/ 1319276 w 1664507"/>
              <a:gd name="connsiteY62" fmla="*/ 12329 h 3649381"/>
              <a:gd name="connsiteX63" fmla="*/ 1269957 w 1664507"/>
              <a:gd name="connsiteY63" fmla="*/ 0 h 3649381"/>
              <a:gd name="connsiteX64" fmla="*/ 1048023 w 1664507"/>
              <a:gd name="connsiteY64" fmla="*/ 12329 h 3649381"/>
              <a:gd name="connsiteX65" fmla="*/ 961715 w 1664507"/>
              <a:gd name="connsiteY65" fmla="*/ 49316 h 3649381"/>
              <a:gd name="connsiteX66" fmla="*/ 912397 w 1664507"/>
              <a:gd name="connsiteY66" fmla="*/ 61645 h 3649381"/>
              <a:gd name="connsiteX67" fmla="*/ 863078 w 1664507"/>
              <a:gd name="connsiteY67" fmla="*/ 86303 h 3649381"/>
              <a:gd name="connsiteX68" fmla="*/ 789100 w 1664507"/>
              <a:gd name="connsiteY68" fmla="*/ 110961 h 3649381"/>
              <a:gd name="connsiteX69" fmla="*/ 752111 w 1664507"/>
              <a:gd name="connsiteY69" fmla="*/ 123290 h 3649381"/>
              <a:gd name="connsiteX70" fmla="*/ 715122 w 1664507"/>
              <a:gd name="connsiteY70" fmla="*/ 135619 h 3649381"/>
              <a:gd name="connsiteX71" fmla="*/ 641144 w 1664507"/>
              <a:gd name="connsiteY71" fmla="*/ 172606 h 3649381"/>
              <a:gd name="connsiteX72" fmla="*/ 616484 w 1664507"/>
              <a:gd name="connsiteY72" fmla="*/ 197264 h 3649381"/>
              <a:gd name="connsiteX73" fmla="*/ 567166 w 1664507"/>
              <a:gd name="connsiteY73" fmla="*/ 221922 h 3649381"/>
              <a:gd name="connsiteX74" fmla="*/ 505517 w 1664507"/>
              <a:gd name="connsiteY74" fmla="*/ 320554 h 3649381"/>
              <a:gd name="connsiteX75" fmla="*/ 505517 w 1664507"/>
              <a:gd name="connsiteY75" fmla="*/ 320554 h 364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664507" h="3649381">
                <a:moveTo>
                  <a:pt x="530177" y="258909"/>
                </a:moveTo>
                <a:lnTo>
                  <a:pt x="530177" y="258909"/>
                </a:lnTo>
                <a:cubicBezTo>
                  <a:pt x="472638" y="406857"/>
                  <a:pt x="396065" y="548750"/>
                  <a:pt x="357561" y="702753"/>
                </a:cubicBezTo>
                <a:cubicBezTo>
                  <a:pt x="353451" y="719192"/>
                  <a:pt x="351181" y="736203"/>
                  <a:pt x="345231" y="752069"/>
                </a:cubicBezTo>
                <a:cubicBezTo>
                  <a:pt x="338777" y="769278"/>
                  <a:pt x="327026" y="784176"/>
                  <a:pt x="320572" y="801385"/>
                </a:cubicBezTo>
                <a:cubicBezTo>
                  <a:pt x="314622" y="817251"/>
                  <a:pt x="312897" y="834408"/>
                  <a:pt x="308242" y="850701"/>
                </a:cubicBezTo>
                <a:cubicBezTo>
                  <a:pt x="304672" y="863197"/>
                  <a:pt x="300023" y="875359"/>
                  <a:pt x="295913" y="887688"/>
                </a:cubicBezTo>
                <a:cubicBezTo>
                  <a:pt x="291803" y="916455"/>
                  <a:pt x="289283" y="945495"/>
                  <a:pt x="283583" y="973990"/>
                </a:cubicBezTo>
                <a:cubicBezTo>
                  <a:pt x="281034" y="986734"/>
                  <a:pt x="274823" y="998481"/>
                  <a:pt x="271253" y="1010977"/>
                </a:cubicBezTo>
                <a:cubicBezTo>
                  <a:pt x="266598" y="1027270"/>
                  <a:pt x="261955" y="1043622"/>
                  <a:pt x="258924" y="1060293"/>
                </a:cubicBezTo>
                <a:cubicBezTo>
                  <a:pt x="244228" y="1141117"/>
                  <a:pt x="253625" y="1131380"/>
                  <a:pt x="234264" y="1195912"/>
                </a:cubicBezTo>
                <a:cubicBezTo>
                  <a:pt x="203156" y="1299600"/>
                  <a:pt x="214559" y="1236471"/>
                  <a:pt x="197275" y="1331531"/>
                </a:cubicBezTo>
                <a:cubicBezTo>
                  <a:pt x="183888" y="1405156"/>
                  <a:pt x="187848" y="1398612"/>
                  <a:pt x="172616" y="1467150"/>
                </a:cubicBezTo>
                <a:cubicBezTo>
                  <a:pt x="153339" y="1553887"/>
                  <a:pt x="168555" y="1481360"/>
                  <a:pt x="147956" y="1553453"/>
                </a:cubicBezTo>
                <a:cubicBezTo>
                  <a:pt x="143301" y="1569746"/>
                  <a:pt x="144034" y="1588057"/>
                  <a:pt x="135627" y="1602769"/>
                </a:cubicBezTo>
                <a:cubicBezTo>
                  <a:pt x="126976" y="1617908"/>
                  <a:pt x="110968" y="1627427"/>
                  <a:pt x="98638" y="1639756"/>
                </a:cubicBezTo>
                <a:cubicBezTo>
                  <a:pt x="94528" y="1652085"/>
                  <a:pt x="91428" y="1664798"/>
                  <a:pt x="86308" y="1676743"/>
                </a:cubicBezTo>
                <a:cubicBezTo>
                  <a:pt x="79068" y="1693636"/>
                  <a:pt x="66930" y="1708455"/>
                  <a:pt x="61649" y="1726059"/>
                </a:cubicBezTo>
                <a:cubicBezTo>
                  <a:pt x="54465" y="1750003"/>
                  <a:pt x="54222" y="1775520"/>
                  <a:pt x="49319" y="1800033"/>
                </a:cubicBezTo>
                <a:cubicBezTo>
                  <a:pt x="45996" y="1816649"/>
                  <a:pt x="40665" y="1832808"/>
                  <a:pt x="36989" y="1849349"/>
                </a:cubicBezTo>
                <a:cubicBezTo>
                  <a:pt x="32443" y="1869805"/>
                  <a:pt x="29206" y="1890538"/>
                  <a:pt x="24660" y="1910994"/>
                </a:cubicBezTo>
                <a:cubicBezTo>
                  <a:pt x="20984" y="1927535"/>
                  <a:pt x="15653" y="1943694"/>
                  <a:pt x="12330" y="1960310"/>
                </a:cubicBezTo>
                <a:cubicBezTo>
                  <a:pt x="7427" y="1984823"/>
                  <a:pt x="4110" y="2009626"/>
                  <a:pt x="0" y="2034284"/>
                </a:cubicBezTo>
                <a:cubicBezTo>
                  <a:pt x="4110" y="2095929"/>
                  <a:pt x="5862" y="2157776"/>
                  <a:pt x="12330" y="2219218"/>
                </a:cubicBezTo>
                <a:cubicBezTo>
                  <a:pt x="17616" y="2269435"/>
                  <a:pt x="29557" y="2271741"/>
                  <a:pt x="49319" y="2317850"/>
                </a:cubicBezTo>
                <a:cubicBezTo>
                  <a:pt x="79947" y="2389311"/>
                  <a:pt x="38920" y="2320745"/>
                  <a:pt x="86308" y="2391824"/>
                </a:cubicBezTo>
                <a:cubicBezTo>
                  <a:pt x="108816" y="2481850"/>
                  <a:pt x="80534" y="2404674"/>
                  <a:pt x="135627" y="2478127"/>
                </a:cubicBezTo>
                <a:cubicBezTo>
                  <a:pt x="233527" y="2608654"/>
                  <a:pt x="108182" y="2475342"/>
                  <a:pt x="221935" y="2589088"/>
                </a:cubicBezTo>
                <a:cubicBezTo>
                  <a:pt x="230155" y="2613746"/>
                  <a:pt x="236037" y="2639310"/>
                  <a:pt x="246594" y="2663062"/>
                </a:cubicBezTo>
                <a:cubicBezTo>
                  <a:pt x="253151" y="2677814"/>
                  <a:pt x="303273" y="2742740"/>
                  <a:pt x="308242" y="2749365"/>
                </a:cubicBezTo>
                <a:cubicBezTo>
                  <a:pt x="320461" y="3005947"/>
                  <a:pt x="321148" y="3068228"/>
                  <a:pt x="345231" y="3341156"/>
                </a:cubicBezTo>
                <a:cubicBezTo>
                  <a:pt x="350666" y="3402751"/>
                  <a:pt x="347055" y="3436067"/>
                  <a:pt x="394550" y="3476775"/>
                </a:cubicBezTo>
                <a:cubicBezTo>
                  <a:pt x="408505" y="3488736"/>
                  <a:pt x="427802" y="3492507"/>
                  <a:pt x="443869" y="3501433"/>
                </a:cubicBezTo>
                <a:cubicBezTo>
                  <a:pt x="464818" y="3513071"/>
                  <a:pt x="483701" y="3528504"/>
                  <a:pt x="505517" y="3538420"/>
                </a:cubicBezTo>
                <a:cubicBezTo>
                  <a:pt x="567574" y="3566626"/>
                  <a:pt x="597916" y="3565709"/>
                  <a:pt x="665803" y="3575407"/>
                </a:cubicBezTo>
                <a:cubicBezTo>
                  <a:pt x="737666" y="3623313"/>
                  <a:pt x="688261" y="3597159"/>
                  <a:pt x="826089" y="3624723"/>
                </a:cubicBezTo>
                <a:cubicBezTo>
                  <a:pt x="912254" y="3641955"/>
                  <a:pt x="867063" y="3633606"/>
                  <a:pt x="961715" y="3649381"/>
                </a:cubicBezTo>
                <a:cubicBezTo>
                  <a:pt x="1043913" y="3641162"/>
                  <a:pt x="1126923" y="3638876"/>
                  <a:pt x="1208309" y="3624723"/>
                </a:cubicBezTo>
                <a:cubicBezTo>
                  <a:pt x="1222908" y="3622184"/>
                  <a:pt x="1234222" y="3609909"/>
                  <a:pt x="1245298" y="3600065"/>
                </a:cubicBezTo>
                <a:cubicBezTo>
                  <a:pt x="1271363" y="3576898"/>
                  <a:pt x="1319276" y="3526091"/>
                  <a:pt x="1319276" y="3526091"/>
                </a:cubicBezTo>
                <a:cubicBezTo>
                  <a:pt x="1348192" y="3439350"/>
                  <a:pt x="1310558" y="3546433"/>
                  <a:pt x="1356265" y="3439788"/>
                </a:cubicBezTo>
                <a:cubicBezTo>
                  <a:pt x="1361385" y="3427843"/>
                  <a:pt x="1364032" y="3414969"/>
                  <a:pt x="1368595" y="3402801"/>
                </a:cubicBezTo>
                <a:cubicBezTo>
                  <a:pt x="1376366" y="3382079"/>
                  <a:pt x="1385483" y="3361878"/>
                  <a:pt x="1393254" y="3341156"/>
                </a:cubicBezTo>
                <a:cubicBezTo>
                  <a:pt x="1397817" y="3328988"/>
                  <a:pt x="1400464" y="3316114"/>
                  <a:pt x="1405584" y="3304169"/>
                </a:cubicBezTo>
                <a:cubicBezTo>
                  <a:pt x="1426754" y="3254774"/>
                  <a:pt x="1431007" y="3264125"/>
                  <a:pt x="1442573" y="3217866"/>
                </a:cubicBezTo>
                <a:cubicBezTo>
                  <a:pt x="1451191" y="3183396"/>
                  <a:pt x="1461734" y="3115233"/>
                  <a:pt x="1467232" y="3082248"/>
                </a:cubicBezTo>
                <a:cubicBezTo>
                  <a:pt x="1471342" y="3004164"/>
                  <a:pt x="1474831" y="2926046"/>
                  <a:pt x="1479562" y="2847997"/>
                </a:cubicBezTo>
                <a:cubicBezTo>
                  <a:pt x="1483551" y="2782186"/>
                  <a:pt x="1492614" y="2639870"/>
                  <a:pt x="1504221" y="2564430"/>
                </a:cubicBezTo>
                <a:cubicBezTo>
                  <a:pt x="1506798" y="2547682"/>
                  <a:pt x="1512441" y="2531553"/>
                  <a:pt x="1516551" y="2515114"/>
                </a:cubicBezTo>
                <a:cubicBezTo>
                  <a:pt x="1535557" y="2154026"/>
                  <a:pt x="1509648" y="2400319"/>
                  <a:pt x="1553540" y="2169902"/>
                </a:cubicBezTo>
                <a:cubicBezTo>
                  <a:pt x="1562895" y="2120789"/>
                  <a:pt x="1566074" y="2070458"/>
                  <a:pt x="1578200" y="2021955"/>
                </a:cubicBezTo>
                <a:lnTo>
                  <a:pt x="1602859" y="1923323"/>
                </a:lnTo>
                <a:cubicBezTo>
                  <a:pt x="1606969" y="1841130"/>
                  <a:pt x="1611964" y="1758976"/>
                  <a:pt x="1615189" y="1676743"/>
                </a:cubicBezTo>
                <a:cubicBezTo>
                  <a:pt x="1620184" y="1549375"/>
                  <a:pt x="1620818" y="1421834"/>
                  <a:pt x="1627518" y="1294544"/>
                </a:cubicBezTo>
                <a:cubicBezTo>
                  <a:pt x="1629045" y="1265524"/>
                  <a:pt x="1636956" y="1237157"/>
                  <a:pt x="1639848" y="1208241"/>
                </a:cubicBezTo>
                <a:cubicBezTo>
                  <a:pt x="1658887" y="1017871"/>
                  <a:pt x="1633848" y="1102954"/>
                  <a:pt x="1664507" y="1010977"/>
                </a:cubicBezTo>
                <a:cubicBezTo>
                  <a:pt x="1660397" y="776726"/>
                  <a:pt x="1659856" y="542386"/>
                  <a:pt x="1652178" y="308225"/>
                </a:cubicBezTo>
                <a:cubicBezTo>
                  <a:pt x="1651901" y="299770"/>
                  <a:pt x="1633545" y="233975"/>
                  <a:pt x="1627518" y="221922"/>
                </a:cubicBezTo>
                <a:cubicBezTo>
                  <a:pt x="1603099" y="173087"/>
                  <a:pt x="1598572" y="186545"/>
                  <a:pt x="1553540" y="147948"/>
                </a:cubicBezTo>
                <a:cubicBezTo>
                  <a:pt x="1540301" y="136601"/>
                  <a:pt x="1531059" y="120633"/>
                  <a:pt x="1516551" y="110961"/>
                </a:cubicBezTo>
                <a:cubicBezTo>
                  <a:pt x="1505737" y="103752"/>
                  <a:pt x="1491438" y="103910"/>
                  <a:pt x="1479562" y="98632"/>
                </a:cubicBezTo>
                <a:cubicBezTo>
                  <a:pt x="1454368" y="87435"/>
                  <a:pt x="1429685" y="75033"/>
                  <a:pt x="1405584" y="61645"/>
                </a:cubicBezTo>
                <a:cubicBezTo>
                  <a:pt x="1356053" y="34129"/>
                  <a:pt x="1378437" y="34513"/>
                  <a:pt x="1319276" y="12329"/>
                </a:cubicBezTo>
                <a:cubicBezTo>
                  <a:pt x="1303409" y="6379"/>
                  <a:pt x="1286397" y="4110"/>
                  <a:pt x="1269957" y="0"/>
                </a:cubicBezTo>
                <a:cubicBezTo>
                  <a:pt x="1195979" y="4110"/>
                  <a:pt x="1121781" y="5305"/>
                  <a:pt x="1048023" y="12329"/>
                </a:cubicBezTo>
                <a:cubicBezTo>
                  <a:pt x="1020663" y="14935"/>
                  <a:pt x="984382" y="40816"/>
                  <a:pt x="961715" y="49316"/>
                </a:cubicBezTo>
                <a:cubicBezTo>
                  <a:pt x="945849" y="55266"/>
                  <a:pt x="928263" y="55695"/>
                  <a:pt x="912397" y="61645"/>
                </a:cubicBezTo>
                <a:cubicBezTo>
                  <a:pt x="895187" y="68098"/>
                  <a:pt x="880143" y="79477"/>
                  <a:pt x="863078" y="86303"/>
                </a:cubicBezTo>
                <a:cubicBezTo>
                  <a:pt x="838944" y="95956"/>
                  <a:pt x="813759" y="102742"/>
                  <a:pt x="789100" y="110961"/>
                </a:cubicBezTo>
                <a:lnTo>
                  <a:pt x="752111" y="123290"/>
                </a:lnTo>
                <a:cubicBezTo>
                  <a:pt x="739781" y="127400"/>
                  <a:pt x="725936" y="128410"/>
                  <a:pt x="715122" y="135619"/>
                </a:cubicBezTo>
                <a:cubicBezTo>
                  <a:pt x="667319" y="167486"/>
                  <a:pt x="692191" y="155591"/>
                  <a:pt x="641144" y="172606"/>
                </a:cubicBezTo>
                <a:cubicBezTo>
                  <a:pt x="632924" y="180825"/>
                  <a:pt x="626156" y="190816"/>
                  <a:pt x="616484" y="197264"/>
                </a:cubicBezTo>
                <a:cubicBezTo>
                  <a:pt x="601191" y="207459"/>
                  <a:pt x="580163" y="208926"/>
                  <a:pt x="567166" y="221922"/>
                </a:cubicBezTo>
                <a:cubicBezTo>
                  <a:pt x="539958" y="249128"/>
                  <a:pt x="522664" y="286262"/>
                  <a:pt x="505517" y="320554"/>
                </a:cubicBezTo>
                <a:lnTo>
                  <a:pt x="505517" y="32055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İzmir belediyeleri ve e-katılım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0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Varolan</a:t>
            </a:r>
            <a:r>
              <a:rPr lang="en-US" dirty="0" smtClean="0"/>
              <a:t> e-</a:t>
            </a:r>
            <a:r>
              <a:rPr lang="en-US" dirty="0" err="1" smtClean="0"/>
              <a:t>devlet</a:t>
            </a:r>
            <a:r>
              <a:rPr lang="en-US" dirty="0" smtClean="0"/>
              <a:t>/e-</a:t>
            </a:r>
            <a:r>
              <a:rPr lang="en-US" dirty="0" err="1" smtClean="0"/>
              <a:t>katılım</a:t>
            </a:r>
            <a:r>
              <a:rPr lang="en-US" dirty="0" smtClean="0"/>
              <a:t> </a:t>
            </a:r>
            <a:r>
              <a:rPr lang="en-US" dirty="0" err="1" smtClean="0"/>
              <a:t>ölçütleri</a:t>
            </a:r>
            <a:endParaRPr lang="en-US" dirty="0" smtClean="0"/>
          </a:p>
          <a:p>
            <a:r>
              <a:rPr lang="en-US" dirty="0" smtClean="0"/>
              <a:t>BM – </a:t>
            </a:r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soruları</a:t>
            </a:r>
            <a:r>
              <a:rPr lang="en-US" dirty="0" smtClean="0"/>
              <a:t> </a:t>
            </a:r>
            <a:r>
              <a:rPr lang="en-US" dirty="0" err="1" smtClean="0"/>
              <a:t>kamuya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endParaRPr lang="en-US" dirty="0" smtClean="0"/>
          </a:p>
          <a:p>
            <a:r>
              <a:rPr lang="en-US" dirty="0" smtClean="0"/>
              <a:t>Rutgers </a:t>
            </a:r>
            <a:r>
              <a:rPr lang="en-US" dirty="0" err="1" smtClean="0"/>
              <a:t>Üniversitesi</a:t>
            </a:r>
            <a:r>
              <a:rPr lang="en-US" dirty="0" smtClean="0"/>
              <a:t> E-</a:t>
            </a:r>
            <a:r>
              <a:rPr lang="en-US" dirty="0" err="1" smtClean="0"/>
              <a:t>Yönetişim</a:t>
            </a:r>
            <a:r>
              <a:rPr lang="en-US" dirty="0" smtClean="0"/>
              <a:t> </a:t>
            </a:r>
            <a:r>
              <a:rPr lang="en-US" dirty="0" err="1" smtClean="0"/>
              <a:t>Başarım</a:t>
            </a:r>
            <a:r>
              <a:rPr lang="en-US" dirty="0" smtClean="0"/>
              <a:t> </a:t>
            </a:r>
            <a:r>
              <a:rPr lang="en-US" dirty="0" err="1" smtClean="0"/>
              <a:t>Endeksi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>
                <a:latin typeface="+mj-lt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Rutgers </a:t>
            </a:r>
            <a:r>
              <a:rPr lang="en-US" i="1" dirty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E-Governance Performance </a:t>
            </a:r>
            <a:r>
              <a:rPr lang="en-US" i="1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	Index)</a:t>
            </a:r>
          </a:p>
          <a:p>
            <a:pPr marL="400050" lvl="1" indent="0">
              <a:buNone/>
            </a:pPr>
            <a:r>
              <a:rPr lang="en-US" dirty="0" err="1"/>
              <a:t>Dünyadaki</a:t>
            </a:r>
            <a:r>
              <a:rPr lang="en-US" dirty="0"/>
              <a:t> </a:t>
            </a:r>
            <a:r>
              <a:rPr lang="en-US" dirty="0" err="1"/>
              <a:t>Belediyelerde</a:t>
            </a:r>
            <a:r>
              <a:rPr lang="en-US" dirty="0"/>
              <a:t> </a:t>
            </a:r>
            <a:r>
              <a:rPr lang="en-US" dirty="0" err="1"/>
              <a:t>Sayısal</a:t>
            </a:r>
            <a:r>
              <a:rPr lang="en-US" dirty="0"/>
              <a:t> </a:t>
            </a:r>
            <a:r>
              <a:rPr lang="en-US" dirty="0" err="1"/>
              <a:t>Yönetişim</a:t>
            </a:r>
            <a:r>
              <a:rPr lang="en-US" dirty="0"/>
              <a:t> (Digital Governance in Municipalities Worldwide</a:t>
            </a:r>
            <a:r>
              <a:rPr lang="en-US" dirty="0" smtClean="0"/>
              <a:t>)</a:t>
            </a:r>
          </a:p>
          <a:p>
            <a:pPr marL="441007" indent="-342900"/>
            <a:r>
              <a:rPr lang="en-US" dirty="0" err="1" smtClean="0"/>
              <a:t>Hollanda</a:t>
            </a:r>
            <a:r>
              <a:rPr lang="en-US" dirty="0" smtClean="0"/>
              <a:t> </a:t>
            </a:r>
            <a:r>
              <a:rPr lang="en-US" dirty="0" err="1" smtClean="0"/>
              <a:t>Belediyeleri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geliştirilen</a:t>
            </a:r>
            <a:r>
              <a:rPr lang="en-US" dirty="0" smtClean="0"/>
              <a:t> </a:t>
            </a:r>
            <a:r>
              <a:rPr lang="en-US" dirty="0" err="1" smtClean="0"/>
              <a:t>ölçü</a:t>
            </a:r>
            <a:r>
              <a:rPr lang="en-US" dirty="0" err="1"/>
              <a:t>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2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Standart</a:t>
            </a:r>
            <a:endParaRPr lang="en-US" dirty="0" smtClean="0"/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posta</a:t>
            </a:r>
            <a:endParaRPr lang="en-US" dirty="0" smtClean="0"/>
          </a:p>
          <a:p>
            <a:pPr lvl="1"/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bülteni</a:t>
            </a:r>
            <a:endParaRPr lang="en-US" dirty="0" smtClean="0"/>
          </a:p>
          <a:p>
            <a:pPr lvl="1"/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mesaj</a:t>
            </a:r>
            <a:r>
              <a:rPr lang="en-US" dirty="0" smtClean="0"/>
              <a:t> </a:t>
            </a:r>
            <a:r>
              <a:rPr lang="en-US" dirty="0" err="1" smtClean="0"/>
              <a:t>servisi</a:t>
            </a:r>
            <a:r>
              <a:rPr lang="en-US" dirty="0" smtClean="0"/>
              <a:t> (SMS)</a:t>
            </a:r>
          </a:p>
          <a:p>
            <a:pPr lvl="1"/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yoklaması</a:t>
            </a:r>
            <a:endParaRPr lang="en-US" dirty="0" smtClean="0"/>
          </a:p>
          <a:p>
            <a:pPr lvl="1"/>
            <a:r>
              <a:rPr lang="en-US" dirty="0" err="1" smtClean="0"/>
              <a:t>anket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</a:t>
            </a:r>
            <a:r>
              <a:rPr lang="en-US" sz="3200" dirty="0" err="1" smtClean="0"/>
              <a:t>Katılımda</a:t>
            </a:r>
            <a:r>
              <a:rPr lang="en-US" sz="3200" dirty="0" smtClean="0"/>
              <a:t> </a:t>
            </a:r>
            <a:r>
              <a:rPr lang="en-US" sz="3200" dirty="0" err="1"/>
              <a:t>b</a:t>
            </a:r>
            <a:r>
              <a:rPr lang="en-US" sz="3200" dirty="0" err="1" smtClean="0"/>
              <a:t>ilgi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iletişim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teknolojileri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34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42584"/>
            <a:ext cx="7408333" cy="3450696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Yenilikçi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teknolojiler</a:t>
            </a:r>
            <a:endParaRPr lang="en-US" sz="2000" dirty="0" smtClean="0"/>
          </a:p>
          <a:p>
            <a:pPr lvl="1"/>
            <a:r>
              <a:rPr lang="en-US" sz="2000" dirty="0" err="1" smtClean="0"/>
              <a:t>Çok</a:t>
            </a:r>
            <a:r>
              <a:rPr lang="en-US" sz="2000" dirty="0" smtClean="0"/>
              <a:t> </a:t>
            </a:r>
            <a:r>
              <a:rPr lang="en-US" sz="2000" dirty="0" err="1"/>
              <a:t>Basit</a:t>
            </a:r>
            <a:r>
              <a:rPr lang="en-US" sz="2000" dirty="0"/>
              <a:t> </a:t>
            </a:r>
            <a:r>
              <a:rPr lang="en-US" sz="2000" dirty="0" err="1" smtClean="0"/>
              <a:t>Besleme</a:t>
            </a:r>
            <a:r>
              <a:rPr lang="en-US" sz="2000" dirty="0" smtClean="0"/>
              <a:t> (Really </a:t>
            </a:r>
            <a:r>
              <a:rPr lang="en-US" sz="2000" dirty="0"/>
              <a:t>Simple </a:t>
            </a:r>
            <a:r>
              <a:rPr lang="en-US" sz="2000" dirty="0" smtClean="0"/>
              <a:t>Syndication - </a:t>
            </a:r>
            <a:r>
              <a:rPr lang="en-US" sz="2000" dirty="0"/>
              <a:t>(</a:t>
            </a:r>
            <a:r>
              <a:rPr lang="en-US" sz="2000" dirty="0" smtClean="0"/>
              <a:t>RSS))</a:t>
            </a:r>
          </a:p>
          <a:p>
            <a:pPr lvl="1"/>
            <a:r>
              <a:rPr lang="en-US" sz="2000" dirty="0" err="1" smtClean="0"/>
              <a:t>ağ</a:t>
            </a:r>
            <a:r>
              <a:rPr lang="en-US" sz="2000" dirty="0" smtClean="0"/>
              <a:t> </a:t>
            </a:r>
            <a:r>
              <a:rPr lang="en-US" sz="2000" dirty="0" err="1" smtClean="0"/>
              <a:t>günlüğü</a:t>
            </a:r>
            <a:r>
              <a:rPr lang="en-US" sz="2000" dirty="0" smtClean="0"/>
              <a:t> (blog)</a:t>
            </a:r>
          </a:p>
          <a:p>
            <a:pPr lvl="1"/>
            <a:r>
              <a:rPr lang="en-US" sz="2000" dirty="0" smtClean="0"/>
              <a:t>forum</a:t>
            </a:r>
          </a:p>
          <a:p>
            <a:pPr lvl="1"/>
            <a:r>
              <a:rPr lang="en-US" sz="2000" dirty="0" err="1" smtClean="0"/>
              <a:t>sosyal</a:t>
            </a:r>
            <a:r>
              <a:rPr lang="en-US" sz="2000" dirty="0" smtClean="0"/>
              <a:t> </a:t>
            </a:r>
            <a:r>
              <a:rPr lang="en-US" sz="2000" dirty="0" err="1" smtClean="0"/>
              <a:t>ağlar</a:t>
            </a:r>
            <a:r>
              <a:rPr lang="en-US" sz="2000" dirty="0" smtClean="0"/>
              <a:t> (Facebook, LinkedIn)</a:t>
            </a:r>
          </a:p>
          <a:p>
            <a:pPr lvl="1"/>
            <a:r>
              <a:rPr lang="en-US" sz="2000" dirty="0" smtClean="0"/>
              <a:t>Twitter</a:t>
            </a:r>
          </a:p>
          <a:p>
            <a:pPr lvl="1"/>
            <a:r>
              <a:rPr lang="en-US" sz="2000" dirty="0" err="1" smtClean="0"/>
              <a:t>ortam</a:t>
            </a:r>
            <a:r>
              <a:rPr lang="en-US" sz="2000" dirty="0" smtClean="0"/>
              <a:t> </a:t>
            </a:r>
            <a:r>
              <a:rPr lang="en-US" sz="2000" dirty="0" err="1" smtClean="0"/>
              <a:t>topluluğu</a:t>
            </a:r>
            <a:r>
              <a:rPr lang="en-US" sz="2000" dirty="0" smtClean="0"/>
              <a:t> (YouTube, Flickr)</a:t>
            </a:r>
          </a:p>
          <a:p>
            <a:pPr lvl="1"/>
            <a:r>
              <a:rPr lang="en-US" sz="2000" dirty="0" err="1" smtClean="0"/>
              <a:t>sohbet</a:t>
            </a:r>
            <a:r>
              <a:rPr lang="en-US" sz="2000" dirty="0" smtClean="0"/>
              <a:t> (chat)</a:t>
            </a:r>
          </a:p>
          <a:p>
            <a:pPr lvl="1"/>
            <a:r>
              <a:rPr lang="en-US" sz="2000" dirty="0" err="1" smtClean="0"/>
              <a:t>etkileşimli</a:t>
            </a:r>
            <a:r>
              <a:rPr lang="en-US" sz="2000" dirty="0" smtClean="0"/>
              <a:t> </a:t>
            </a:r>
            <a:r>
              <a:rPr lang="en-US" sz="2000" dirty="0" err="1" smtClean="0"/>
              <a:t>harita</a:t>
            </a:r>
            <a:endParaRPr lang="en-US" sz="2000" dirty="0" smtClean="0"/>
          </a:p>
          <a:p>
            <a:pPr lvl="1"/>
            <a:r>
              <a:rPr lang="en-US" sz="2000" dirty="0" smtClean="0"/>
              <a:t>e-</a:t>
            </a:r>
            <a:r>
              <a:rPr lang="en-US" sz="2000" dirty="0" err="1" smtClean="0"/>
              <a:t>dilekçe</a:t>
            </a:r>
            <a:endParaRPr lang="en-US" sz="2000" dirty="0" smtClean="0"/>
          </a:p>
          <a:p>
            <a:pPr lvl="1"/>
            <a:r>
              <a:rPr lang="en-US" sz="2000" dirty="0" err="1" smtClean="0"/>
              <a:t>viki</a:t>
            </a:r>
            <a:r>
              <a:rPr lang="en-US" sz="2000" dirty="0" smtClean="0"/>
              <a:t> (wiki)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E-</a:t>
            </a:r>
            <a:r>
              <a:rPr lang="en-US" sz="3200" dirty="0" err="1"/>
              <a:t>Katılımda</a:t>
            </a:r>
            <a:r>
              <a:rPr lang="en-US" sz="3200" dirty="0"/>
              <a:t>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iletişim</a:t>
            </a:r>
            <a:r>
              <a:rPr lang="en-US" sz="3200" dirty="0"/>
              <a:t> </a:t>
            </a:r>
            <a:r>
              <a:rPr lang="en-US" sz="3200" dirty="0" err="1"/>
              <a:t>teknolojileri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270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Deneysel</a:t>
            </a:r>
            <a:r>
              <a:rPr lang="en-US" dirty="0" smtClean="0"/>
              <a:t> </a:t>
            </a:r>
            <a:r>
              <a:rPr lang="en-US" dirty="0" err="1" smtClean="0"/>
              <a:t>teknolojiler</a:t>
            </a:r>
            <a:endParaRPr lang="en-US" dirty="0" smtClean="0"/>
          </a:p>
          <a:p>
            <a:pPr lvl="1"/>
            <a:r>
              <a:rPr lang="en-US" dirty="0" err="1" smtClean="0"/>
              <a:t>benzetim</a:t>
            </a:r>
            <a:endParaRPr lang="en-US" dirty="0" smtClean="0"/>
          </a:p>
          <a:p>
            <a:pPr lvl="1"/>
            <a:r>
              <a:rPr lang="en-US" dirty="0" err="1" smtClean="0"/>
              <a:t>oyun</a:t>
            </a:r>
            <a:endParaRPr lang="en-US" dirty="0" smtClean="0"/>
          </a:p>
          <a:p>
            <a:pPr lvl="1"/>
            <a:r>
              <a:rPr lang="en-US" dirty="0" err="1" smtClean="0"/>
              <a:t>sanal</a:t>
            </a:r>
            <a:r>
              <a:rPr lang="en-US" dirty="0" smtClean="0"/>
              <a:t> </a:t>
            </a:r>
            <a:r>
              <a:rPr lang="en-US" dirty="0" err="1" smtClean="0"/>
              <a:t>dünya</a:t>
            </a:r>
            <a:endParaRPr lang="en-US" dirty="0" smtClean="0"/>
          </a:p>
          <a:p>
            <a:pPr lvl="1"/>
            <a:r>
              <a:rPr lang="en-US" dirty="0" err="1" smtClean="0"/>
              <a:t>sohbet</a:t>
            </a:r>
            <a:r>
              <a:rPr lang="en-US" dirty="0" smtClean="0"/>
              <a:t> </a:t>
            </a:r>
            <a:r>
              <a:rPr lang="en-US" dirty="0" err="1" smtClean="0"/>
              <a:t>robotu</a:t>
            </a:r>
            <a:endParaRPr lang="en-US" dirty="0" smtClean="0"/>
          </a:p>
          <a:p>
            <a:pPr lvl="1"/>
            <a:r>
              <a:rPr lang="en-US" dirty="0" err="1" smtClean="0"/>
              <a:t>gurup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E-</a:t>
            </a:r>
            <a:r>
              <a:rPr lang="en-US" sz="3200" dirty="0" err="1"/>
              <a:t>Katılımda</a:t>
            </a:r>
            <a:r>
              <a:rPr lang="en-US" sz="3200" dirty="0"/>
              <a:t>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iletişim</a:t>
            </a:r>
            <a:r>
              <a:rPr lang="en-US" sz="3200" dirty="0"/>
              <a:t> </a:t>
            </a:r>
            <a:r>
              <a:rPr lang="en-US" sz="3200" dirty="0" err="1"/>
              <a:t>teknolojileri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23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endParaRPr lang="en-US" dirty="0" smtClean="0"/>
          </a:p>
          <a:p>
            <a:r>
              <a:rPr lang="en-US" dirty="0" err="1" smtClean="0"/>
              <a:t>danışılan</a:t>
            </a:r>
            <a:endParaRPr lang="en-US" dirty="0" smtClean="0"/>
          </a:p>
          <a:p>
            <a:r>
              <a:rPr lang="en-US" dirty="0" err="1" smtClean="0"/>
              <a:t>öneren</a:t>
            </a:r>
            <a:endParaRPr lang="en-US" dirty="0" smtClean="0"/>
          </a:p>
          <a:p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üreten</a:t>
            </a:r>
            <a:endParaRPr lang="en-US" dirty="0" smtClean="0"/>
          </a:p>
          <a:p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katılım</a:t>
            </a:r>
            <a:r>
              <a:rPr lang="en-US" dirty="0" smtClean="0"/>
              <a:t> </a:t>
            </a:r>
            <a:r>
              <a:rPr lang="en-US" dirty="0" err="1" smtClean="0"/>
              <a:t>düzeyleri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7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 err="1" smtClean="0"/>
              <a:t>sitesinde</a:t>
            </a:r>
            <a:r>
              <a:rPr lang="en-US" dirty="0" smtClean="0"/>
              <a:t> </a:t>
            </a:r>
            <a:r>
              <a:rPr lang="en-US" dirty="0" err="1" smtClean="0"/>
              <a:t>yurttaş</a:t>
            </a:r>
            <a:r>
              <a:rPr lang="en-US" dirty="0" smtClean="0"/>
              <a:t> </a:t>
            </a:r>
            <a:r>
              <a:rPr lang="en-US" dirty="0" err="1" smtClean="0"/>
              <a:t>memnuniyet</a:t>
            </a:r>
            <a:r>
              <a:rPr lang="en-US" dirty="0" smtClean="0"/>
              <a:t> </a:t>
            </a:r>
            <a:r>
              <a:rPr lang="en-US" dirty="0" err="1" smtClean="0"/>
              <a:t>anketi</a:t>
            </a:r>
            <a:r>
              <a:rPr lang="en-US" dirty="0" smtClean="0"/>
              <a:t> </a:t>
            </a:r>
            <a:r>
              <a:rPr lang="en-US" dirty="0" err="1"/>
              <a:t>sonuçları</a:t>
            </a:r>
            <a:r>
              <a:rPr lang="en-US" dirty="0"/>
              <a:t> </a:t>
            </a:r>
            <a:r>
              <a:rPr lang="en-US" dirty="0" err="1"/>
              <a:t>yayınlanıyor</a:t>
            </a:r>
            <a:r>
              <a:rPr lang="en-US" dirty="0"/>
              <a:t> mu?</a:t>
            </a:r>
          </a:p>
          <a:p>
            <a:r>
              <a:rPr lang="en-US" dirty="0" smtClean="0"/>
              <a:t>0=</a:t>
            </a:r>
            <a:r>
              <a:rPr lang="en-US" dirty="0" err="1" smtClean="0"/>
              <a:t>Hayır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</a:t>
            </a:r>
            <a:r>
              <a:rPr lang="en-US" dirty="0" smtClean="0"/>
              <a:t>=Site </a:t>
            </a:r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iletişim</a:t>
            </a:r>
            <a:r>
              <a:rPr lang="en-US" dirty="0" smtClean="0"/>
              <a:t> </a:t>
            </a:r>
            <a:r>
              <a:rPr lang="en-US" dirty="0" err="1" smtClean="0"/>
              <a:t>bilgisi</a:t>
            </a:r>
            <a:r>
              <a:rPr lang="en-US" dirty="0" smtClean="0"/>
              <a:t> </a:t>
            </a:r>
            <a:r>
              <a:rPr lang="en-US" dirty="0" err="1" smtClean="0"/>
              <a:t>veriyor</a:t>
            </a:r>
            <a:r>
              <a:rPr lang="en-US" dirty="0" smtClean="0"/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</a:t>
            </a:r>
            <a:r>
              <a:rPr lang="en-US" dirty="0" smtClean="0"/>
              <a:t>=</a:t>
            </a:r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siteden</a:t>
            </a:r>
            <a:r>
              <a:rPr lang="en-US" dirty="0" smtClean="0"/>
              <a:t> </a:t>
            </a:r>
            <a:r>
              <a:rPr lang="en-US" dirty="0" err="1" smtClean="0"/>
              <a:t>indirilebiliyor</a:t>
            </a:r>
            <a:r>
              <a:rPr lang="en-US" dirty="0" smtClean="0"/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</a:t>
            </a:r>
            <a:r>
              <a:rPr lang="en-US" dirty="0" smtClean="0"/>
              <a:t>=</a:t>
            </a:r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çevrimiçi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veritabanında</a:t>
            </a:r>
            <a:r>
              <a:rPr lang="en-US" dirty="0" smtClean="0"/>
              <a:t> </a:t>
            </a:r>
            <a:r>
              <a:rPr lang="en-US" dirty="0" err="1" smtClean="0"/>
              <a:t>aranabiliyor</a:t>
            </a:r>
            <a:r>
              <a:rPr 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soru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3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</a:t>
            </a:r>
            <a:r>
              <a:rPr lang="en-US" dirty="0" err="1"/>
              <a:t>k</a:t>
            </a:r>
            <a:r>
              <a:rPr lang="en-US" dirty="0" err="1" smtClean="0"/>
              <a:t>arar</a:t>
            </a:r>
            <a:r>
              <a:rPr lang="en-US" dirty="0" smtClean="0"/>
              <a:t> </a:t>
            </a:r>
            <a:r>
              <a:rPr lang="en-US" dirty="0" err="1"/>
              <a:t>verme</a:t>
            </a:r>
            <a:r>
              <a:rPr lang="en-US" dirty="0"/>
              <a:t> </a:t>
            </a:r>
            <a:r>
              <a:rPr lang="en-US" dirty="0" err="1"/>
              <a:t>araçları</a:t>
            </a:r>
            <a:r>
              <a:rPr lang="en-US" dirty="0"/>
              <a:t> (e-</a:t>
            </a:r>
            <a:r>
              <a:rPr lang="en-US" dirty="0" err="1"/>
              <a:t>dilekçe</a:t>
            </a:r>
            <a:r>
              <a:rPr lang="en-US" dirty="0"/>
              <a:t>, e-</a:t>
            </a:r>
            <a:r>
              <a:rPr lang="en-US" dirty="0" err="1"/>
              <a:t>jüri</a:t>
            </a:r>
            <a:r>
              <a:rPr lang="en-US" dirty="0"/>
              <a:t>, e-</a:t>
            </a:r>
            <a:r>
              <a:rPr lang="en-US" dirty="0" err="1"/>
              <a:t>referandum</a:t>
            </a:r>
            <a:r>
              <a:rPr lang="en-US" dirty="0"/>
              <a:t>) </a:t>
            </a:r>
            <a:r>
              <a:rPr lang="en-US" dirty="0" err="1" smtClean="0"/>
              <a:t>sunuyor</a:t>
            </a:r>
            <a:r>
              <a:rPr lang="en-US" dirty="0" smtClean="0"/>
              <a:t> mu?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0=</a:t>
            </a:r>
            <a:r>
              <a:rPr lang="en-US" dirty="0" err="1" smtClean="0"/>
              <a:t>Hayır</a:t>
            </a:r>
            <a:r>
              <a:rPr lang="en-US" dirty="0" smtClean="0"/>
              <a:t>; </a:t>
            </a:r>
            <a:r>
              <a:rPr lang="en-US" dirty="0"/>
              <a:t>1=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; </a:t>
            </a:r>
            <a:r>
              <a:rPr lang="en-US" dirty="0"/>
              <a:t>2</a:t>
            </a:r>
            <a:r>
              <a:rPr lang="en-US" dirty="0" smtClean="0"/>
              <a:t>=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; </a:t>
            </a:r>
            <a:r>
              <a:rPr lang="en-US" dirty="0"/>
              <a:t>3=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.                                                                              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46688"/>
            <a:ext cx="7408333" cy="3450696"/>
          </a:xfrm>
        </p:spPr>
        <p:txBody>
          <a:bodyPr>
            <a:noAutofit/>
          </a:bodyPr>
          <a:lstStyle/>
          <a:p>
            <a:r>
              <a:rPr lang="tr-TR" sz="2800" dirty="0" smtClean="0"/>
              <a:t>BM 2012 e-Devlet anketi sonuçlarına göre Türkiye 80. sırada yer almaktadır ve 2010 anketindeki 69. konumundan geriye düşmüştür. Bu konum, gelişmiş ülkelerin gerisinde, gelişmekte olan ülkeler gurubundadır.</a:t>
            </a:r>
            <a:r>
              <a:rPr lang="en-US" sz="2800" dirty="0" smtClean="0">
                <a:effectLst/>
              </a:rPr>
              <a:t>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err="1" smtClean="0"/>
              <a:t>Türkiye’nin</a:t>
            </a:r>
            <a:r>
              <a:rPr lang="en-US" sz="3200" dirty="0" smtClean="0"/>
              <a:t> e-</a:t>
            </a:r>
            <a:r>
              <a:rPr lang="en-US" sz="3200" dirty="0" err="1" smtClean="0"/>
              <a:t>devlet</a:t>
            </a:r>
            <a:r>
              <a:rPr lang="en-US" sz="3200" dirty="0" smtClean="0"/>
              <a:t> </a:t>
            </a:r>
            <a:r>
              <a:rPr lang="en-US" sz="3200" dirty="0" err="1" smtClean="0"/>
              <a:t>sıralamasındaki</a:t>
            </a:r>
            <a:r>
              <a:rPr lang="en-US" sz="3200" dirty="0" smtClean="0"/>
              <a:t> </a:t>
            </a:r>
            <a:r>
              <a:rPr lang="en-US" sz="3200" dirty="0" err="1" smtClean="0"/>
              <a:t>konumu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775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43403"/>
              </p:ext>
            </p:extLst>
          </p:nvPr>
        </p:nvGraphicFramePr>
        <p:xfrm>
          <a:off x="1918550" y="1388495"/>
          <a:ext cx="6096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697"/>
                <a:gridCol w="2096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Ölçüt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yalnızca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çevrimiçi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Sağlayan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belediye</a:t>
                      </a:r>
                      <a:r>
                        <a:rPr lang="en-US" dirty="0" smtClean="0"/>
                        <a:t> n=18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Geribildirim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formu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bölümler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Geribildirim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formu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başkan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Haber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</a:t>
                      </a:r>
                      <a:r>
                        <a:rPr lang="en-US" dirty="0" err="1" smtClean="0"/>
                        <a:t>ülteni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liste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sunucusu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Bülten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tahtası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Tartışma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forumu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politik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</a:t>
                      </a:r>
                      <a:r>
                        <a:rPr lang="en-US" dirty="0" err="1" smtClean="0"/>
                        <a:t>toplantı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eşzamanlI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Belirli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konularda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anket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oylama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Yurttaş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memnunluk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anketi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sonuçları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yayınlanıyor</a:t>
                      </a:r>
                      <a:r>
                        <a:rPr lang="en-US" dirty="0" smtClean="0"/>
                        <a:t> mu?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araçları</a:t>
                      </a:r>
                      <a:r>
                        <a:rPr lang="en-US" dirty="0" smtClean="0"/>
                        <a:t> (e-</a:t>
                      </a:r>
                      <a:r>
                        <a:rPr lang="en-US" dirty="0" err="1" smtClean="0"/>
                        <a:t>dilekçe</a:t>
                      </a:r>
                      <a:r>
                        <a:rPr lang="en-US" dirty="0" smtClean="0"/>
                        <a:t>, e-</a:t>
                      </a:r>
                      <a:r>
                        <a:rPr lang="en-US" dirty="0" err="1" smtClean="0"/>
                        <a:t>jüri</a:t>
                      </a:r>
                      <a:r>
                        <a:rPr lang="en-US" dirty="0" smtClean="0"/>
                        <a:t>, e-</a:t>
                      </a:r>
                      <a:r>
                        <a:rPr lang="en-US" dirty="0" err="1" smtClean="0"/>
                        <a:t>referandum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Yurttaş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bilgi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resim</a:t>
                      </a:r>
                      <a:r>
                        <a:rPr lang="en-US" dirty="0" smtClean="0"/>
                        <a:t>, video </a:t>
                      </a:r>
                      <a:r>
                        <a:rPr lang="en-US" dirty="0" err="1" smtClean="0"/>
                        <a:t>yayınlayabiliyor</a:t>
                      </a:r>
                      <a:r>
                        <a:rPr lang="en-US" dirty="0" smtClean="0"/>
                        <a:t> mu?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1496" y="471375"/>
            <a:ext cx="646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İzmir </a:t>
            </a:r>
            <a:r>
              <a:rPr lang="en-US" sz="2800" dirty="0" err="1" smtClean="0"/>
              <a:t>Belediyeleri</a:t>
            </a:r>
            <a:r>
              <a:rPr lang="en-US" sz="2800" dirty="0" smtClean="0"/>
              <a:t> </a:t>
            </a:r>
            <a:r>
              <a:rPr lang="en-US" sz="2800" dirty="0" err="1" smtClean="0"/>
              <a:t>Ön</a:t>
            </a:r>
            <a:r>
              <a:rPr lang="en-US" sz="2800" dirty="0" smtClean="0"/>
              <a:t> </a:t>
            </a:r>
            <a:r>
              <a:rPr lang="en-US" sz="2800" dirty="0" err="1"/>
              <a:t>Ç</a:t>
            </a:r>
            <a:r>
              <a:rPr lang="en-US" sz="2800" dirty="0" err="1" smtClean="0"/>
              <a:t>alışmasının</a:t>
            </a:r>
            <a:r>
              <a:rPr lang="en-US" sz="2800" dirty="0" smtClean="0"/>
              <a:t> </a:t>
            </a:r>
            <a:r>
              <a:rPr lang="en-US" sz="2800" dirty="0" err="1"/>
              <a:t>B</a:t>
            </a:r>
            <a:r>
              <a:rPr lang="en-US" sz="2800" dirty="0" err="1" smtClean="0"/>
              <a:t>ulguları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934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1320" y="602227"/>
            <a:ext cx="694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Dünyadaki</a:t>
            </a:r>
            <a:r>
              <a:rPr lang="en-US" dirty="0"/>
              <a:t> </a:t>
            </a:r>
            <a:r>
              <a:rPr lang="en-US" dirty="0" err="1"/>
              <a:t>Belediyelerde</a:t>
            </a:r>
            <a:r>
              <a:rPr lang="en-US" dirty="0"/>
              <a:t> </a:t>
            </a:r>
            <a:r>
              <a:rPr lang="en-US" dirty="0" err="1"/>
              <a:t>Sayısal</a:t>
            </a:r>
            <a:r>
              <a:rPr lang="en-US" dirty="0"/>
              <a:t> </a:t>
            </a:r>
            <a:r>
              <a:rPr lang="en-US" dirty="0" err="1"/>
              <a:t>Yönetişim</a:t>
            </a:r>
            <a:r>
              <a:rPr lang="en-US" dirty="0"/>
              <a:t> (Digital Governance in Municipalities Worldwide) </a:t>
            </a:r>
            <a:endParaRPr lang="en-US" dirty="0" smtClean="0"/>
          </a:p>
          <a:p>
            <a:r>
              <a:rPr lang="en-US" dirty="0" smtClean="0"/>
              <a:t>􀀁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82530"/>
              </p:ext>
            </p:extLst>
          </p:nvPr>
        </p:nvGraphicFramePr>
        <p:xfrm>
          <a:off x="147955" y="2324228"/>
          <a:ext cx="756238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21"/>
                <a:gridCol w="856654"/>
                <a:gridCol w="942027"/>
                <a:gridCol w="771939"/>
                <a:gridCol w="1007445"/>
                <a:gridCol w="981278"/>
                <a:gridCol w="863525"/>
                <a:gridCol w="9681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Europe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</a:t>
                      </a:r>
                    </a:p>
                    <a:p>
                      <a:r>
                        <a:rPr lang="en-US" sz="1600" dirty="0" smtClean="0"/>
                        <a:t>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</a:t>
                      </a:r>
                    </a:p>
                    <a:p>
                      <a:r>
                        <a:rPr lang="ro-RO" sz="1600" dirty="0" smtClean="0"/>
                        <a:t>America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Africa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Oceania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Geribildirim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50%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 smtClean="0"/>
                        <a:t>50%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Haber bülteni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Politika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forumu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91748"/>
              </p:ext>
            </p:extLst>
          </p:nvPr>
        </p:nvGraphicFramePr>
        <p:xfrm>
          <a:off x="7966922" y="2324227"/>
          <a:ext cx="1039164" cy="235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64"/>
              </a:tblGrid>
              <a:tr h="548427">
                <a:tc>
                  <a:txBody>
                    <a:bodyPr/>
                    <a:lstStyle/>
                    <a:p>
                      <a:r>
                        <a:rPr lang="en-US" dirty="0" smtClean="0"/>
                        <a:t>Izmir</a:t>
                      </a:r>
                      <a:endParaRPr lang="en-US" dirty="0"/>
                    </a:p>
                  </a:txBody>
                  <a:tcPr/>
                </a:tc>
              </a:tr>
              <a:tr h="564418"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667040"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</a:tr>
              <a:tr h="577245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68595" y="1935651"/>
            <a:ext cx="634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Kıtalara</a:t>
            </a:r>
            <a:r>
              <a:rPr lang="en-US" b="1" dirty="0"/>
              <a:t> </a:t>
            </a:r>
            <a:r>
              <a:rPr lang="en-US" b="1" dirty="0" err="1"/>
              <a:t>göre</a:t>
            </a:r>
            <a:r>
              <a:rPr lang="en-US" b="1" dirty="0"/>
              <a:t> </a:t>
            </a:r>
            <a:r>
              <a:rPr lang="en-US" b="1" dirty="0" err="1"/>
              <a:t>yurttaş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katılım</a:t>
            </a:r>
            <a:r>
              <a:rPr lang="en-US" b="1" dirty="0"/>
              <a:t> </a:t>
            </a:r>
            <a:r>
              <a:rPr lang="en-US" b="1" dirty="0" err="1"/>
              <a:t>sonuçları</a:t>
            </a:r>
            <a:r>
              <a:rPr lang="en-US" b="1" dirty="0"/>
              <a:t>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79492"/>
              </p:ext>
            </p:extLst>
          </p:nvPr>
        </p:nvGraphicFramePr>
        <p:xfrm>
          <a:off x="1696615" y="2309346"/>
          <a:ext cx="6096000" cy="219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İzmir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Yurttaşın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geribildirimi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için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olanak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Hizmetlerin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iyileştirilmesi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için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2926" y="949332"/>
            <a:ext cx="638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Yurttaşın</a:t>
            </a:r>
            <a:r>
              <a:rPr lang="en-US" dirty="0"/>
              <a:t> </a:t>
            </a:r>
            <a:r>
              <a:rPr lang="en-US" dirty="0" err="1" smtClean="0"/>
              <a:t>geribildiriminin</a:t>
            </a:r>
            <a:r>
              <a:rPr lang="en-US" dirty="0" smtClean="0"/>
              <a:t> </a:t>
            </a:r>
            <a:r>
              <a:rPr lang="en-US" dirty="0" err="1" smtClean="0"/>
              <a:t>toplanması</a:t>
            </a:r>
            <a:endParaRPr lang="en-US" dirty="0"/>
          </a:p>
          <a:p>
            <a:r>
              <a:rPr lang="en-US" dirty="0"/>
              <a:t>(BM e-</a:t>
            </a:r>
            <a:r>
              <a:rPr lang="en-US" dirty="0" err="1"/>
              <a:t>devlet</a:t>
            </a:r>
            <a:r>
              <a:rPr lang="en-US" dirty="0"/>
              <a:t>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4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17524"/>
              </p:ext>
            </p:extLst>
          </p:nvPr>
        </p:nvGraphicFramePr>
        <p:xfrm>
          <a:off x="1560989" y="2382782"/>
          <a:ext cx="60960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BİT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Izmir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Çevrimiçi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oylama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geribildirim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Sohbet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odası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anında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ileti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Liste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sunucu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gurupları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7694" y="924674"/>
            <a:ext cx="498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Devletlerin</a:t>
            </a:r>
            <a:r>
              <a:rPr lang="en-US" dirty="0" smtClean="0"/>
              <a:t> </a:t>
            </a:r>
            <a:r>
              <a:rPr lang="en-US" dirty="0" err="1" smtClean="0"/>
              <a:t>kullandığı</a:t>
            </a:r>
            <a:r>
              <a:rPr lang="en-US" dirty="0" smtClean="0"/>
              <a:t> e-</a:t>
            </a:r>
            <a:r>
              <a:rPr lang="en-US" dirty="0" err="1"/>
              <a:t>d</a:t>
            </a:r>
            <a:r>
              <a:rPr lang="en-US" dirty="0" err="1" smtClean="0"/>
              <a:t>anışma</a:t>
            </a:r>
            <a:r>
              <a:rPr lang="en-US" dirty="0" smtClean="0"/>
              <a:t> </a:t>
            </a:r>
            <a:r>
              <a:rPr lang="en-US" dirty="0" err="1" smtClean="0"/>
              <a:t>araçları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(BM e-</a:t>
            </a:r>
            <a:r>
              <a:rPr lang="en-US" dirty="0" err="1"/>
              <a:t>D</a:t>
            </a:r>
            <a:r>
              <a:rPr lang="en-US" dirty="0" err="1" smtClean="0"/>
              <a:t>evlet</a:t>
            </a:r>
            <a:r>
              <a:rPr lang="en-US" dirty="0" smtClean="0"/>
              <a:t>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6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14750"/>
              </p:ext>
            </p:extLst>
          </p:nvPr>
        </p:nvGraphicFramePr>
        <p:xfrm>
          <a:off x="813759" y="3160045"/>
          <a:ext cx="759508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488"/>
                <a:gridCol w="1282287"/>
                <a:gridCol w="12083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Özellik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İzmir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Devlet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karar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vermede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e-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katılımın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sonuçlarını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düşünmeye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niyetli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Devlet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yurttaşın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iletişiminde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alındı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sağlıyor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23%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Devlet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yurttastan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gelen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hizmetlerin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iyileştirilmesine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iliskin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geribildirim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için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çıktı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üretiyor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38552" y="1035635"/>
            <a:ext cx="4648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dirty="0"/>
              <a:t>-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verme</a:t>
            </a:r>
            <a:r>
              <a:rPr lang="en-US" sz="2400" dirty="0"/>
              <a:t> </a:t>
            </a:r>
            <a:r>
              <a:rPr lang="en-US" sz="2400" dirty="0" err="1" smtClean="0"/>
              <a:t>özellikleri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</a:t>
            </a:r>
            <a:r>
              <a:rPr lang="en-US" sz="2400" dirty="0"/>
              <a:t>BM e-</a:t>
            </a:r>
            <a:r>
              <a:rPr lang="en-US" sz="2400" dirty="0" err="1"/>
              <a:t>devlet</a:t>
            </a:r>
            <a:r>
              <a:rPr lang="en-US" sz="2400" dirty="0"/>
              <a:t> 2012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18876"/>
              </p:ext>
            </p:extLst>
          </p:nvPr>
        </p:nvGraphicFramePr>
        <p:xfrm>
          <a:off x="1454903" y="2407977"/>
          <a:ext cx="660896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153"/>
                <a:gridCol w="1711001"/>
                <a:gridCol w="16578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Araç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İzmir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Görevliler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yurttaşa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yanıt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veriyor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Görevliler</a:t>
                      </a:r>
                      <a:r>
                        <a:rPr lang="en-US" dirty="0" smtClean="0"/>
                        <a:t> e-</a:t>
                      </a:r>
                      <a:r>
                        <a:rPr lang="en-US" dirty="0" err="1" smtClean="0"/>
                        <a:t>danışma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yönetiyor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Haber </a:t>
                      </a:r>
                      <a:r>
                        <a:rPr lang="en-US" dirty="0" err="1" smtClean="0"/>
                        <a:t>bülteni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Tartışma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forumu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Dilekçe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Oylama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seçim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0310" y="870941"/>
            <a:ext cx="506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Devletlerin</a:t>
            </a:r>
            <a:r>
              <a:rPr lang="en-US" dirty="0"/>
              <a:t> </a:t>
            </a:r>
            <a:r>
              <a:rPr lang="en-US" dirty="0" err="1" smtClean="0"/>
              <a:t>kullandığı</a:t>
            </a:r>
            <a:r>
              <a:rPr lang="en-US" dirty="0" smtClean="0"/>
              <a:t> e-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r>
              <a:rPr lang="en-US" dirty="0" smtClean="0"/>
              <a:t> </a:t>
            </a:r>
            <a:r>
              <a:rPr lang="en-US" dirty="0" err="1"/>
              <a:t>araçları</a:t>
            </a:r>
            <a:endParaRPr lang="en-US" dirty="0"/>
          </a:p>
          <a:p>
            <a:endParaRPr lang="en-US" dirty="0"/>
          </a:p>
          <a:p>
            <a:r>
              <a:rPr lang="en-US" dirty="0"/>
              <a:t>(BM e-</a:t>
            </a:r>
            <a:r>
              <a:rPr lang="en-US" dirty="0" err="1"/>
              <a:t>devlet</a:t>
            </a:r>
            <a:r>
              <a:rPr lang="en-US" dirty="0"/>
              <a:t>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Sonuçlar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Yurttaşın</a:t>
            </a:r>
            <a:r>
              <a:rPr lang="en-US" dirty="0" smtClean="0"/>
              <a:t> e-</a:t>
            </a:r>
            <a:r>
              <a:rPr lang="en-US" dirty="0" err="1" smtClean="0"/>
              <a:t>katılımı</a:t>
            </a:r>
            <a:r>
              <a:rPr lang="en-US" dirty="0" smtClean="0"/>
              <a:t> </a:t>
            </a:r>
            <a:r>
              <a:rPr lang="en-US" dirty="0" err="1" smtClean="0"/>
              <a:t>çoğu</a:t>
            </a:r>
            <a:r>
              <a:rPr lang="en-US" dirty="0" smtClean="0"/>
              <a:t> </a:t>
            </a:r>
            <a:r>
              <a:rPr lang="en-US" dirty="0" err="1" smtClean="0"/>
              <a:t>belediyede</a:t>
            </a:r>
            <a:r>
              <a:rPr lang="en-US" dirty="0" smtClean="0"/>
              <a:t> “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” </a:t>
            </a:r>
            <a:r>
              <a:rPr lang="en-US" dirty="0" err="1" smtClean="0"/>
              <a:t>düzeyinde</a:t>
            </a:r>
            <a:r>
              <a:rPr lang="en-US" dirty="0" smtClean="0"/>
              <a:t>;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danışılan</a:t>
            </a:r>
            <a:r>
              <a:rPr lang="en-US" dirty="0" smtClean="0"/>
              <a:t>”,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görülmekte</a:t>
            </a:r>
            <a:r>
              <a:rPr lang="en-US" dirty="0" smtClean="0"/>
              <a:t>;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öneren</a:t>
            </a:r>
            <a:r>
              <a:rPr lang="en-US" dirty="0" smtClean="0"/>
              <a:t>”, “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üreten</a:t>
            </a:r>
            <a:r>
              <a:rPr lang="en-US" dirty="0" smtClean="0"/>
              <a:t>”, “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 smtClean="0"/>
              <a:t>veren</a:t>
            </a:r>
            <a:r>
              <a:rPr lang="en-US" dirty="0" smtClean="0"/>
              <a:t>”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Yurttaşın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süreçlerine</a:t>
            </a:r>
            <a:r>
              <a:rPr lang="en-US" dirty="0" smtClean="0"/>
              <a:t> </a:t>
            </a:r>
            <a:r>
              <a:rPr lang="en-US" dirty="0" err="1" smtClean="0"/>
              <a:t>katılmasını</a:t>
            </a:r>
            <a:r>
              <a:rPr lang="en-US" dirty="0" smtClean="0"/>
              <a:t> </a:t>
            </a:r>
            <a:r>
              <a:rPr lang="en-US" dirty="0" err="1" smtClean="0"/>
              <a:t>sağlayacak</a:t>
            </a:r>
            <a:r>
              <a:rPr lang="en-US" dirty="0" smtClean="0"/>
              <a:t> </a:t>
            </a:r>
            <a:r>
              <a:rPr lang="en-US" dirty="0" err="1" smtClean="0"/>
              <a:t>olanaklar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04099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tr-TR" dirty="0"/>
              <a:t>e-katılımı arttırmak  için neler yapılabilir?</a:t>
            </a:r>
            <a:br>
              <a:rPr lang="tr-T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3893"/>
            <a:ext cx="7772400" cy="3210988"/>
          </a:xfrm>
        </p:spPr>
        <p:txBody>
          <a:bodyPr>
            <a:noAutofit/>
          </a:bodyPr>
          <a:lstStyle/>
          <a:p>
            <a:endParaRPr lang="tr-TR" sz="1600" dirty="0" smtClean="0"/>
          </a:p>
          <a:p>
            <a:pPr algn="l"/>
            <a:endParaRPr lang="tr-TR" sz="2400" dirty="0" smtClean="0"/>
          </a:p>
          <a:p>
            <a:pPr algn="l"/>
            <a:endParaRPr lang="tr-TR" sz="2400" dirty="0"/>
          </a:p>
          <a:p>
            <a:pPr algn="l"/>
            <a:endParaRPr lang="tr-TR" sz="2400" dirty="0" smtClean="0"/>
          </a:p>
          <a:p>
            <a:pPr algn="l"/>
            <a:endParaRPr lang="tr-TR" sz="2400" dirty="0"/>
          </a:p>
          <a:p>
            <a:pPr algn="l"/>
            <a:r>
              <a:rPr lang="tr-TR" sz="2400" dirty="0" smtClean="0">
                <a:solidFill>
                  <a:schemeClr val="tx1"/>
                </a:solidFill>
              </a:rPr>
              <a:t>Üniversiteler:</a:t>
            </a:r>
            <a:endParaRPr lang="tr-TR" sz="2400" dirty="0">
              <a:solidFill>
                <a:schemeClr val="tx1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tr-TR" dirty="0"/>
              <a:t>Araştırma</a:t>
            </a:r>
          </a:p>
          <a:p>
            <a:pPr marL="1200150" lvl="2" indent="-285750">
              <a:buFont typeface="Arial"/>
              <a:buChar char="•"/>
            </a:pPr>
            <a:r>
              <a:rPr lang="tr-TR" dirty="0"/>
              <a:t>Geliştirme (İzmir Üniversitesi’nde geliştirilmekte olan bazı araçlar)</a:t>
            </a:r>
          </a:p>
          <a:p>
            <a:pPr marL="1200150" lvl="2" indent="-285750">
              <a:buFont typeface="Arial"/>
              <a:buChar char="•"/>
            </a:pPr>
            <a:r>
              <a:rPr lang="tr-TR" dirty="0"/>
              <a:t>İşbirliği?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Belediyeler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Yurttaşlar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9445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198438"/>
            <a:ext cx="7772400" cy="881062"/>
          </a:xfrm>
        </p:spPr>
        <p:txBody>
          <a:bodyPr>
            <a:noAutofit/>
          </a:bodyPr>
          <a:lstStyle/>
          <a:p>
            <a:pPr lvl="0"/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İzmir Üniversitesi</a:t>
            </a:r>
            <a:b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Yazılım Mühendisliği Bölümü</a:t>
            </a:r>
            <a:b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 KONULARI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65803" y="1238250"/>
            <a:ext cx="7772400" cy="4130675"/>
          </a:xfrm>
        </p:spPr>
        <p:txBody>
          <a:bodyPr>
            <a:no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Belediyeler </a:t>
            </a:r>
            <a:r>
              <a:rPr lang="tr-TR" sz="1800" dirty="0"/>
              <a:t>için bir mobil şikayet uygulamasının geliştirilmesi.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Belediyeler </a:t>
            </a:r>
            <a:r>
              <a:rPr lang="tr-TR" sz="1800" dirty="0"/>
              <a:t>için bir şikayet/öneri toplama sisteminin geliştirilmesi.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Belediyeler </a:t>
            </a:r>
            <a:r>
              <a:rPr lang="tr-TR" sz="1800" dirty="0"/>
              <a:t>için bir  e-Katılım sisteminin veya alt sistemlerinin geliştirilmesi. Pilot çalışma: Yaşlıların sosyal hizmetlere ilişkin yer seçimine katılmasını destekleyen bir sistem. (Var olan sosyal ağlar üzerinden veya yeni bir sistem üzerinden)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Trafik </a:t>
            </a:r>
            <a:r>
              <a:rPr lang="tr-TR" sz="1800" dirty="0"/>
              <a:t>ihlalleriyle ilgili bir şikayet/öneri toplama sisteminin geliştirilmesi</a:t>
            </a:r>
            <a:r>
              <a:rPr lang="tr-TR" sz="1800" dirty="0" smtClean="0"/>
              <a:t>.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e</a:t>
            </a:r>
            <a:r>
              <a:rPr lang="tr-TR" sz="1800" dirty="0"/>
              <a:t>-Devlet/ e-Katılım uygulamaları için bir </a:t>
            </a:r>
            <a:r>
              <a:rPr lang="tr-TR" sz="1800" dirty="0" err="1"/>
              <a:t>kiosk</a:t>
            </a:r>
            <a:r>
              <a:rPr lang="tr-TR" sz="1800" dirty="0"/>
              <a:t> geliştirilmesi.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Bir </a:t>
            </a:r>
            <a:r>
              <a:rPr lang="tr-TR" sz="1800" dirty="0"/>
              <a:t>öneri oylama sisteminin </a:t>
            </a:r>
            <a:r>
              <a:rPr lang="tr-TR" sz="1800" dirty="0" smtClean="0"/>
              <a:t>geliştirilmesi</a:t>
            </a:r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Yurttaşların </a:t>
            </a:r>
            <a:r>
              <a:rPr lang="tr-TR" sz="1800" dirty="0"/>
              <a:t>ve iş insanlarının e-Devlet/ e-Katılım gereksinmelerinin  belirlenmesi ve e-Devlet/ e-Katılım uygulamalarının  değerlendirilmesi.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e</a:t>
            </a:r>
            <a:r>
              <a:rPr lang="tr-TR" sz="1800" dirty="0"/>
              <a:t>-Devlet/ e-Katılım uygulamaları için ortak bir süreç modelinin belirlenmesi ve bu modele dayalı bir araç-takımının geliştirilmesi.</a:t>
            </a:r>
            <a:endParaRPr lang="en-US" sz="1800" dirty="0"/>
          </a:p>
          <a:p>
            <a:pPr marL="228600" indent="-228600" algn="l">
              <a:buFont typeface="+mj-lt"/>
              <a:buAutoNum type="arabicPeriod"/>
            </a:pPr>
            <a:r>
              <a:rPr lang="tr-TR" sz="1800" dirty="0" smtClean="0"/>
              <a:t>e</a:t>
            </a:r>
            <a:r>
              <a:rPr lang="tr-TR" sz="1800" dirty="0"/>
              <a:t>-Devlet/ e-Katılım uygulamalarını anlamak ve geliştirmek için uygun bir kuramsal çerçevenin araştırılması ve geliştirilmesi.</a:t>
            </a: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737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-05-22 21.16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02" y="36987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Türkiye e-katılımda ilk 127 ülke arasında yer almamaktadır. Ülkelerin 32 guruba ayrıldığı e-katılım sıralamasında Türkiye 30. gurupta az gelişmiş ülkeler arasında yer almaktadır.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err="1" smtClean="0"/>
              <a:t>Türkiye’nin</a:t>
            </a:r>
            <a:r>
              <a:rPr lang="en-US" sz="3200" dirty="0" smtClean="0"/>
              <a:t> BM e-</a:t>
            </a:r>
            <a:r>
              <a:rPr lang="en-US" sz="3200" dirty="0" err="1" smtClean="0"/>
              <a:t>katılım</a:t>
            </a:r>
            <a:r>
              <a:rPr lang="en-US" sz="3200" dirty="0" smtClean="0"/>
              <a:t> </a:t>
            </a:r>
            <a:r>
              <a:rPr lang="en-US" sz="3200" dirty="0" err="1" smtClean="0"/>
              <a:t>sıralamasındaki</a:t>
            </a:r>
            <a:r>
              <a:rPr lang="en-US" sz="3200" dirty="0" smtClean="0"/>
              <a:t> </a:t>
            </a:r>
            <a:r>
              <a:rPr lang="en-US" sz="3200" dirty="0" err="1" smtClean="0"/>
              <a:t>konumu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112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05078"/>
              </p:ext>
            </p:extLst>
          </p:nvPr>
        </p:nvGraphicFramePr>
        <p:xfrm>
          <a:off x="1676400" y="565150"/>
          <a:ext cx="579120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3" imgW="5791200" imgH="5727700" progId="Word.Document.12">
                  <p:link updateAutomatic="1"/>
                </p:oleObj>
              </mc:Choice>
              <mc:Fallback>
                <p:oleObj name="Document" r:id="rId3" imgW="5791200" imgH="5727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565150"/>
                        <a:ext cx="5791200" cy="572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33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141069"/>
              </p:ext>
            </p:extLst>
          </p:nvPr>
        </p:nvGraphicFramePr>
        <p:xfrm>
          <a:off x="1606550" y="863600"/>
          <a:ext cx="59309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3" imgW="5930900" imgH="5130800" progId="Word.Document.12">
                  <p:link updateAutomatic="1"/>
                </p:oleObj>
              </mc:Choice>
              <mc:Fallback>
                <p:oleObj name="Document" r:id="rId3" imgW="5930900" imgH="5130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550" y="863600"/>
                        <a:ext cx="59309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65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90855"/>
              </p:ext>
            </p:extLst>
          </p:nvPr>
        </p:nvGraphicFramePr>
        <p:xfrm>
          <a:off x="1695450" y="698500"/>
          <a:ext cx="57531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3" imgW="5753100" imgH="5461000" progId="Word.Document.12">
                  <p:link updateAutomatic="1"/>
                </p:oleObj>
              </mc:Choice>
              <mc:Fallback>
                <p:oleObj name="Document" r:id="rId3" imgW="5753100" imgH="546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450" y="698500"/>
                        <a:ext cx="5753100" cy="546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38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74662"/>
              </p:ext>
            </p:extLst>
          </p:nvPr>
        </p:nvGraphicFramePr>
        <p:xfrm>
          <a:off x="1631950" y="869950"/>
          <a:ext cx="58801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Document" r:id="rId3" imgW="5880100" imgH="5118100" progId="Word.Document.12">
                  <p:link updateAutomatic="1"/>
                </p:oleObj>
              </mc:Choice>
              <mc:Fallback>
                <p:oleObj name="Document" r:id="rId3" imgW="5880100" imgH="5118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1950" y="869950"/>
                        <a:ext cx="5880100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2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35852"/>
              </p:ext>
            </p:extLst>
          </p:nvPr>
        </p:nvGraphicFramePr>
        <p:xfrm>
          <a:off x="1606550" y="977900"/>
          <a:ext cx="593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Document" r:id="rId3" imgW="5930900" imgH="4902200" progId="Word.Document.12">
                  <p:link updateAutomatic="1"/>
                </p:oleObj>
              </mc:Choice>
              <mc:Fallback>
                <p:oleObj name="Document" r:id="rId3" imgW="5930900" imgH="490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550" y="977900"/>
                        <a:ext cx="5930900" cy="490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22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1" descr="C:\Users\cafer\Dropbox\2012 tez calismasi\Şikayet Kutusu v1 Ekran Alıntıları\images\SC20121105-13414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1430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53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pPr algn="ctr"/>
            <a:r>
              <a:rPr lang="tr-TR" dirty="0" smtClean="0"/>
              <a:t>KatSis</a:t>
            </a:r>
            <a:endParaRPr lang="tr-TR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İzmir Üniversitesi Yazılım Mühendisliği Bölümü</a:t>
            </a:r>
          </a:p>
          <a:p>
            <a:pPr algn="ctr"/>
            <a:r>
              <a:rPr lang="tr-TR" dirty="0" smtClean="0"/>
              <a:t>E-Katılım Projesi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99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/>
              <a:t>A</a:t>
            </a:r>
            <a:r>
              <a:rPr lang="tr-TR" sz="2400" dirty="0" smtClean="0"/>
              <a:t>maç </a:t>
            </a:r>
          </a:p>
          <a:p>
            <a:pPr lvl="1"/>
            <a:r>
              <a:rPr lang="tr-TR" dirty="0" smtClean="0"/>
              <a:t>e</a:t>
            </a:r>
            <a:r>
              <a:rPr lang="tr-TR" dirty="0"/>
              <a:t>-katılımı </a:t>
            </a:r>
            <a:r>
              <a:rPr lang="tr-TR" dirty="0" smtClean="0"/>
              <a:t>yaygınlaştırmak; </a:t>
            </a:r>
          </a:p>
          <a:p>
            <a:pPr lvl="1"/>
            <a:r>
              <a:rPr lang="tr-TR" dirty="0" smtClean="0"/>
              <a:t>yurttaşlar, </a:t>
            </a:r>
            <a:r>
              <a:rPr lang="tr-TR" dirty="0"/>
              <a:t>sivil toplum kuruluşları ve yerel yönetimler arasında bir </a:t>
            </a:r>
            <a:r>
              <a:rPr lang="tr-TR" dirty="0" smtClean="0"/>
              <a:t>işbirliği köprüsü kurmak. </a:t>
            </a:r>
          </a:p>
          <a:p>
            <a:pPr lvl="1"/>
            <a:endParaRPr lang="tr-TR" dirty="0"/>
          </a:p>
          <a:p>
            <a:r>
              <a:rPr lang="tr-TR" dirty="0" smtClean="0"/>
              <a:t>İşlevler</a:t>
            </a:r>
          </a:p>
          <a:p>
            <a:pPr lvl="1"/>
            <a:r>
              <a:rPr lang="tr-TR" dirty="0" smtClean="0"/>
              <a:t>soru, yanıt, şikayet</a:t>
            </a:r>
            <a:r>
              <a:rPr lang="tr-TR" dirty="0"/>
              <a:t>, öneri, </a:t>
            </a:r>
            <a:r>
              <a:rPr lang="tr-TR" dirty="0" smtClean="0"/>
              <a:t>tartışma, oylama</a:t>
            </a:r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KatSis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(Fikrim var; Önerim var; Katkım var)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52416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" y="1706346"/>
            <a:ext cx="9144000" cy="5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38128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Yeni tartışma oluşturma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93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394"/>
            <a:ext cx="9144000" cy="5140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268760"/>
            <a:ext cx="343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Ana sayfa – Tartışma listesi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4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87796"/>
            <a:ext cx="7408333" cy="345069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e-Katılım yerel yönetimler tarafından ne ölçüde sağlanıyor ve durum nasıl iyileştirilebilir?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7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4400" i="1" dirty="0" smtClean="0"/>
              <a:t>Akıllı kent ve e-devlet uygulamalarının geliştirilmesi</a:t>
            </a:r>
          </a:p>
          <a:p>
            <a:r>
              <a:rPr lang="tr-TR" sz="4400" i="1" dirty="0" smtClean="0"/>
              <a:t>Kentsel değişim ve gelişim konusunda araştırma</a:t>
            </a:r>
          </a:p>
          <a:p>
            <a:r>
              <a:rPr lang="tr-TR" sz="4400" i="1" dirty="0" smtClean="0"/>
              <a:t>Yenilik ağları oluşturulması</a:t>
            </a:r>
            <a:endParaRPr lang="en-US" sz="4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İzmir </a:t>
            </a:r>
            <a:r>
              <a:rPr lang="en-US" dirty="0" err="1" smtClean="0"/>
              <a:t>Üniversitesi’ndeki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400" i="1" dirty="0" smtClean="0">
                <a:solidFill>
                  <a:schemeClr val="bg1">
                    <a:lumMod val="85000"/>
                  </a:schemeClr>
                </a:solidFill>
              </a:rPr>
              <a:t>Akıllı kent ve e-devlet uygulamalarının geliştirilmesi</a:t>
            </a:r>
          </a:p>
          <a:p>
            <a:pPr marL="0" indent="0">
              <a:buNone/>
            </a:pPr>
            <a:r>
              <a:rPr lang="tr-TR" sz="4400" i="1" dirty="0" smtClean="0">
                <a:solidFill>
                  <a:schemeClr val="bg1">
                    <a:lumMod val="85000"/>
                  </a:schemeClr>
                </a:solidFill>
              </a:rPr>
              <a:t>(Bilgi ve İletişim Teknolojilerinin kentsel gelişim için kullanılması) </a:t>
            </a:r>
            <a:endParaRPr lang="en-US" sz="4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tr-TR" sz="4400" b="1" i="1" dirty="0" smtClean="0"/>
              <a:t>Kentsel değişim ve gelişim konusunda araştırma</a:t>
            </a:r>
          </a:p>
          <a:p>
            <a:r>
              <a:rPr lang="tr-TR" sz="4400" i="1" dirty="0" smtClean="0">
                <a:solidFill>
                  <a:schemeClr val="bg1">
                    <a:lumMod val="85000"/>
                  </a:schemeClr>
                </a:solidFill>
              </a:rPr>
              <a:t>Yenilik ağları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İzmir </a:t>
            </a:r>
            <a:r>
              <a:rPr lang="en-US" dirty="0" err="1"/>
              <a:t>Üniversitesi’ndeki</a:t>
            </a:r>
            <a:r>
              <a:rPr lang="en-US" dirty="0"/>
              <a:t> </a:t>
            </a:r>
            <a:r>
              <a:rPr lang="en-US" dirty="0" err="1"/>
              <a:t>Çalışmalar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8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3132" y="1478195"/>
            <a:ext cx="6019800" cy="220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b="1" dirty="0" err="1" smtClean="0">
                <a:latin typeface="Arial" charset="0"/>
              </a:rPr>
              <a:t>Küreselleşmenin</a:t>
            </a:r>
            <a:r>
              <a:rPr lang="en-US" sz="2700" b="1" dirty="0" smtClean="0">
                <a:latin typeface="Arial" charset="0"/>
              </a:rPr>
              <a:t> </a:t>
            </a:r>
            <a:r>
              <a:rPr lang="en-US" sz="2700" b="1" dirty="0" err="1" smtClean="0">
                <a:latin typeface="Arial" charset="0"/>
              </a:rPr>
              <a:t>Çelişkili</a:t>
            </a:r>
            <a:r>
              <a:rPr lang="en-US" sz="2700" b="1" dirty="0" smtClean="0">
                <a:latin typeface="Arial" charset="0"/>
              </a:rPr>
              <a:t> </a:t>
            </a:r>
            <a:r>
              <a:rPr lang="en-US" sz="2700" b="1" dirty="0" err="1" smtClean="0">
                <a:latin typeface="Arial" charset="0"/>
              </a:rPr>
              <a:t>Süreçlerinin</a:t>
            </a:r>
            <a:r>
              <a:rPr lang="en-US" sz="2700" b="1" dirty="0" smtClean="0">
                <a:latin typeface="Arial" charset="0"/>
              </a:rPr>
              <a:t> </a:t>
            </a:r>
            <a:r>
              <a:rPr lang="en-US" sz="2700" b="1" dirty="0" err="1" smtClean="0">
                <a:latin typeface="Arial" charset="0"/>
              </a:rPr>
              <a:t>Mekansal</a:t>
            </a:r>
            <a:r>
              <a:rPr lang="en-US" sz="2700" b="1" dirty="0" smtClean="0">
                <a:latin typeface="Arial" charset="0"/>
              </a:rPr>
              <a:t> </a:t>
            </a:r>
            <a:r>
              <a:rPr lang="en-US" sz="2700" b="1" dirty="0" err="1" smtClean="0">
                <a:latin typeface="Arial" charset="0"/>
              </a:rPr>
              <a:t>Yönleri</a:t>
            </a:r>
            <a:r>
              <a:rPr lang="en-US" sz="2700" b="1" dirty="0" smtClean="0">
                <a:latin typeface="Arial" charset="0"/>
              </a:rPr>
              <a:t>: İzmir</a:t>
            </a:r>
            <a:br>
              <a:rPr lang="en-US" sz="2700" b="1" dirty="0" smtClean="0">
                <a:latin typeface="Arial" charset="0"/>
              </a:rPr>
            </a:br>
            <a:r>
              <a:rPr lang="en-US" sz="2700" b="1" dirty="0" smtClean="0">
                <a:latin typeface="Arial" charset="0"/>
              </a:rPr>
              <a:t>(Spatial </a:t>
            </a:r>
            <a:r>
              <a:rPr lang="en-US" sz="2700" b="1" dirty="0">
                <a:latin typeface="Arial" charset="0"/>
              </a:rPr>
              <a:t>Aspects of Contradictory Processes of Globalization:</a:t>
            </a:r>
            <a:br>
              <a:rPr lang="en-US" sz="2700" b="1" dirty="0">
                <a:latin typeface="Arial" charset="0"/>
              </a:rPr>
            </a:br>
            <a:r>
              <a:rPr lang="en-US" sz="2700" b="1" dirty="0">
                <a:latin typeface="Arial" charset="0"/>
              </a:rPr>
              <a:t>A Study of Izmir, </a:t>
            </a:r>
            <a:r>
              <a:rPr lang="en-US" sz="2700" b="1" dirty="0" smtClean="0">
                <a:latin typeface="Arial" charset="0"/>
              </a:rPr>
              <a:t>Turkey)</a:t>
            </a:r>
            <a:r>
              <a:rPr lang="en-US" sz="2700" b="1" dirty="0">
                <a:latin typeface="Arial" charset="0"/>
              </a:rPr>
              <a:t/>
            </a:r>
            <a:br>
              <a:rPr lang="en-US" sz="27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/>
            </a:r>
            <a:br>
              <a:rPr lang="en-US" sz="1600" b="1" dirty="0">
                <a:latin typeface="Arial" charset="0"/>
              </a:rPr>
            </a:br>
            <a:endParaRPr lang="en-US" sz="1600" b="1" dirty="0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114800"/>
            <a:ext cx="6477000" cy="1752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charset="0"/>
              <a:buNone/>
            </a:pPr>
            <a:r>
              <a:rPr lang="tr-TR" sz="2000" b="1" dirty="0">
                <a:solidFill>
                  <a:srgbClr val="000066"/>
                </a:solidFill>
                <a:latin typeface="Arial" charset="0"/>
              </a:rPr>
              <a:t>Deniz Orhun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, Professor of Architecture,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Dokuz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Eylul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University, Izmir, Turkey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Emrah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Orhun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Professor, Department of Software Engineering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Izmir University, Izmir, Turkey</a:t>
            </a:r>
          </a:p>
          <a:p>
            <a:pPr algn="ctr" eaLnBrk="1" hangingPunct="1">
              <a:buFont typeface="Wingdings" charset="0"/>
              <a:buNone/>
            </a:pPr>
            <a:endParaRPr lang="tr-TR" sz="2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endParaRPr lang="tr-TR" sz="2800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296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790825" y="5561013"/>
            <a:ext cx="3352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Integration map of Karsiyaka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 charset="0"/>
              </a:rPr>
              <a:t>Kentsel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tasarım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planlama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ve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yönetişim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konularında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yurttaşların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yaratıcı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katılımlarını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sağlamaya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çalışan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bir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proje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önerisi</a:t>
            </a:r>
            <a:r>
              <a:rPr lang="en-US" sz="2000" dirty="0" smtClean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r>
              <a:rPr lang="en-US" sz="2000" dirty="0" err="1" smtClean="0">
                <a:latin typeface="Arial" charset="0"/>
              </a:rPr>
              <a:t>Proje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araştırma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ve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yenilikçilik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içeren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bir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süreçle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yurttaşların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kentsel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dönüşüme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katılımını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desteklemeyi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amaçlamakta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endParaRPr lang="en-US" sz="2000" dirty="0">
              <a:latin typeface="Arial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/>
              <a:t>Yurttaşların</a:t>
            </a:r>
            <a:r>
              <a:rPr lang="en-GB" sz="3600" dirty="0"/>
              <a:t> </a:t>
            </a:r>
            <a:r>
              <a:rPr lang="en-GB" sz="3600" dirty="0" err="1"/>
              <a:t>yaratıcı</a:t>
            </a:r>
            <a:r>
              <a:rPr lang="en-GB" sz="3600" dirty="0"/>
              <a:t> </a:t>
            </a:r>
            <a:r>
              <a:rPr lang="en-GB" sz="3600" dirty="0" err="1"/>
              <a:t>katılımıyla</a:t>
            </a:r>
            <a:r>
              <a:rPr lang="en-GB" sz="3600" dirty="0"/>
              <a:t> </a:t>
            </a:r>
            <a:r>
              <a:rPr lang="en-GB" sz="3600" dirty="0" err="1"/>
              <a:t>kentsel</a:t>
            </a:r>
            <a:r>
              <a:rPr lang="en-GB" sz="3600" dirty="0"/>
              <a:t> </a:t>
            </a:r>
            <a:r>
              <a:rPr lang="en-GB" sz="3600" dirty="0" err="1"/>
              <a:t>değişim</a:t>
            </a:r>
            <a:r>
              <a:rPr lang="en-GB" sz="3600" dirty="0"/>
              <a:t>: </a:t>
            </a:r>
            <a:r>
              <a:rPr lang="en-GB" sz="3600" dirty="0" err="1"/>
              <a:t>Izmir’de</a:t>
            </a:r>
            <a:r>
              <a:rPr lang="en-GB" sz="3600" dirty="0"/>
              <a:t> </a:t>
            </a:r>
            <a:r>
              <a:rPr lang="en-GB" sz="3600" dirty="0" err="1"/>
              <a:t>bir</a:t>
            </a:r>
            <a:r>
              <a:rPr lang="en-GB" sz="3600" dirty="0"/>
              <a:t> pilot </a:t>
            </a:r>
            <a:r>
              <a:rPr lang="en-GB" sz="3600" dirty="0" err="1"/>
              <a:t>çalışma</a:t>
            </a:r>
            <a:r>
              <a:rPr lang="en-US" sz="3600" dirty="0"/>
              <a:t/>
            </a:r>
            <a:br>
              <a:rPr lang="en-US" sz="3600" dirty="0"/>
            </a:b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Daha</a:t>
            </a:r>
            <a:r>
              <a:rPr lang="en-US" sz="3200" dirty="0" smtClean="0"/>
              <a:t> </a:t>
            </a:r>
            <a:r>
              <a:rPr lang="en-US" sz="3200" dirty="0" err="1" smtClean="0"/>
              <a:t>çok</a:t>
            </a:r>
            <a:r>
              <a:rPr lang="en-US" sz="3200" dirty="0" smtClean="0"/>
              <a:t> </a:t>
            </a:r>
            <a:r>
              <a:rPr lang="en-US" sz="3200" dirty="0" err="1" smtClean="0"/>
              <a:t>katılımlı</a:t>
            </a:r>
            <a:r>
              <a:rPr lang="en-US" sz="3200" dirty="0" smtClean="0"/>
              <a:t> </a:t>
            </a:r>
            <a:r>
              <a:rPr lang="en-US" sz="3200" dirty="0" err="1" smtClean="0"/>
              <a:t>bir</a:t>
            </a:r>
            <a:r>
              <a:rPr lang="en-US" sz="3200" dirty="0" smtClean="0"/>
              <a:t> </a:t>
            </a:r>
            <a:r>
              <a:rPr lang="en-US" sz="3200" dirty="0"/>
              <a:t>İ</a:t>
            </a:r>
            <a:r>
              <a:rPr lang="en-US" sz="3200" dirty="0" smtClean="0"/>
              <a:t>zmir </a:t>
            </a:r>
            <a:r>
              <a:rPr lang="en-US" sz="3200" dirty="0" err="1" smtClean="0"/>
              <a:t>için</a:t>
            </a:r>
            <a:r>
              <a:rPr lang="en-US" sz="3200" dirty="0" smtClean="0"/>
              <a:t> ne </a:t>
            </a:r>
            <a:r>
              <a:rPr lang="en-US" sz="3200" dirty="0" err="1" smtClean="0"/>
              <a:t>yapabiliriz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 err="1" smtClean="0"/>
              <a:t>devletin</a:t>
            </a:r>
            <a:r>
              <a:rPr lang="en-US" sz="2800" dirty="0" smtClean="0"/>
              <a:t> </a:t>
            </a:r>
            <a:r>
              <a:rPr lang="en-US" sz="2800" dirty="0" err="1" smtClean="0"/>
              <a:t>yurttaşa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karşı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yerine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getirmekle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yükümlü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olduğu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görev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hizmetler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ile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yurttaşların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buna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karşılık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devlete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karşı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olan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görev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hizmetlerinin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karşılıklı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olarak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bilgi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iletişim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teknolojileri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ortamlarında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kesintisiz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güvenli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olarak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yürütülmesi</a:t>
            </a:r>
            <a:r>
              <a:rPr lang="en-US" sz="2800" baseline="0" dirty="0" smtClean="0"/>
              <a:t>” </a:t>
            </a:r>
          </a:p>
          <a:p>
            <a:pPr marL="0" indent="0">
              <a:buNone/>
            </a:pPr>
            <a:r>
              <a:rPr lang="en-US" sz="2800" baseline="0" dirty="0" smtClean="0"/>
              <a:t>	(</a:t>
            </a:r>
            <a:r>
              <a:rPr lang="en-US" sz="2800" baseline="0" dirty="0" err="1" smtClean="0"/>
              <a:t>Arifoğlu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vd</a:t>
            </a:r>
            <a:r>
              <a:rPr lang="en-US" sz="2800" baseline="0" dirty="0" smtClean="0"/>
              <a:t>., 2012:12)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</a:t>
            </a:r>
            <a:r>
              <a:rPr lang="en-US" sz="3200" dirty="0" err="1" smtClean="0"/>
              <a:t>devlet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18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e-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, </a:t>
            </a:r>
            <a:r>
              <a:rPr lang="en-US" sz="2800" dirty="0" err="1" smtClean="0"/>
              <a:t>bilişim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iletişim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teknolojileri</a:t>
            </a:r>
            <a:r>
              <a:rPr lang="en-US" sz="2800" dirty="0" smtClean="0"/>
              <a:t> </a:t>
            </a:r>
            <a:r>
              <a:rPr lang="en-US" sz="2800" dirty="0" err="1" smtClean="0"/>
              <a:t>yardımıyla</a:t>
            </a:r>
            <a:r>
              <a:rPr lang="en-US" sz="2800" dirty="0" smtClean="0"/>
              <a:t> </a:t>
            </a:r>
            <a:r>
              <a:rPr lang="en-US" sz="2800" dirty="0" err="1" smtClean="0"/>
              <a:t>yurttaş</a:t>
            </a:r>
            <a:r>
              <a:rPr lang="en-US" sz="2800" dirty="0" smtClean="0"/>
              <a:t> </a:t>
            </a:r>
            <a:r>
              <a:rPr lang="en-US" sz="2800" dirty="0" err="1" smtClean="0"/>
              <a:t>katılımını</a:t>
            </a:r>
            <a:r>
              <a:rPr lang="en-US" sz="2800" dirty="0" smtClean="0"/>
              <a:t>, </a:t>
            </a:r>
            <a:r>
              <a:rPr lang="en-US" sz="2800" dirty="0" err="1" smtClean="0"/>
              <a:t>demokratik</a:t>
            </a:r>
            <a:r>
              <a:rPr lang="en-US" sz="2800" dirty="0" smtClean="0"/>
              <a:t> </a:t>
            </a:r>
            <a:r>
              <a:rPr lang="en-US" sz="2800" dirty="0" err="1" smtClean="0"/>
              <a:t>karar</a:t>
            </a:r>
            <a:r>
              <a:rPr lang="en-US" sz="2800" dirty="0" smtClean="0"/>
              <a:t> alma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uygulama</a:t>
            </a:r>
            <a:r>
              <a:rPr lang="en-US" sz="2800" dirty="0" smtClean="0"/>
              <a:t> </a:t>
            </a:r>
            <a:r>
              <a:rPr lang="en-US" sz="2800" dirty="0" err="1" smtClean="0"/>
              <a:t>süreçlerinin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yurttaşlarca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desteklenmesini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ve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temsili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demokrasinin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güçlendirilmesini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içermektedir</a:t>
            </a:r>
            <a:r>
              <a:rPr lang="en-US" sz="2800" dirty="0"/>
              <a:t> </a:t>
            </a:r>
            <a:r>
              <a:rPr lang="en-US" sz="2800" dirty="0" smtClean="0"/>
              <a:t>(Macintosh, 2004:1,2).</a:t>
            </a:r>
          </a:p>
          <a:p>
            <a:r>
              <a:rPr lang="en-US" sz="2800" dirty="0" err="1" smtClean="0"/>
              <a:t>demokratik</a:t>
            </a:r>
            <a:r>
              <a:rPr lang="en-US" sz="2800" dirty="0" smtClean="0"/>
              <a:t> </a:t>
            </a:r>
            <a:r>
              <a:rPr lang="en-US" sz="2800" dirty="0" err="1" smtClean="0"/>
              <a:t>karar</a:t>
            </a:r>
            <a:r>
              <a:rPr lang="en-US" sz="2800" dirty="0" smtClean="0"/>
              <a:t> alma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uygulama</a:t>
            </a:r>
            <a:r>
              <a:rPr lang="en-US" sz="2800" dirty="0" smtClean="0"/>
              <a:t> </a:t>
            </a:r>
            <a:r>
              <a:rPr lang="en-US" sz="2800" dirty="0" err="1" smtClean="0"/>
              <a:t>süreçleri</a:t>
            </a:r>
            <a:r>
              <a:rPr lang="en-US" sz="2800" dirty="0" smtClean="0"/>
              <a:t> = e-</a:t>
            </a:r>
            <a:r>
              <a:rPr lang="en-US" sz="2800" dirty="0" err="1" smtClean="0"/>
              <a:t>seçim</a:t>
            </a:r>
            <a:r>
              <a:rPr lang="en-US" sz="2800" dirty="0"/>
              <a:t> </a:t>
            </a:r>
            <a:r>
              <a:rPr lang="en-US" sz="2800" dirty="0" smtClean="0"/>
              <a:t>+ e-</a:t>
            </a:r>
            <a:r>
              <a:rPr lang="en-US" sz="2800" dirty="0" err="1" smtClean="0"/>
              <a:t>katılım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</a:t>
            </a:r>
            <a:r>
              <a:rPr lang="en-US" sz="3200" dirty="0" err="1" smtClean="0"/>
              <a:t>demokrasi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e-</a:t>
            </a:r>
            <a:r>
              <a:rPr lang="en-US" sz="3200" dirty="0" err="1" smtClean="0"/>
              <a:t>katılım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961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70164"/>
              </p:ext>
            </p:extLst>
          </p:nvPr>
        </p:nvGraphicFramePr>
        <p:xfrm>
          <a:off x="1023363" y="1565781"/>
          <a:ext cx="6978857" cy="441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8857"/>
              </a:tblGrid>
              <a:tr h="12443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Yurttaşların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aşağıdan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yukarıya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oluşumla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yönetimleri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görüş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önerileri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ile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destekleyecekleri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düzeni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oluşturmaları</a:t>
                      </a:r>
                      <a:endParaRPr lang="en-US" sz="2400" dirty="0"/>
                    </a:p>
                  </a:txBody>
                  <a:tcPr/>
                </a:tc>
              </a:tr>
              <a:tr h="16176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Yurttaş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katılımını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gerçekleştirecek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teknolojik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olanakların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sağlanması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yönetimlerin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yukarıdan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aşağıya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danışma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mekanizmaları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oluşturmaları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2443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Katılım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için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gerekli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araç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mekanizmaların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anlaşılabilir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erişilebilir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bilgi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kaynaklarının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oluşturulması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e-</a:t>
            </a:r>
            <a:r>
              <a:rPr lang="en-US" sz="3200" dirty="0" err="1" smtClean="0"/>
              <a:t>katılımın</a:t>
            </a:r>
            <a:r>
              <a:rPr lang="en-US" sz="3200" dirty="0" smtClean="0"/>
              <a:t> </a:t>
            </a:r>
            <a:r>
              <a:rPr lang="en-US" sz="3200" dirty="0" err="1" smtClean="0"/>
              <a:t>düzeyleri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285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521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BM'in</a:t>
            </a:r>
            <a:r>
              <a:rPr lang="tr-TR" dirty="0" smtClean="0"/>
              <a:t> "Halk için e-Devlet" başlıklı 2012 e-Devlet raporu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5881</TotalTime>
  <Words>1763</Words>
  <Application>Microsoft Macintosh PowerPoint</Application>
  <PresentationFormat>On-screen Show (4:3)</PresentationFormat>
  <Paragraphs>357</Paragraphs>
  <Slides>55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Waveform</vt:lpstr>
      <vt:lpstr>\\localhost\Users\macbookpro\Dropbox\Projects\İşbirliği\Izmir Belediyesi\Macintosh HD:Users:macbookpro:Downloads:esikayet.docx!OLE_LINK1</vt:lpstr>
      <vt:lpstr>\\localhost\Users\macbookpro\Dropbox\Projects\İşbirliği\Izmir Belediyesi\Macintosh HD:Users:macbookpro:Downloads:esikayet.docx!OLE_LINK2</vt:lpstr>
      <vt:lpstr>\\localhost\Users\macbookpro\Dropbox\Projects\İşbirliği\Izmir Belediyesi\Macintosh HD:Users:macbookpro:Downloads:esikayet.docx!OLE_LINK3</vt:lpstr>
      <vt:lpstr>\\localhost\Users\macbookpro\Dropbox\Projects\İşbirliği\Izmir Belediyesi\Macintosh HD:Users:macbookpro:Downloads:esikayet.docx!OLE_LINK4</vt:lpstr>
      <vt:lpstr>\\localhost\Users\macbookpro\Dropbox\Projects\İşbirliği\Izmir Belediyesi\Macintosh HD:Users:macbookpro:Downloads:esikayet.docx!OLE_LINK5</vt:lpstr>
      <vt:lpstr>E-KATILIM VE İZMİR BELEDİYELERİ </vt:lpstr>
      <vt:lpstr>İçerik</vt:lpstr>
      <vt:lpstr>Türkiye’nin e-devlet sıralamasındaki konumu </vt:lpstr>
      <vt:lpstr>Türkiye’nin BM e-katılım sıralamasındaki konumu </vt:lpstr>
      <vt:lpstr>Amaç</vt:lpstr>
      <vt:lpstr>e-devlet</vt:lpstr>
      <vt:lpstr>e-demokrasi ve e-katılım</vt:lpstr>
      <vt:lpstr>PowerPoint Presentation</vt:lpstr>
      <vt:lpstr>BM'in "Halk için e-Devlet" başlıklı 2012 e-Devlet raporu </vt:lpstr>
      <vt:lpstr>PowerPoint Presentation</vt:lpstr>
      <vt:lpstr>Temel görüşler</vt:lpstr>
      <vt:lpstr>BM'in e-Devlet anketinin amacı</vt:lpstr>
      <vt:lpstr>e-devlet gelişme endeksi</vt:lpstr>
      <vt:lpstr>e-devlet gelişme endeksinin boyutları</vt:lpstr>
      <vt:lpstr>e-devlet gelişme endeksi</vt:lpstr>
      <vt:lpstr>PowerPoint Presentation</vt:lpstr>
      <vt:lpstr>e-katılım endeksi</vt:lpstr>
      <vt:lpstr>e-katılım sıralaması</vt:lpstr>
      <vt:lpstr>PowerPoint Presentation</vt:lpstr>
      <vt:lpstr>Belediyelerin e-katılım açısından değerlendirilmesi</vt:lpstr>
      <vt:lpstr>PowerPoint Presentation</vt:lpstr>
      <vt:lpstr>İzmir belediyeleri ve e-katılım </vt:lpstr>
      <vt:lpstr>Metodoloji</vt:lpstr>
      <vt:lpstr>E-Katılımda bilgi ve iletişim teknolojileri</vt:lpstr>
      <vt:lpstr>E-Katılımda bilgi ve iletişim teknolojileri</vt:lpstr>
      <vt:lpstr>E-Katılımda bilgi ve iletişim teknolojileri</vt:lpstr>
      <vt:lpstr>e-katılım düzeyleri</vt:lpstr>
      <vt:lpstr>Örnek soru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Sonuçlar</vt:lpstr>
      <vt:lpstr>e-katılımı arttırmak  için neler yapılabilir? </vt:lpstr>
      <vt:lpstr>İzmir Üniversitesi Yazılım Mühendisliği Bölümü PROJE KONULARI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KatSis</vt:lpstr>
      <vt:lpstr>KatSis (Fikrim var; Önerim var; Katkım var)</vt:lpstr>
      <vt:lpstr>PowerPoint Presentation</vt:lpstr>
      <vt:lpstr>PowerPoint Presentation</vt:lpstr>
      <vt:lpstr>İzmir Üniversitesi’ndeki Çalışmalar</vt:lpstr>
      <vt:lpstr>İzmir Üniversitesi’ndeki Çalışmalar</vt:lpstr>
      <vt:lpstr>Küreselleşmenin Çelişkili Süreçlerinin Mekansal Yönleri: İzmir (Spatial Aspects of Contradictory Processes of Globalization: A Study of Izmir, Turkey)  </vt:lpstr>
      <vt:lpstr>PowerPoint Presentation</vt:lpstr>
      <vt:lpstr>Yurttaşların yaratıcı katılımıyla kentsel değişim: Izmir’de bir pilot çalışma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E-KATILIM VE İZMİR BELEDİYELERİ </dc:title>
  <dc:creator>Microsoft Office User</dc:creator>
  <cp:lastModifiedBy>Microsoft Office User</cp:lastModifiedBy>
  <cp:revision>77</cp:revision>
  <dcterms:created xsi:type="dcterms:W3CDTF">2013-09-28T13:05:07Z</dcterms:created>
  <dcterms:modified xsi:type="dcterms:W3CDTF">2013-10-04T06:13:01Z</dcterms:modified>
</cp:coreProperties>
</file>